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81" r:id="rId5"/>
    <p:sldId id="287" r:id="rId6"/>
    <p:sldId id="277" r:id="rId7"/>
    <p:sldId id="257" r:id="rId8"/>
    <p:sldId id="289" r:id="rId9"/>
    <p:sldId id="282" r:id="rId10"/>
    <p:sldId id="283" r:id="rId11"/>
    <p:sldId id="267" r:id="rId12"/>
    <p:sldId id="264" r:id="rId13"/>
    <p:sldId id="286" r:id="rId14"/>
    <p:sldId id="285" r:id="rId15"/>
    <p:sldId id="284" r:id="rId16"/>
    <p:sldId id="288" r:id="rId17"/>
    <p:sldId id="291" r:id="rId18"/>
    <p:sldId id="294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  <a:srgbClr val="C88E98"/>
    <a:srgbClr val="731F1C"/>
    <a:srgbClr val="0D3047"/>
    <a:srgbClr val="0B2B41"/>
    <a:srgbClr val="114263"/>
    <a:srgbClr val="401918"/>
    <a:srgbClr val="AB678E"/>
    <a:srgbClr val="CA929B"/>
    <a:srgbClr val="24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703" autoAdjust="0"/>
  </p:normalViewPr>
  <p:slideViewPr>
    <p:cSldViewPr snapToGrid="0">
      <p:cViewPr varScale="1">
        <p:scale>
          <a:sx n="67" d="100"/>
          <a:sy n="67" d="100"/>
        </p:scale>
        <p:origin x="528" y="44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04/22/2021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04/21/2021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Jpi3fKGAKh4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itlinktc.org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4144" y="1514475"/>
            <a:ext cx="4379976" cy="3248025"/>
          </a:xfrm>
        </p:spPr>
        <p:txBody>
          <a:bodyPr/>
          <a:lstStyle/>
          <a:p>
            <a:r>
              <a:rPr lang="en-US" dirty="0"/>
              <a:t>Anoka County Transit Link </a:t>
            </a:r>
            <a:br>
              <a:rPr lang="en-US" dirty="0"/>
            </a:br>
            <a:r>
              <a:rPr lang="en-US" dirty="0"/>
              <a:t>(The Traveler)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5312" y="5412867"/>
            <a:ext cx="4178808" cy="521208"/>
          </a:xfrm>
        </p:spPr>
        <p:txBody>
          <a:bodyPr/>
          <a:lstStyle/>
          <a:p>
            <a:r>
              <a:rPr lang="en-US" b="1" dirty="0"/>
              <a:t>Presented by Anne Walter</a:t>
            </a:r>
          </a:p>
          <a:p>
            <a:r>
              <a:rPr lang="en-US" b="1" dirty="0"/>
              <a:t>Anoka County </a:t>
            </a:r>
          </a:p>
          <a:p>
            <a:r>
              <a:rPr lang="en-US" b="1" dirty="0"/>
              <a:t>Transit Services Assistant</a:t>
            </a:r>
          </a:p>
          <a:p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F78A1FB-2CDA-41DD-9B0F-0B5C9D5C6E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546" r="17546"/>
          <a:stretch>
            <a:fillRect/>
          </a:stretch>
        </p:blipFill>
        <p:spPr>
          <a:xfrm>
            <a:off x="0" y="0"/>
            <a:ext cx="6676568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33925" cy="6858000"/>
            <a:chOff x="-3740" y="0"/>
            <a:chExt cx="6676567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8" y="0"/>
              <a:ext cx="5221399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59D521-5936-4108-BD34-FF1D5FA02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760776" y="-2223078"/>
            <a:ext cx="8560679" cy="11719041"/>
            <a:chOff x="-3740" y="0"/>
            <a:chExt cx="6208649" cy="685800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37A644D-BFBA-413B-8CAD-799885B51417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EF7199-781D-4DA5-847C-877EB0202BB8}"/>
                </a:ext>
              </a:extLst>
            </p:cNvPr>
            <p:cNvSpPr/>
            <p:nvPr/>
          </p:nvSpPr>
          <p:spPr>
            <a:xfrm>
              <a:off x="1190409" y="2"/>
              <a:ext cx="3595080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378373"/>
            <a:ext cx="10815864" cy="728532"/>
          </a:xfrm>
        </p:spPr>
        <p:txBody>
          <a:bodyPr/>
          <a:lstStyle/>
          <a:p>
            <a:r>
              <a:rPr lang="en-US" sz="4000" b="1" dirty="0"/>
              <a:t>Transfers </a:t>
            </a:r>
          </a:p>
        </p:txBody>
      </p:sp>
      <p:sp>
        <p:nvSpPr>
          <p:cNvPr id="16" name="Text Placeholder 15" descr="slide content">
            <a:extLst>
              <a:ext uri="{FF2B5EF4-FFF2-40B4-BE49-F238E27FC236}">
                <a16:creationId xmlns:a16="http://schemas.microsoft.com/office/drawing/2014/main" id="{5336101E-D654-46D8-A983-BF46C5D86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106905"/>
            <a:ext cx="8534400" cy="4852736"/>
          </a:xfrm>
        </p:spPr>
        <p:txBody>
          <a:bodyPr/>
          <a:lstStyle/>
          <a:p>
            <a:r>
              <a:rPr lang="en-US" sz="2400" dirty="0"/>
              <a:t>Customers may transfer between Transit Link and other transit services within the metro area. Transit Link passengers will transfer to regular route transit service at hubs, park-and-ride facilities and other approved locations such as Northtown Transit Center or a Cub Foods store. </a:t>
            </a:r>
          </a:p>
          <a:p>
            <a:r>
              <a:rPr lang="en-US" sz="2400" dirty="0"/>
              <a:t>You can request a transfer ticket from your driver. Transfers are valid for 2.50 hours.</a:t>
            </a:r>
          </a:p>
          <a:p>
            <a:r>
              <a:rPr lang="en-US" sz="2400" dirty="0"/>
              <a:t>If your trip starts on regular route transit, ask for a transfer ticket or retain your rail ticket. </a:t>
            </a:r>
          </a:p>
          <a:p>
            <a:r>
              <a:rPr lang="en-US" sz="2400" dirty="0"/>
              <a:t>If you start on Transit Link, paid with cash and are transferring to a fixed route, request a transfer from your Transit Link driver.</a:t>
            </a:r>
          </a:p>
          <a:p>
            <a:r>
              <a:rPr lang="en-US" sz="2400" dirty="0"/>
              <a:t>On any bus, if you pay with a Go-To Card, the transfer will be stored on your card.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76306E1-6719-4721-9562-83A744D3E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9" r="2932"/>
          <a:stretch/>
        </p:blipFill>
        <p:spPr>
          <a:xfrm>
            <a:off x="5370283" y="9979"/>
            <a:ext cx="6786810" cy="68380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2595859" y="-16421"/>
            <a:ext cx="14362118" cy="6864442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79" y="100378"/>
            <a:ext cx="10206264" cy="830997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Standing Orders</a:t>
            </a:r>
          </a:p>
        </p:txBody>
      </p:sp>
      <p:sp>
        <p:nvSpPr>
          <p:cNvPr id="31" name="Text Placeholder 30" descr="Slide content">
            <a:extLst>
              <a:ext uri="{FF2B5EF4-FFF2-40B4-BE49-F238E27FC236}">
                <a16:creationId xmlns:a16="http://schemas.microsoft.com/office/drawing/2014/main" id="{A7DE1A1C-1BA0-439B-99B1-C80C5806DE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04" y="692874"/>
            <a:ext cx="8821639" cy="2858772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Standing Orders are automatically scheduled trips that go to and from the same location, at the same time each week.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Customers can request a standing order by submitting a Standing Order Request form to the Provider after riding for three consecutive weeks. Some requests are not accepted based on capacity. 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ext Placeholder 30" descr="Slide content">
            <a:extLst>
              <a:ext uri="{FF2B5EF4-FFF2-40B4-BE49-F238E27FC236}">
                <a16:creationId xmlns:a16="http://schemas.microsoft.com/office/drawing/2014/main" id="{85D1DFEC-06FC-4188-BCE7-FAFED7B06509}"/>
              </a:ext>
            </a:extLst>
          </p:cNvPr>
          <p:cNvSpPr txBox="1">
            <a:spLocks/>
          </p:cNvSpPr>
          <p:nvPr/>
        </p:nvSpPr>
        <p:spPr>
          <a:xfrm>
            <a:off x="162480" y="2502568"/>
            <a:ext cx="4852365" cy="2775286"/>
          </a:xfrm>
          <a:prstGeom prst="rect">
            <a:avLst/>
          </a:prstGeom>
        </p:spPr>
        <p:txBody>
          <a:bodyPr vert="horz" wrap="square" lIns="0" tIns="45720" rIns="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Customers can make up to four changes to an existing order each year. To make changes, the customer must contact the service provider at least 21 days in advance.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If a customer cancels or no-shows 50% of the time over a two-month period, the customer will receive a warning letter. Additional no-shows and canceled rides may result in the suspensions of the standing order.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0A7491-C312-4D36-BA63-6F859CD81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12191999" cy="6852374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slide 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No-Show Rules and Suspensions</a:t>
            </a:r>
          </a:p>
        </p:txBody>
      </p:sp>
      <p:sp>
        <p:nvSpPr>
          <p:cNvPr id="87" name="Text Placeholder 86" descr="content block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0087" y="1964370"/>
            <a:ext cx="7315200" cy="1754689"/>
          </a:xfrm>
        </p:spPr>
        <p:txBody>
          <a:bodyPr/>
          <a:lstStyle/>
          <a:p>
            <a:r>
              <a:rPr lang="en-US" sz="2400" dirty="0"/>
              <a:t>Failing to cancel a ride at least one hour before the scheduled pickup time will result in a no-show. Three no-shows within 30 days will result in a warning letter. </a:t>
            </a:r>
          </a:p>
        </p:txBody>
      </p:sp>
      <p:cxnSp>
        <p:nvCxnSpPr>
          <p:cNvPr id="65" name="Straight Connector 64" descr="decorative element">
            <a:extLst>
              <a:ext uri="{FF2B5EF4-FFF2-40B4-BE49-F238E27FC236}">
                <a16:creationId xmlns:a16="http://schemas.microsoft.com/office/drawing/2014/main" id="{A4132B5C-BDF2-4C9A-B21E-BDD2CD03A542}"/>
              </a:ext>
            </a:extLst>
          </p:cNvPr>
          <p:cNvCxnSpPr/>
          <p:nvPr/>
        </p:nvCxnSpPr>
        <p:spPr>
          <a:xfrm>
            <a:off x="2080210" y="3553688"/>
            <a:ext cx="7498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Slide Number Placeholder 5" descr="Slide number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DE3EE-1662-4DDD-8309-035628E64F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3720104"/>
            <a:ext cx="7315200" cy="2127788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1800" b="1" dirty="0"/>
              <a:t>Additional no-shows in the next 30 days could result in suspension from service and termination of any standing orders. A new standing order will not be granted for 12 months from the date that the previous suspension ended.</a:t>
            </a:r>
          </a:p>
          <a:p>
            <a:pPr fontAlgn="base"/>
            <a:r>
              <a:rPr lang="en-US" sz="1800" dirty="0"/>
              <a:t>An outgoing trip, the return trip will automatically be canceled.</a:t>
            </a:r>
          </a:p>
          <a:p>
            <a:pPr fontAlgn="base"/>
            <a:r>
              <a:rPr lang="en-US" sz="1800" dirty="0"/>
              <a:t>If the return trip is needed, the customer must contact Transit Link in order to reschedule the ride.</a:t>
            </a:r>
          </a:p>
          <a:p>
            <a:endParaRPr lang="en-US" sz="1600" dirty="0"/>
          </a:p>
        </p:txBody>
      </p:sp>
      <p:pic>
        <p:nvPicPr>
          <p:cNvPr id="11" name="Content Placeholder 10" descr="No sign">
            <a:extLst>
              <a:ext uri="{FF2B5EF4-FFF2-40B4-BE49-F238E27FC236}">
                <a16:creationId xmlns:a16="http://schemas.microsoft.com/office/drawing/2014/main" id="{311286B7-BBE3-47FF-AA4D-E4975F3DCB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104" y="2262187"/>
            <a:ext cx="547688" cy="547688"/>
          </a:xfrm>
        </p:spPr>
      </p:pic>
      <p:pic>
        <p:nvPicPr>
          <p:cNvPr id="17" name="Content Placeholder 16" descr="Daily calendar">
            <a:extLst>
              <a:ext uri="{FF2B5EF4-FFF2-40B4-BE49-F238E27FC236}">
                <a16:creationId xmlns:a16="http://schemas.microsoft.com/office/drawing/2014/main" id="{7E35CBC1-8810-40B3-B5C5-48C6857285D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050" y="3906449"/>
            <a:ext cx="549275" cy="549275"/>
          </a:xfrm>
        </p:spPr>
      </p:pic>
    </p:spTree>
    <p:extLst>
      <p:ext uri="{BB962C8B-B14F-4D97-AF65-F5344CB8AC3E}">
        <p14:creationId xmlns:p14="http://schemas.microsoft.com/office/powerpoint/2010/main" val="3711219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E07F440-E369-4E7D-B3D9-0F547FAA06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8051" r="280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Placeholder 4" descr="group of students running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8418786" cy="6584588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1" y="273412"/>
            <a:ext cx="6957627" cy="82296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Let Metro Mobility and Transit Link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Pick Up Your Groceries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4149" y="1096372"/>
            <a:ext cx="6280149" cy="4956575"/>
          </a:xfrm>
        </p:spPr>
        <p:txBody>
          <a:bodyPr/>
          <a:lstStyle/>
          <a:p>
            <a:pPr algn="ctr"/>
            <a:r>
              <a:rPr lang="en-US" dirty="0"/>
              <a:t>Stay home and stay safe. Anyone can use Transit Link or Metro Mobility to order groceries and household essentials online from a store that has online shopping and local pick up. Transit Link will pick up your order and deliver to your house. The service is provided Monday through Friday between 6 a.m. and 7 p.m. and is free – no fares for delivery.</a:t>
            </a:r>
          </a:p>
          <a:p>
            <a:pPr algn="ctr"/>
            <a:r>
              <a:rPr lang="en-US" b="1" dirty="0"/>
              <a:t>A minimum of 2 days notice is required. </a:t>
            </a:r>
          </a:p>
          <a:p>
            <a:pPr algn="ctr"/>
            <a:r>
              <a:rPr lang="en-US" b="1" dirty="0"/>
              <a:t>Just tell the store Metro Mobility or Transit Link is picking up and provide us your order number for pick up. </a:t>
            </a:r>
          </a:p>
          <a:p>
            <a:pPr algn="ctr"/>
            <a:r>
              <a:rPr lang="en-US" b="1" dirty="0"/>
              <a:t>Four-bag limit remains in effect. </a:t>
            </a:r>
          </a:p>
          <a:p>
            <a:pPr algn="ctr"/>
            <a:r>
              <a:rPr lang="en-US" b="1" dirty="0"/>
              <a:t>Pickups must be scheduled at a commercial location and drivers will verify your photo ID at drop-off. </a:t>
            </a:r>
          </a:p>
          <a:p>
            <a:pPr algn="ctr"/>
            <a:r>
              <a:rPr lang="en-US" b="1" dirty="0"/>
              <a:t>Contact Anoka County Transit Link at (651) 602 - 5465, press prompt 1, 1 and 1 again</a:t>
            </a:r>
          </a:p>
          <a:p>
            <a:pPr algn="ctr"/>
            <a:r>
              <a:rPr lang="en-US" b="1" dirty="0"/>
              <a:t>Contact Metro Mobility at (651) 602 - 1111 </a:t>
            </a:r>
          </a:p>
          <a:p>
            <a:pPr algn="ctr"/>
            <a:r>
              <a:rPr lang="en-US" b="1" dirty="0"/>
              <a:t>Transit Link is also offering FREE Food delivery from local food shelves. You must schedule an appointment with the food shelf for a pickup time. The food shelf will coordinate with the Anoka County Transit Office.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Transit Link Connects Food Resources With Those In Need">
            <a:hlinkClick r:id="" action="ppaction://media"/>
            <a:extLst>
              <a:ext uri="{FF2B5EF4-FFF2-40B4-BE49-F238E27FC236}">
                <a16:creationId xmlns:a16="http://schemas.microsoft.com/office/drawing/2014/main" id="{164AEEC2-6747-4401-B552-787E7A7504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1325" y="205859"/>
            <a:ext cx="11409349" cy="64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860027-CBA7-4776-AEB4-AE83A5633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8"/>
          <a:stretch/>
        </p:blipFill>
        <p:spPr>
          <a:xfrm>
            <a:off x="7345360" y="1944932"/>
            <a:ext cx="4745746" cy="34226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320" y="188969"/>
            <a:ext cx="7833208" cy="6498484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76" y="583503"/>
            <a:ext cx="6873724" cy="82296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Food Shelves In Anoka County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9440" y="1289618"/>
            <a:ext cx="7014360" cy="506614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Anoka County Brotherhood Council (ACBC)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North Anoka County Emergency Food Shelf (NACE)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Salvation Army Blaine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Southern Anoka County Assistance (SACA)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Centennial Community Food Shelf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B7F99E8F-CFBF-4A36-93EC-B66007DF4F2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EFE0D4D3-7B4C-417A-8ED1-53790B3CC9A6}"/>
              </a:ext>
            </a:extLst>
          </p:cNvPr>
          <p:cNvSpPr txBox="1">
            <a:spLocks/>
          </p:cNvSpPr>
          <p:nvPr/>
        </p:nvSpPr>
        <p:spPr>
          <a:xfrm>
            <a:off x="670076" y="-342900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2026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wooden table&#10;">
            <a:extLst>
              <a:ext uri="{FF2B5EF4-FFF2-40B4-BE49-F238E27FC236}">
                <a16:creationId xmlns:a16="http://schemas.microsoft.com/office/drawing/2014/main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1664CF3-C0D1-4769-8E59-8694AF07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Title 41" descr="title">
            <a:extLst>
              <a:ext uri="{FF2B5EF4-FFF2-40B4-BE49-F238E27FC236}">
                <a16:creationId xmlns:a16="http://schemas.microsoft.com/office/drawing/2014/main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80" y="2142271"/>
            <a:ext cx="5578995" cy="879928"/>
          </a:xfrm>
        </p:spPr>
        <p:txBody>
          <a:bodyPr/>
          <a:lstStyle/>
          <a:p>
            <a:r>
              <a:rPr lang="en-US" b="0" dirty="0"/>
              <a:t>THANK YOU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F17C705-3351-4B11-BD28-D0CACC12D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4" name="Content Placeholder 93" descr="User">
            <a:extLst>
              <a:ext uri="{FF2B5EF4-FFF2-40B4-BE49-F238E27FC236}">
                <a16:creationId xmlns:a16="http://schemas.microsoft.com/office/drawing/2014/main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080" y="3542867"/>
            <a:ext cx="469813" cy="469812"/>
          </a:xfrm>
        </p:spPr>
      </p:pic>
      <p:sp>
        <p:nvSpPr>
          <p:cNvPr id="80" name="Text Placeholder 79" descr="name of user">
            <a:extLst>
              <a:ext uri="{FF2B5EF4-FFF2-40B4-BE49-F238E27FC236}">
                <a16:creationId xmlns:a16="http://schemas.microsoft.com/office/drawing/2014/main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59075" y="3511095"/>
            <a:ext cx="3695206" cy="276999"/>
          </a:xfrm>
        </p:spPr>
        <p:txBody>
          <a:bodyPr/>
          <a:lstStyle/>
          <a:p>
            <a:r>
              <a:rPr lang="en-US" dirty="0"/>
              <a:t>Anne Walter </a:t>
            </a:r>
          </a:p>
          <a:p>
            <a:r>
              <a:rPr lang="en-US" dirty="0"/>
              <a:t>Transit Services Assistant 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695A66A-1D9E-4D4E-9067-DC97380D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Content Placeholder 95" descr="Receiver">
            <a:extLst>
              <a:ext uri="{FF2B5EF4-FFF2-40B4-BE49-F238E27FC236}">
                <a16:creationId xmlns:a16="http://schemas.microsoft.com/office/drawing/2014/main" id="{106CDB5A-A67F-441C-894F-3EDD7AD64C9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sp>
        <p:nvSpPr>
          <p:cNvPr id="86" name="Text Placeholder 85" descr="user phone">
            <a:extLst>
              <a:ext uri="{FF2B5EF4-FFF2-40B4-BE49-F238E27FC236}">
                <a16:creationId xmlns:a16="http://schemas.microsoft.com/office/drawing/2014/main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763 – 324 - 3106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29648F7-20E3-4312-823A-D8265A94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Content Placeholder 97" descr="Envelope">
            <a:extLst>
              <a:ext uri="{FF2B5EF4-FFF2-40B4-BE49-F238E27FC236}">
                <a16:creationId xmlns:a16="http://schemas.microsoft.com/office/drawing/2014/main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/>
      </p:pic>
      <p:sp>
        <p:nvSpPr>
          <p:cNvPr id="87" name="Text Placeholder 86" descr="user email">
            <a:extLst>
              <a:ext uri="{FF2B5EF4-FFF2-40B4-BE49-F238E27FC236}">
                <a16:creationId xmlns:a16="http://schemas.microsoft.com/office/drawing/2014/main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Anne.Walter@co.anoka.mn.us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F841485-6093-48AB-9892-0FB58675C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Content Placeholder 99" descr="Link">
            <a:extLst>
              <a:ext uri="{FF2B5EF4-FFF2-40B4-BE49-F238E27FC236}">
                <a16:creationId xmlns:a16="http://schemas.microsoft.com/office/drawing/2014/main" id="{420E824D-10A7-42CB-A7E8-5298E3E84F0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BCBEB-9566-4A56-86A2-E6F9F6DA16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59075" y="5708420"/>
            <a:ext cx="5404332" cy="495290"/>
          </a:xfrm>
        </p:spPr>
        <p:txBody>
          <a:bodyPr/>
          <a:lstStyle/>
          <a:p>
            <a:r>
              <a:rPr lang="en-US" dirty="0"/>
              <a:t>https://www.anokacounty.us/331/Traveler-Transit-Link</a:t>
            </a:r>
          </a:p>
        </p:txBody>
      </p:sp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I Rode Public Transit To Afton State Park | streets.mn">
            <a:extLst>
              <a:ext uri="{FF2B5EF4-FFF2-40B4-BE49-F238E27FC236}">
                <a16:creationId xmlns:a16="http://schemas.microsoft.com/office/drawing/2014/main" id="{27D56805-9003-47DB-B23A-C3A4C8B3514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0" r="1754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079" y="167822"/>
            <a:ext cx="4379976" cy="2137228"/>
          </a:xfrm>
        </p:spPr>
        <p:txBody>
          <a:bodyPr/>
          <a:lstStyle/>
          <a:p>
            <a:r>
              <a:rPr lang="en-US" b="1" dirty="0"/>
              <a:t>What is Transit Link?</a:t>
            </a:r>
            <a:br>
              <a:rPr lang="en-US" b="1" dirty="0"/>
            </a:br>
            <a:endParaRPr lang="en-US" dirty="0"/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79" y="1668379"/>
            <a:ext cx="4178808" cy="4507832"/>
          </a:xfrm>
        </p:spPr>
        <p:txBody>
          <a:bodyPr/>
          <a:lstStyle/>
          <a:p>
            <a:r>
              <a:rPr lang="en-US" dirty="0"/>
              <a:t>Transit Link is a curb-to-curb service for the public that operates on weekdays throughout the seven-county metropolitan area. </a:t>
            </a:r>
          </a:p>
          <a:p>
            <a:pPr lvl="0"/>
            <a:r>
              <a:rPr lang="en-US" dirty="0"/>
              <a:t>It is available wherever a fixed route bus does not operate and is a shared ride service. </a:t>
            </a:r>
          </a:p>
          <a:p>
            <a:pPr lvl="0"/>
            <a:r>
              <a:rPr lang="en-US" dirty="0"/>
              <a:t>Most trips are not shared at this time due to COVID. Mandatory social distancing is in place on all AC Transit Link buses. We can safely distance three passengers at a time, if needed.</a:t>
            </a:r>
          </a:p>
          <a:p>
            <a:pPr lvl="0"/>
            <a:endParaRPr lang="en-US" dirty="0"/>
          </a:p>
          <a:p>
            <a:pPr lvl="0"/>
            <a:r>
              <a:rPr lang="en-US" b="1" dirty="0"/>
              <a:t>Riders Guide can be found at </a:t>
            </a:r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www.transitlinktc.org</a:t>
            </a:r>
            <a:endParaRPr lang="en-US" b="1" dirty="0"/>
          </a:p>
          <a:p>
            <a:pPr lvl="0"/>
            <a:endParaRPr lang="en-US" dirty="0"/>
          </a:p>
          <a:p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D59EA6-9E06-48D8-BD05-3DEACAD4E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55"/>
          <a:stretch/>
        </p:blipFill>
        <p:spPr>
          <a:xfrm>
            <a:off x="6944420" y="0"/>
            <a:ext cx="5325828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625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2876548"/>
              <a:ext cx="6267450" cy="3276601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32" y="880234"/>
            <a:ext cx="5330038" cy="1746504"/>
          </a:xfrm>
        </p:spPr>
        <p:txBody>
          <a:bodyPr/>
          <a:lstStyle/>
          <a:p>
            <a:r>
              <a:rPr lang="en-US" dirty="0"/>
              <a:t>Where does it serve Anoka County?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3421" y="3024372"/>
            <a:ext cx="3101330" cy="374905"/>
          </a:xfrm>
        </p:spPr>
        <p:txBody>
          <a:bodyPr/>
          <a:lstStyle/>
          <a:p>
            <a:r>
              <a:rPr lang="en-US" b="1" dirty="0"/>
              <a:t>Transit Link Operates in 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3755B-D335-403D-9228-8FFCC57F8D3C}"/>
              </a:ext>
            </a:extLst>
          </p:cNvPr>
          <p:cNvSpPr txBox="1"/>
          <p:nvPr/>
        </p:nvSpPr>
        <p:spPr>
          <a:xfrm>
            <a:off x="542925" y="3363473"/>
            <a:ext cx="1800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Andover</a:t>
            </a:r>
          </a:p>
          <a:p>
            <a:r>
              <a:rPr lang="en-US" dirty="0">
                <a:solidFill>
                  <a:schemeClr val="bg1"/>
                </a:solidFill>
              </a:rPr>
              <a:t>Anoka</a:t>
            </a:r>
          </a:p>
          <a:p>
            <a:r>
              <a:rPr lang="en-US" dirty="0">
                <a:solidFill>
                  <a:schemeClr val="bg1"/>
                </a:solidFill>
              </a:rPr>
              <a:t>Bethel</a:t>
            </a:r>
          </a:p>
          <a:p>
            <a:r>
              <a:rPr lang="en-US" dirty="0">
                <a:solidFill>
                  <a:schemeClr val="bg1"/>
                </a:solidFill>
              </a:rPr>
              <a:t>Blaine</a:t>
            </a:r>
          </a:p>
          <a:p>
            <a:r>
              <a:rPr lang="en-US" dirty="0">
                <a:solidFill>
                  <a:schemeClr val="bg1"/>
                </a:solidFill>
              </a:rPr>
              <a:t>Centerville</a:t>
            </a:r>
          </a:p>
          <a:p>
            <a:r>
              <a:rPr lang="en-US" dirty="0">
                <a:solidFill>
                  <a:schemeClr val="bg1"/>
                </a:solidFill>
              </a:rPr>
              <a:t>Circle Pines</a:t>
            </a:r>
          </a:p>
          <a:p>
            <a:r>
              <a:rPr lang="en-US" dirty="0">
                <a:solidFill>
                  <a:schemeClr val="bg1"/>
                </a:solidFill>
              </a:rPr>
              <a:t>Columbia Heights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D7FFFA-9B3B-4511-A330-578D22ED560D}"/>
              </a:ext>
            </a:extLst>
          </p:cNvPr>
          <p:cNvSpPr txBox="1"/>
          <p:nvPr/>
        </p:nvSpPr>
        <p:spPr>
          <a:xfrm>
            <a:off x="4006496" y="3360686"/>
            <a:ext cx="1938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Lino Lakes</a:t>
            </a:r>
          </a:p>
          <a:p>
            <a:r>
              <a:rPr lang="en-US" dirty="0">
                <a:solidFill>
                  <a:schemeClr val="bg1"/>
                </a:solidFill>
              </a:rPr>
              <a:t>Linwood Township</a:t>
            </a:r>
          </a:p>
          <a:p>
            <a:r>
              <a:rPr lang="en-US" dirty="0" err="1">
                <a:solidFill>
                  <a:schemeClr val="bg1"/>
                </a:solidFill>
              </a:rPr>
              <a:t>Nowthen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Oak Grove</a:t>
            </a:r>
          </a:p>
          <a:p>
            <a:r>
              <a:rPr lang="en-US" dirty="0">
                <a:solidFill>
                  <a:schemeClr val="bg1"/>
                </a:solidFill>
              </a:rPr>
              <a:t>Ramsey</a:t>
            </a:r>
          </a:p>
          <a:p>
            <a:r>
              <a:rPr lang="en-US" dirty="0">
                <a:solidFill>
                  <a:schemeClr val="bg1"/>
                </a:solidFill>
              </a:rPr>
              <a:t>Spring Lake Park</a:t>
            </a:r>
          </a:p>
          <a:p>
            <a:r>
              <a:rPr lang="en-US" dirty="0">
                <a:solidFill>
                  <a:schemeClr val="bg1"/>
                </a:solidFill>
              </a:rPr>
              <a:t>St. Francis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DD0CB9-84A8-471B-9CA8-7754AAA4CD1A}"/>
              </a:ext>
            </a:extLst>
          </p:cNvPr>
          <p:cNvSpPr txBox="1"/>
          <p:nvPr/>
        </p:nvSpPr>
        <p:spPr>
          <a:xfrm>
            <a:off x="2326011" y="3363473"/>
            <a:ext cx="1800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Columbus</a:t>
            </a:r>
          </a:p>
          <a:p>
            <a:r>
              <a:rPr lang="en-US" dirty="0">
                <a:solidFill>
                  <a:schemeClr val="bg1"/>
                </a:solidFill>
              </a:rPr>
              <a:t>Coon Rapids</a:t>
            </a:r>
          </a:p>
          <a:p>
            <a:r>
              <a:rPr lang="en-US" dirty="0">
                <a:solidFill>
                  <a:schemeClr val="bg1"/>
                </a:solidFill>
              </a:rPr>
              <a:t>East Bethel</a:t>
            </a:r>
          </a:p>
          <a:p>
            <a:r>
              <a:rPr lang="en-US" dirty="0">
                <a:solidFill>
                  <a:schemeClr val="bg1"/>
                </a:solidFill>
              </a:rPr>
              <a:t>Fridley</a:t>
            </a:r>
          </a:p>
          <a:p>
            <a:r>
              <a:rPr lang="en-US" dirty="0">
                <a:solidFill>
                  <a:schemeClr val="bg1"/>
                </a:solidFill>
              </a:rPr>
              <a:t>Ham Lake</a:t>
            </a:r>
          </a:p>
          <a:p>
            <a:r>
              <a:rPr lang="en-US" dirty="0">
                <a:solidFill>
                  <a:schemeClr val="bg1"/>
                </a:solidFill>
              </a:rPr>
              <a:t>Hilltop</a:t>
            </a:r>
          </a:p>
          <a:p>
            <a:r>
              <a:rPr lang="en-US" dirty="0">
                <a:solidFill>
                  <a:schemeClr val="bg1"/>
                </a:solidFill>
              </a:rPr>
              <a:t>Lexington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rial view of boy sitting at his laptop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6700" y="227517"/>
            <a:ext cx="7388298" cy="6630483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1" y="557439"/>
            <a:ext cx="8097481" cy="830997"/>
          </a:xfrm>
        </p:spPr>
        <p:txBody>
          <a:bodyPr/>
          <a:lstStyle/>
          <a:p>
            <a:r>
              <a:rPr lang="en-US" sz="4000" dirty="0"/>
              <a:t>RESERVING A TRANSIT LINK RIDE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CF6B8-FCA1-4AEB-AE76-F46DC3CDA0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3421" y="1388436"/>
            <a:ext cx="7639084" cy="5196152"/>
          </a:xfrm>
        </p:spPr>
        <p:txBody>
          <a:bodyPr/>
          <a:lstStyle/>
          <a:p>
            <a:r>
              <a:rPr lang="en-US" sz="2400" dirty="0"/>
              <a:t>You may reserve a ride up to five days business days in advance. Rides are not prioritized by trip purpose. Rides are subject to availability.</a:t>
            </a:r>
          </a:p>
          <a:p>
            <a:r>
              <a:rPr lang="en-US" sz="2400" dirty="0"/>
              <a:t>Same day rides may be available if the schedule allows. You must look out at least two hours in advance for a same-day request. If you want a ride at 10:00 am, please call no later than 8:00 am.</a:t>
            </a:r>
          </a:p>
          <a:p>
            <a:r>
              <a:rPr lang="en-US" sz="2400" dirty="0"/>
              <a:t>If a scheduled time is not available, you may be put on standby. Please call back the day before your ride, between 1:00 pm – 3:00 pm, to determine your ride time.</a:t>
            </a:r>
          </a:p>
          <a:p>
            <a:r>
              <a:rPr lang="en-US" sz="2400" dirty="0"/>
              <a:t>Reservations are accepted Monday through Friday from 7:00 am to 3:30 pm.</a:t>
            </a:r>
          </a:p>
          <a:p>
            <a:r>
              <a:rPr lang="en-US" sz="2400" b="1" dirty="0"/>
              <a:t>Call 651-602-5465 (LINK) for Transit Link reservations. To schedule a ride in Anoka County, press 1, 1 and 1 again.</a:t>
            </a:r>
          </a:p>
          <a:p>
            <a:endParaRPr lang="en-US" sz="24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216" y="-63152"/>
            <a:ext cx="8116148" cy="6510352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471438"/>
            <a:ext cx="6716110" cy="82296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Scheduling a Trip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11" y="1085814"/>
            <a:ext cx="7047773" cy="485914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Please have the following information available: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Day and date of the requested trip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Time you’d like to be picked 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Appointment time at your destination.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Detailed pick-up address, including apt. number, building name, or description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Detailed destination address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Companions or PCA traveling with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Type of mobility device, if you use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Each trip is screened for a fixed route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You must schedule separate trips if you need a ride both to and from your destination.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088" y="21718"/>
            <a:ext cx="6592824" cy="1097634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Transit Link Service Hours</a:t>
            </a:r>
          </a:p>
        </p:txBody>
      </p:sp>
      <p:sp>
        <p:nvSpPr>
          <p:cNvPr id="35" name="Text Placeholder 34" descr="subtitle">
            <a:extLst>
              <a:ext uri="{FF2B5EF4-FFF2-40B4-BE49-F238E27FC236}">
                <a16:creationId xmlns:a16="http://schemas.microsoft.com/office/drawing/2014/main" id="{3F200E92-5A1F-40B7-AE02-46929BC45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5088" y="1156368"/>
            <a:ext cx="6393022" cy="1871608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Standard service hours are weekdays, Monday through Friday, from 6:00 am to 7:00 pm. Service is not available on Saturday or Sunday.</a:t>
            </a:r>
          </a:p>
        </p:txBody>
      </p:sp>
      <p:sp>
        <p:nvSpPr>
          <p:cNvPr id="17" name="Title 33" descr="title">
            <a:extLst>
              <a:ext uri="{FF2B5EF4-FFF2-40B4-BE49-F238E27FC236}">
                <a16:creationId xmlns:a16="http://schemas.microsoft.com/office/drawing/2014/main" id="{E5B4CB2B-357A-4A69-9978-8DB3C9549151}"/>
              </a:ext>
            </a:extLst>
          </p:cNvPr>
          <p:cNvSpPr txBox="1">
            <a:spLocks/>
          </p:cNvSpPr>
          <p:nvPr/>
        </p:nvSpPr>
        <p:spPr>
          <a:xfrm>
            <a:off x="4382814" y="2093841"/>
            <a:ext cx="6905296" cy="956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Seasonal Service </a:t>
            </a:r>
          </a:p>
        </p:txBody>
      </p:sp>
      <p:sp>
        <p:nvSpPr>
          <p:cNvPr id="19" name="Text Placeholder 34" descr="subtitle">
            <a:extLst>
              <a:ext uri="{FF2B5EF4-FFF2-40B4-BE49-F238E27FC236}">
                <a16:creationId xmlns:a16="http://schemas.microsoft.com/office/drawing/2014/main" id="{48618710-3211-4BE4-8CBE-650E2459D982}"/>
              </a:ext>
            </a:extLst>
          </p:cNvPr>
          <p:cNvSpPr txBox="1">
            <a:spLocks/>
          </p:cNvSpPr>
          <p:nvPr/>
        </p:nvSpPr>
        <p:spPr>
          <a:xfrm>
            <a:off x="4099034" y="3213193"/>
            <a:ext cx="8129862" cy="252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Transit Link will not provide rides shorter than the seasonal walking distances.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November to March </a:t>
            </a:r>
          </a:p>
          <a:p>
            <a:r>
              <a:rPr lang="en-US" sz="2000" dirty="0">
                <a:solidFill>
                  <a:schemeClr val="tx1"/>
                </a:solidFill>
              </a:rPr>
              <a:t>Trip origins and destinations must be more than .25 miles walking distance from a regular transit route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April to October </a:t>
            </a:r>
          </a:p>
          <a:p>
            <a:r>
              <a:rPr lang="en-US" sz="2000" dirty="0">
                <a:solidFill>
                  <a:schemeClr val="tx1"/>
                </a:solidFill>
              </a:rPr>
              <a:t>Trip origins and destination must be more than .5 miles from regular transit route. </a:t>
            </a:r>
          </a:p>
        </p:txBody>
      </p:sp>
      <p:sp>
        <p:nvSpPr>
          <p:cNvPr id="20" name="Text Placeholder 34" descr="subtitle">
            <a:extLst>
              <a:ext uri="{FF2B5EF4-FFF2-40B4-BE49-F238E27FC236}">
                <a16:creationId xmlns:a16="http://schemas.microsoft.com/office/drawing/2014/main" id="{983E16F1-B62E-4112-A935-1D4A3B2BD0B0}"/>
              </a:ext>
            </a:extLst>
          </p:cNvPr>
          <p:cNvSpPr txBox="1">
            <a:spLocks/>
          </p:cNvSpPr>
          <p:nvPr/>
        </p:nvSpPr>
        <p:spPr>
          <a:xfrm>
            <a:off x="3374007" y="5738648"/>
            <a:ext cx="8817992" cy="961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No service on Thanksgiving, Christmas, and New Years Day.</a:t>
            </a:r>
          </a:p>
        </p:txBody>
      </p:sp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walking with a bookbag and bike">
            <a:extLst>
              <a:ext uri="{FF2B5EF4-FFF2-40B4-BE49-F238E27FC236}">
                <a16:creationId xmlns:a16="http://schemas.microsoft.com/office/drawing/2014/main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25" y="0"/>
            <a:ext cx="5355875" cy="68580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92" y="157655"/>
            <a:ext cx="8384690" cy="1029365"/>
          </a:xfrm>
        </p:spPr>
        <p:txBody>
          <a:bodyPr/>
          <a:lstStyle/>
          <a:p>
            <a:r>
              <a:rPr lang="en-US" sz="3600" b="1" dirty="0"/>
              <a:t>GETTING PICKED UP BY TRANSIT LINK</a:t>
            </a:r>
          </a:p>
        </p:txBody>
      </p:sp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993" y="745958"/>
            <a:ext cx="7352876" cy="560980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Transit Link drivers will arrive within 30 minutes of a scheduled pick-up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example, if the scheduled pickup time is 1:00 pm, the vehicle will arrive between 1:00 pm and 1:30 pm and will be considered “on time” within that time 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Passengers have 3 minutes to board the bus once it arrives.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After that, the bus will depart, and the passenger will be considered a no-show. If a customer skipped the outgoing ride (a no-show), but still needs the return ride, the customer must call Transit Link to let staff know the return ride is still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rider may take Transit Link part of the way, along with a regular route bus to reach their destination.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Transit Link provides curb to curb service with limited assistance. If you are certified with Metro Mobility you may request door to door assistance.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Mask must be worn at all times.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vehicles are equipped with lifts and have bike racks.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 descr="Slide number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344C5A2-D0AD-49EE-A124-E7F16C8FA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1315890" y="-2233449"/>
            <a:ext cx="9307967" cy="11719037"/>
            <a:chOff x="-3740" y="0"/>
            <a:chExt cx="6208649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D6EB7C-C8A6-4E02-9901-51243F8D2BDE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DC2C2B-5F09-4E85-9FB2-B202FA6E428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" y="231188"/>
            <a:ext cx="11592911" cy="822960"/>
          </a:xfrm>
        </p:spPr>
        <p:txBody>
          <a:bodyPr/>
          <a:lstStyle/>
          <a:p>
            <a:r>
              <a:rPr lang="en-US" sz="4000" b="1" dirty="0"/>
              <a:t>SCHEDULED PICK-UP TIME &amp; PICK UP WINDOW</a:t>
            </a:r>
          </a:p>
        </p:txBody>
      </p:sp>
      <p:sp>
        <p:nvSpPr>
          <p:cNvPr id="34" name="Text Placeholder 33" descr="slide content block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606" y="1166647"/>
            <a:ext cx="10228788" cy="5691351"/>
          </a:xfrm>
        </p:spPr>
        <p:txBody>
          <a:bodyPr/>
          <a:lstStyle/>
          <a:p>
            <a:r>
              <a:rPr lang="en-US" sz="2000" b="1" dirty="0"/>
              <a:t>When you schedule your trip, a reservationist will provide you your pickup time. The pickup time is when you should be ready for the vehicle to arrive.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Your pickup time may or may not be the same as your requested pickup time. </a:t>
            </a:r>
          </a:p>
          <a:p>
            <a:r>
              <a:rPr lang="en-US" sz="2000" b="1" dirty="0"/>
              <a:t>Because Transit Link is a shared-ride service, we have a 30-minute window </a:t>
            </a:r>
            <a:r>
              <a:rPr lang="en-US" sz="2000" b="1"/>
              <a:t>with which we </a:t>
            </a:r>
            <a:r>
              <a:rPr lang="en-US" sz="2000" b="1" dirty="0"/>
              <a:t>can arrive. Please be waiting and watching for the full 30-minutes.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vehicle should arrive within 30 minutes of the pickup time. It will be considered on-time if the bus arrives within 30 minutes of the scheduled time. </a:t>
            </a:r>
            <a:endParaRPr lang="en-US" sz="2000" b="1" dirty="0"/>
          </a:p>
          <a:p>
            <a:r>
              <a:rPr lang="en-US" sz="2000" b="1" dirty="0"/>
              <a:t>The “Appointment Time” is the latest time our vehicle should arrive at the destination address.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you have an appointment, please consider the time you need to get from the vehicle to the appointment.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example: If you have a doctor appointment at 10 am consider how long it will take to get to &amp; from the doctor’s office building. If you are going to a large complex and it takes you 15 minutes to get from the vehicle to the doctor’s office, you’d should provide us with a 9:45 am appointment time.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4A96D9-2D70-4D9E-B61C-9B23F3FD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:a16="http://schemas.microsoft.com/office/drawing/2014/main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C2DDD60-EB1C-44D8-84E1-D86EB3558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410801"/>
            <a:ext cx="10206264" cy="977636"/>
          </a:xfrm>
        </p:spPr>
        <p:txBody>
          <a:bodyPr/>
          <a:lstStyle/>
          <a:p>
            <a:r>
              <a:rPr lang="en-US" sz="3200" b="1" dirty="0"/>
              <a:t>Transit Link Fares &amp; How to Pay</a:t>
            </a:r>
          </a:p>
        </p:txBody>
      </p:sp>
      <p:sp>
        <p:nvSpPr>
          <p:cNvPr id="87" name="Text Placeholder 86" descr="content block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1173798"/>
            <a:ext cx="9363619" cy="491268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Peak </a:t>
            </a:r>
            <a:r>
              <a:rPr lang="en-US" sz="1600" b="1"/>
              <a:t>Fares each way</a:t>
            </a:r>
            <a:r>
              <a:rPr lang="en-US" sz="1600" b="1" dirty="0"/>
              <a:t>: $4.50 weekdays </a:t>
            </a:r>
            <a:r>
              <a:rPr lang="en-US" sz="1600" b="1"/>
              <a:t>from 6:00 – 9:00 am from 3:00 </a:t>
            </a:r>
            <a:r>
              <a:rPr lang="en-US" sz="1600" b="1" dirty="0"/>
              <a:t>– 6:30 pm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Off-Peak fares each way: $3.50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Holidays: $3.50 on Memorial Day (observed), Independence Day (July 4) , Labor Day, and the following Friday after Thanksgiving Day.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 75-cent surcharge will be assessed for trips longer than 15 miles.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Children under the age of 5 ride free; up to 4 children can ride free.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Passengers may pay fares with cash, a Go-To Card with stored value or a transfer from a fixed route.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If the vehicle arrives more than one hour after the scheduled pick-up time, the ride will be for free.</a:t>
            </a:r>
          </a:p>
          <a:p>
            <a:endParaRPr lang="en-US" sz="1600" b="1" dirty="0"/>
          </a:p>
          <a:p>
            <a:r>
              <a:rPr lang="en-US" sz="1600" b="1" dirty="0"/>
              <a:t>Paying with Cash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Please have exact change. Drivers are unable to make change. </a:t>
            </a:r>
          </a:p>
          <a:p>
            <a:r>
              <a:rPr lang="en-US" sz="1600" b="1" dirty="0"/>
              <a:t>Paying with Go-To Cards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You can purchase Go-To cards at Metro Transit’s online store or at over 100+ retailers including all Cub Foods Stores.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 descr="Slide Number">
            <a:extLst>
              <a:ext uri="{FF2B5EF4-FFF2-40B4-BE49-F238E27FC236}">
                <a16:creationId xmlns:a16="http://schemas.microsoft.com/office/drawing/2014/main" id="{DB02A950-05E3-4691-9BC9-47B314EEA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Education presentation_AAS_v5" id="{AAC57104-7B60-491F-A321-6BCAF93AC541}" vid="{5A43072C-36E0-4A5A-A3FF-E88D65C59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C32B5E-029E-455A-86F0-091666CE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575C36-314A-42CB-9114-6E0CE4AB273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5D0AD3E-9DDB-4E69-981A-7DAE0E9B5F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1656</TotalTime>
  <Words>1720</Words>
  <Application>Microsoft Office PowerPoint</Application>
  <PresentationFormat>Widescreen</PresentationFormat>
  <Paragraphs>137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Office Theme</vt:lpstr>
      <vt:lpstr>Anoka County Transit Link  (The Traveler)</vt:lpstr>
      <vt:lpstr>What is Transit Link? </vt:lpstr>
      <vt:lpstr>Where does it serve Anoka County?</vt:lpstr>
      <vt:lpstr>RESERVING A TRANSIT LINK RIDE </vt:lpstr>
      <vt:lpstr>Scheduling a Trip</vt:lpstr>
      <vt:lpstr>Transit Link Service Hours</vt:lpstr>
      <vt:lpstr>GETTING PICKED UP BY TRANSIT LINK</vt:lpstr>
      <vt:lpstr>SCHEDULED PICK-UP TIME &amp; PICK UP WINDOW</vt:lpstr>
      <vt:lpstr>Transit Link Fares &amp; How to Pay</vt:lpstr>
      <vt:lpstr>Transfers </vt:lpstr>
      <vt:lpstr>Standing Orders</vt:lpstr>
      <vt:lpstr>No-Show Rules and Suspensions</vt:lpstr>
      <vt:lpstr>Let Metro Mobility and Transit Link  Pick Up Your Groceries</vt:lpstr>
      <vt:lpstr>PowerPoint Presentation</vt:lpstr>
      <vt:lpstr>Food Shelves In Anoka County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Anoka County Transit Link  (The Traveler)</dc:title>
  <dc:creator>Meghan L. Mathson</dc:creator>
  <cp:lastModifiedBy>Meghan L. Mathson</cp:lastModifiedBy>
  <cp:revision>45</cp:revision>
  <dcterms:created xsi:type="dcterms:W3CDTF">2021-04-09T16:14:30Z</dcterms:created>
  <dcterms:modified xsi:type="dcterms:W3CDTF">2021-04-22T13:19:32Z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