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jpg" ContentType="image/jpeg"/>
  <Override PartName="/ppt/media/image9.jpg" ContentType="image/jpeg"/>
  <Override PartName="/ppt/media/image10.jpg" ContentType="image/jpeg"/>
  <Override PartName="/ppt/media/image12.JPG" ContentType="image/jpeg"/>
  <Override PartName="/ppt/notesSlides/notesSlide2.xml" ContentType="application/vnd.openxmlformats-officedocument.presentationml.notesSlide+xml"/>
  <Override PartName="/ppt/media/image31.jpg" ContentType="image/jpeg"/>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media/image12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63" r:id="rId1"/>
  </p:sldMasterIdLst>
  <p:notesMasterIdLst>
    <p:notesMasterId r:id="rId86"/>
  </p:notesMasterIdLst>
  <p:sldIdLst>
    <p:sldId id="336" r:id="rId2"/>
    <p:sldId id="334" r:id="rId3"/>
    <p:sldId id="335" r:id="rId4"/>
    <p:sldId id="337" r:id="rId5"/>
    <p:sldId id="341" r:id="rId6"/>
    <p:sldId id="338" r:id="rId7"/>
    <p:sldId id="339" r:id="rId8"/>
    <p:sldId id="343" r:id="rId9"/>
    <p:sldId id="344" r:id="rId10"/>
    <p:sldId id="342" r:id="rId11"/>
    <p:sldId id="307" r:id="rId12"/>
    <p:sldId id="308" r:id="rId13"/>
    <p:sldId id="309" r:id="rId14"/>
    <p:sldId id="310"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345" r:id="rId42"/>
    <p:sldId id="284" r:id="rId43"/>
    <p:sldId id="285" r:id="rId44"/>
    <p:sldId id="286"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3" r:id="rId60"/>
    <p:sldId id="304" r:id="rId61"/>
    <p:sldId id="305"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Lst>
  <p:sldSz cx="12192000" cy="6858000"/>
  <p:notesSz cx="12192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ey R. Schmidt" initials="CRS" lastIdx="1" clrIdx="0">
    <p:extLst>
      <p:ext uri="{19B8F6BF-5375-455C-9EA6-DF929625EA0E}">
        <p15:presenceInfo xmlns:p15="http://schemas.microsoft.com/office/powerpoint/2012/main" userId="S::crschmid@co.anoka.mn.us::c227428d-fc6b-4502-8f76-2a1e5e1d77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2T21:20:57.895"/>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2T21:20:58.745"/>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2T21:20:59.51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2T21:25:35.931"/>
    </inkml:context>
    <inkml:brush xml:id="br0">
      <inkml:brushProperty name="width" value="0.35" units="cm"/>
      <inkml:brushProperty name="height" value="0.35" units="cm"/>
      <inkml:brushProperty name="color" value="#E71224"/>
      <inkml:brushProperty name="ignorePressure" value="1"/>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2T21:25:40.541"/>
    </inkml:context>
    <inkml:brush xml:id="br0">
      <inkml:brushProperty name="width" value="0.35" units="cm"/>
      <inkml:brushProperty name="height" value="0.35" units="cm"/>
      <inkml:brushProperty name="color" value="#E71224"/>
      <inkml:brushProperty name="ignorePressure" value="1"/>
    </inkml:brush>
  </inkml:definitions>
  <inkml:trace contextRef="#ctx0" brushRef="#br0">0 10573,'1'-7,"-1"0,1 0,0 0,1 0,0 0,0 0,0 0,1 1,0-1,6-9,5-4,28-33,-2 4,49-57,-13 17,56-76,-128 160,13-17,-1 0,-1-1,13-28,-19 35,1 0,0 0,2 0,13-14,-9 12,-2-1,14-21,67-101,-35 55,-35 52,-18 25,0 1,-1-1,0 0,-1 0,0-1,7-18,104-278,20 15,-45 101,-91 188,302-603,-127 349,-108 165,62-82,53-75,79-164,-176 278,123-151,-77 106,-25 32,3 9,99-135,-115 145,55-82,-128 174,21-50,0-3,198-332,26 8,-181 284,485-669,-468 672,493-632,-56-33,-342 409,-152 290,77-165,219-425,-305 623,46-61,-31 59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2T21:25:59.016"/>
    </inkml:context>
    <inkml:brush xml:id="br0">
      <inkml:brushProperty name="width" value="0.35" units="cm"/>
      <inkml:brushProperty name="height" value="0.35" units="cm"/>
      <inkml:brushProperty name="color" value="#E71224"/>
      <inkml:brushProperty name="ignorePressure" value="1"/>
    </inkml:brush>
  </inkml:definitions>
  <inkml:trace contextRef="#ctx0" brushRef="#br0">0 1,'8'0,"-1"1,0-1,0 1,0 1,0 0,0 0,0 0,-1 0,1 1,-1 0,1 1,10 7,-6-2,-1 1,0-1,0 2,-1-1,12 18,-4-6,1-1,23 21,-23-25,0 2,25 35,8 27,47 107,-65-104,6 10,127 182,-115-197,72 121,80 118,-182-291,44 43,-10-12,38 46,82 95,-85-79,58 68,40 9,18 38,11 13,-141-161,101 147,39 109,-189-298,2-1,2-2,2-1,67 66,129 93,-177-157,21 17,-3 3,103 118,-94-87,64 84,-13-3,-52-67,38 61,-95-138,2 0,1-1,48 46,33 40,-72-73,52 53,1-5,27 25,-35-38,110 141,-79-86,-68-90,2-1,52 38,-63-54,37 42,-23-29,-2 1,66 77,55 109,-28-36,-1-1,-106-143,64 93,-72-112,0 0,49 44,25 8,69 63,4 18,142 154,-302-303,45 53,58 92,-89-123,1 0,56 56,-38-44,-27-30,32 24,-33-28,1 1,-2 0,13 15,-10-8,3 5,0-1,2-1,37 30,-44-40,-2 0,1 1,-1 1,-1 0,-1 0,17 31,22 29,-42-66,22 29,-1 0,29 56,-52-84,0 0,1-1,0 1,1-1,0 0,0 0,0-1,1 0,0 0,0-1,1 0,0-1,0 1,13 4,-9-2,0 0,-1 1,0 1,-1 0,1 1,-2 0,0 0,0 1,14 24,-12-18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8D6DB2B-BB15-45A1-B602-1A106CBA5226}" type="datetimeFigureOut">
              <a:rPr lang="en-US" smtClean="0"/>
              <a:t>03/24/2025</a:t>
            </a:fld>
            <a:endParaRPr lang="en-US" dirty="0"/>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A9D2920-13E5-4F4E-A55C-35A5A22EF24C}" type="slidenum">
              <a:rPr lang="en-US" smtClean="0"/>
              <a:t>‹#›</a:t>
            </a:fld>
            <a:endParaRPr lang="en-US" dirty="0"/>
          </a:p>
        </p:txBody>
      </p:sp>
    </p:spTree>
    <p:extLst>
      <p:ext uri="{BB962C8B-B14F-4D97-AF65-F5344CB8AC3E}">
        <p14:creationId xmlns:p14="http://schemas.microsoft.com/office/powerpoint/2010/main" val="2104594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a:t>
            </a:r>
          </a:p>
        </p:txBody>
      </p:sp>
      <p:sp>
        <p:nvSpPr>
          <p:cNvPr id="4" name="Slide Number Placeholder 3"/>
          <p:cNvSpPr>
            <a:spLocks noGrp="1"/>
          </p:cNvSpPr>
          <p:nvPr>
            <p:ph type="sldNum" sz="quarter" idx="5"/>
          </p:nvPr>
        </p:nvSpPr>
        <p:spPr/>
        <p:txBody>
          <a:bodyPr/>
          <a:lstStyle/>
          <a:p>
            <a:fld id="{3A9D2920-13E5-4F4E-A55C-35A5A22EF24C}" type="slidenum">
              <a:rPr lang="en-US" smtClean="0"/>
              <a:t>1</a:t>
            </a:fld>
            <a:endParaRPr lang="en-US" dirty="0"/>
          </a:p>
        </p:txBody>
      </p:sp>
    </p:spTree>
    <p:extLst>
      <p:ext uri="{BB962C8B-B14F-4D97-AF65-F5344CB8AC3E}">
        <p14:creationId xmlns:p14="http://schemas.microsoft.com/office/powerpoint/2010/main" val="188219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9D2920-13E5-4F4E-A55C-35A5A22EF24C}" type="slidenum">
              <a:rPr lang="en-US" smtClean="0"/>
              <a:t>16</a:t>
            </a:fld>
            <a:endParaRPr lang="en-US" dirty="0"/>
          </a:p>
        </p:txBody>
      </p:sp>
    </p:spTree>
    <p:extLst>
      <p:ext uri="{BB962C8B-B14F-4D97-AF65-F5344CB8AC3E}">
        <p14:creationId xmlns:p14="http://schemas.microsoft.com/office/powerpoint/2010/main" val="1970168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9D2920-13E5-4F4E-A55C-35A5A22EF24C}" type="slidenum">
              <a:rPr lang="en-US" smtClean="0"/>
              <a:t>22</a:t>
            </a:fld>
            <a:endParaRPr lang="en-US" dirty="0"/>
          </a:p>
        </p:txBody>
      </p:sp>
    </p:spTree>
    <p:extLst>
      <p:ext uri="{BB962C8B-B14F-4D97-AF65-F5344CB8AC3E}">
        <p14:creationId xmlns:p14="http://schemas.microsoft.com/office/powerpoint/2010/main" val="2674685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781507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522664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28535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B6F15528-21DE-4FAA-801E-634DDDAF4B2B}"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607557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405675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951042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491250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38713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1D8BD707-D9CF-40AE-B4C6-C98DA3205C09}" type="datetimeFigureOut">
              <a:rPr lang="en-US" smtClean="0"/>
              <a:t>03/24/2025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B6F15528-21DE-4FAA-801E-634DDDAF4B2B}" type="slidenum">
              <a:rPr lang="en-US" smtClean="0"/>
              <a:t>‹#›</a:t>
            </a:fld>
            <a:endParaRPr lang="en-US" dirty="0"/>
          </a:p>
        </p:txBody>
      </p:sp>
    </p:spTree>
    <p:extLst>
      <p:ext uri="{BB962C8B-B14F-4D97-AF65-F5344CB8AC3E}">
        <p14:creationId xmlns:p14="http://schemas.microsoft.com/office/powerpoint/2010/main" val="3757471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A6B727"/>
                </a:solidFill>
                <a:latin typeface="Corbel"/>
                <a:cs typeface="Corbel"/>
              </a:defRPr>
            </a:lvl1pPr>
          </a:lstStyle>
          <a:p>
            <a:endParaRPr/>
          </a:p>
        </p:txBody>
      </p:sp>
      <p:sp>
        <p:nvSpPr>
          <p:cNvPr id="3" name="Holder 3"/>
          <p:cNvSpPr>
            <a:spLocks noGrp="1"/>
          </p:cNvSpPr>
          <p:nvPr>
            <p:ph sz="half" idx="2"/>
          </p:nvPr>
        </p:nvSpPr>
        <p:spPr>
          <a:xfrm>
            <a:off x="534351" y="2305811"/>
            <a:ext cx="4272280" cy="3975735"/>
          </a:xfrm>
          <a:prstGeom prst="rect">
            <a:avLst/>
          </a:prstGeom>
        </p:spPr>
        <p:txBody>
          <a:bodyPr wrap="square" lIns="0" tIns="0" rIns="0" bIns="0">
            <a:spAutoFit/>
          </a:bodyPr>
          <a:lstStyle>
            <a:lvl1pPr>
              <a:defRPr sz="2000" b="0" i="0">
                <a:solidFill>
                  <a:schemeClr val="tx1"/>
                </a:solidFill>
                <a:latin typeface="Corbel"/>
                <a:cs typeface="Corbel"/>
              </a:defRPr>
            </a:lvl1pPr>
          </a:lstStyle>
          <a:p>
            <a:endParaRPr/>
          </a:p>
        </p:txBody>
      </p:sp>
      <p:sp>
        <p:nvSpPr>
          <p:cNvPr id="4" name="Holder 4"/>
          <p:cNvSpPr>
            <a:spLocks noGrp="1"/>
          </p:cNvSpPr>
          <p:nvPr>
            <p:ph sz="half" idx="3"/>
          </p:nvPr>
        </p:nvSpPr>
        <p:spPr>
          <a:xfrm>
            <a:off x="6477951" y="1479803"/>
            <a:ext cx="4118609" cy="4732655"/>
          </a:xfrm>
          <a:prstGeom prst="rect">
            <a:avLst/>
          </a:prstGeom>
        </p:spPr>
        <p:txBody>
          <a:bodyPr wrap="square" lIns="0" tIns="0" rIns="0" bIns="0">
            <a:spAutoFit/>
          </a:bodyPr>
          <a:lstStyle>
            <a:lvl1pPr>
              <a:defRPr sz="2000" b="0" i="0">
                <a:solidFill>
                  <a:schemeClr val="tx1"/>
                </a:solidFill>
                <a:latin typeface="Corbel"/>
                <a:cs typeface="Corbe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03/24/2025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791035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5351" y="699515"/>
            <a:ext cx="10361296" cy="190309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03/24/2025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247000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016358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131197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71163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45761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637402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21894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775689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41550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D8BD707-D9CF-40AE-B4C6-C98DA3205C09}" type="datetimeFigureOut">
              <a:rPr lang="en-US" smtClean="0"/>
              <a:t>03/24/2025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B6F15528-21DE-4FAA-801E-634DDDAF4B2B}" type="slidenum">
              <a:rPr lang="en-US" smtClean="0"/>
              <a:t>‹#›</a:t>
            </a:fld>
            <a:endParaRPr lang="en-US" dirty="0"/>
          </a:p>
        </p:txBody>
      </p:sp>
    </p:spTree>
    <p:extLst>
      <p:ext uri="{BB962C8B-B14F-4D97-AF65-F5344CB8AC3E}">
        <p14:creationId xmlns:p14="http://schemas.microsoft.com/office/powerpoint/2010/main" val="519822949"/>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hyperlink" Target="https://www.epa.gov/e-manifest/learn-about-hazardous-waste-electronic-manifest-system-e-manifest" TargetMode="External"/><Relationship Id="rId4" Type="http://schemas.openxmlformats.org/officeDocument/2006/relationships/hyperlink" Target="https://rcrainfo.epa.gov/rcrainfoprod/action/secured/login"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hyperlink" Target="https://www.pca.state.mn.us/sites/default/files/w-hw2-00.pdf" TargetMode="External"/><Relationship Id="rId7" Type="http://schemas.openxmlformats.org/officeDocument/2006/relationships/hyperlink" Target="https://www.pca.state.mn.us/sites/default/files/w-hw4-48a.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pca.state.mn.us/sites/default/files/w-hw2-03.pdf" TargetMode="External"/><Relationship Id="rId5" Type="http://schemas.openxmlformats.org/officeDocument/2006/relationships/hyperlink" Target="https://www.pca.state.mn.us/sites/default/files/w-hw2-02.pdf" TargetMode="External"/><Relationship Id="rId4" Type="http://schemas.openxmlformats.org/officeDocument/2006/relationships/hyperlink" Target="https://www.pca.state.mn.us/sites/default/files/w-hw2-01.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9.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8.xml"/><Relationship Id="rId5" Type="http://schemas.openxmlformats.org/officeDocument/2006/relationships/image" Target="../media/image29.gif"/><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hyperlink" Target="https://www.pca.state.mn.us/sites/default/files/w-hw4-48a.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pca.state.mn.us/sites/default/files/w-hw4-61.pdf"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gif"/><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gif"/><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2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jp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2.xml"/><Relationship Id="rId5" Type="http://schemas.openxmlformats.org/officeDocument/2006/relationships/image" Target="../media/image79.gif"/><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760.png"/><Relationship Id="rId3" Type="http://schemas.openxmlformats.org/officeDocument/2006/relationships/image" Target="../media/image85.jpeg"/><Relationship Id="rId7" Type="http://schemas.openxmlformats.org/officeDocument/2006/relationships/customXml" Target="../ink/ink3.xml"/><Relationship Id="rId12" Type="http://schemas.openxmlformats.org/officeDocument/2006/relationships/customXml" Target="../ink/ink6.xml"/><Relationship Id="rId2" Type="http://schemas.openxmlformats.org/officeDocument/2006/relationships/image" Target="../media/image84.jpeg"/><Relationship Id="rId1" Type="http://schemas.openxmlformats.org/officeDocument/2006/relationships/slideLayout" Target="../slideLayouts/slideLayout6.xml"/><Relationship Id="rId6" Type="http://schemas.openxmlformats.org/officeDocument/2006/relationships/customXml" Target="../ink/ink2.xml"/><Relationship Id="rId11" Type="http://schemas.openxmlformats.org/officeDocument/2006/relationships/image" Target="../media/image750.png"/><Relationship Id="rId5" Type="http://schemas.openxmlformats.org/officeDocument/2006/relationships/image" Target="../media/image73.png"/><Relationship Id="rId10" Type="http://schemas.openxmlformats.org/officeDocument/2006/relationships/customXml" Target="../ink/ink5.xml"/><Relationship Id="rId4" Type="http://schemas.openxmlformats.org/officeDocument/2006/relationships/customXml" Target="../ink/ink1.xml"/><Relationship Id="rId9" Type="http://schemas.openxmlformats.org/officeDocument/2006/relationships/image" Target="../media/image740.png"/></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pca.state.mn.us/sites/default/files/w-hw5-12.pdf" TargetMode="External"/><Relationship Id="rId1" Type="http://schemas.openxmlformats.org/officeDocument/2006/relationships/slideLayout" Target="../slideLayouts/slideLayout18.xml"/><Relationship Id="rId4" Type="http://schemas.openxmlformats.org/officeDocument/2006/relationships/hyperlink" Target="https://www.youtube.com/watch?v=aqgKP5LNsEo"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hyperlink" Target="https://www.pca.state.mn.us/sites/default/files/w-hw5-12.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hyperlink" Target="https://www.anokacounty.us/DocumentCenter/View/2844/Hazardous-Waste-License-App-and-Disclosure-Form-PDF" TargetMode="External"/><Relationship Id="rId1" Type="http://schemas.openxmlformats.org/officeDocument/2006/relationships/slideLayout" Target="../slideLayouts/slideLayout2.xml"/><Relationship Id="rId5" Type="http://schemas.openxmlformats.org/officeDocument/2006/relationships/hyperlink" Target="mailto:Environmental.Health@anokacounty.us" TargetMode="External"/><Relationship Id="rId4" Type="http://schemas.openxmlformats.org/officeDocument/2006/relationships/image" Target="../media/image92.jpg"/></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hyperlink" Target="https://www.pca.state.mn.us/sites/default/files/w-hw1-05e.pdf" TargetMode="External"/><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4.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pca.state.mn.us/sites/default/files/w-hw4-26.pdf" TargetMode="External"/><Relationship Id="rId3" Type="http://schemas.openxmlformats.org/officeDocument/2006/relationships/hyperlink" Target="https://www.pca.state.mn.us/sites/default/files/w-hw4-61.pdf" TargetMode="External"/><Relationship Id="rId7" Type="http://schemas.openxmlformats.org/officeDocument/2006/relationships/hyperlink" Target="https://www.pca.state.mn.us/sites/default/files/w-sw4-34.pdf" TargetMode="External"/><Relationship Id="rId2" Type="http://schemas.openxmlformats.org/officeDocument/2006/relationships/hyperlink" Target="https://www.pca.state.mn.us/sites/default/files/w-hw4-62.pdf" TargetMode="External"/><Relationship Id="rId1" Type="http://schemas.openxmlformats.org/officeDocument/2006/relationships/slideLayout" Target="../slideLayouts/slideLayout7.xml"/><Relationship Id="rId6" Type="http://schemas.openxmlformats.org/officeDocument/2006/relationships/hyperlink" Target="https://www.pca.state.mn.us/sites/default/files/w-hw4-17.pdf" TargetMode="External"/><Relationship Id="rId5" Type="http://schemas.openxmlformats.org/officeDocument/2006/relationships/hyperlink" Target="https://www.pca.state.mn.us/sites/default/files/w-sw6-03.pdf" TargetMode="External"/><Relationship Id="rId4" Type="http://schemas.openxmlformats.org/officeDocument/2006/relationships/hyperlink" Target="https://www.pca.state.mn.us/sites/default/files/w-hw4-22.pdf" TargetMode="External"/><Relationship Id="rId9" Type="http://schemas.openxmlformats.org/officeDocument/2006/relationships/hyperlink" Target="https://www.pca.state.mn.us/sites/default/files/mm-rule1-00.pdf"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anokacountymn.gov/DocumentCenter/View/3384/Hazardous-Waste-Transporter-List-PDF" TargetMode="External"/><Relationship Id="rId2" Type="http://schemas.openxmlformats.org/officeDocument/2006/relationships/image" Target="../media/image108.jp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pca.state.mn.us/sites/default/files/w-hw3-33.pdf" TargetMode="External"/><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2.xml"/><Relationship Id="rId5" Type="http://schemas.openxmlformats.org/officeDocument/2006/relationships/image" Target="../media/image120.jpg"/><Relationship Id="rId4" Type="http://schemas.openxmlformats.org/officeDocument/2006/relationships/image" Target="../media/image119.jpg"/></Relationships>
</file>

<file path=ppt/slides/_rels/slide7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hyperlink" Target="https://www.pca.state.mn.us/sites/default/files/w-hw4-48a.pdf" TargetMode="External"/><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g"/></Relationships>
</file>

<file path=ppt/slides/_rels/slide7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g"/><Relationship Id="rId1" Type="http://schemas.openxmlformats.org/officeDocument/2006/relationships/slideLayout" Target="../slideLayouts/slideLayout2.xml"/><Relationship Id="rId4" Type="http://schemas.openxmlformats.org/officeDocument/2006/relationships/image" Target="../media/image128.jpg"/></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anokacountymn.gov/FormCenter/Environmental-Health-Services-26/Online-Hazardous-Waste-Training-Test-236" TargetMode="External"/><Relationship Id="rId2" Type="http://schemas.openxmlformats.org/officeDocument/2006/relationships/hyperlink" Target="mailto:tom.olson@anokacountymn.gov"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0351312-6CF2-4A37-8A81-30D223F04B0C}"/>
              </a:ext>
            </a:extLst>
          </p:cNvPr>
          <p:cNvSpPr>
            <a:spLocks noGrp="1"/>
          </p:cNvSpPr>
          <p:nvPr>
            <p:ph type="subTitle" idx="1"/>
          </p:nvPr>
        </p:nvSpPr>
        <p:spPr>
          <a:xfrm>
            <a:off x="990600" y="4191000"/>
            <a:ext cx="8144134" cy="2311561"/>
          </a:xfrm>
        </p:spPr>
        <p:txBody>
          <a:bodyPr>
            <a:normAutofit/>
          </a:bodyPr>
          <a:lstStyle/>
          <a:p>
            <a:pPr marL="12700" marR="5080" indent="-1270" algn="ctr">
              <a:lnSpc>
                <a:spcPct val="89400"/>
              </a:lnSpc>
              <a:spcBef>
                <a:spcPts val="380"/>
              </a:spcBef>
            </a:pPr>
            <a:endParaRPr lang="en-US" sz="2800" b="1" spc="-5" dirty="0">
              <a:solidFill>
                <a:srgbClr val="FF0000"/>
              </a:solidFill>
              <a:latin typeface="Corbel"/>
              <a:cs typeface="Corbel"/>
            </a:endParaRPr>
          </a:p>
          <a:p>
            <a:pPr marL="12700" marR="5080" indent="-1270" algn="ctr">
              <a:lnSpc>
                <a:spcPct val="89400"/>
              </a:lnSpc>
              <a:spcBef>
                <a:spcPts val="380"/>
              </a:spcBef>
            </a:pPr>
            <a:r>
              <a:rPr lang="en-US" sz="2800" spc="-5" dirty="0">
                <a:solidFill>
                  <a:srgbClr val="FFFFFF"/>
                </a:solidFill>
                <a:latin typeface="Corbel"/>
                <a:cs typeface="Corbel"/>
              </a:rPr>
              <a:t>These are materials that your business will discard, </a:t>
            </a:r>
            <a:r>
              <a:rPr lang="en-US" sz="2800" dirty="0">
                <a:solidFill>
                  <a:srgbClr val="FFFFFF"/>
                </a:solidFill>
                <a:latin typeface="Corbel"/>
                <a:cs typeface="Corbel"/>
              </a:rPr>
              <a:t>or </a:t>
            </a:r>
            <a:r>
              <a:rPr lang="en-US" sz="2800" spc="-5" dirty="0">
                <a:solidFill>
                  <a:srgbClr val="FFFFFF"/>
                </a:solidFill>
                <a:latin typeface="Corbel"/>
                <a:cs typeface="Corbel"/>
              </a:rPr>
              <a:t>that you cannot use any </a:t>
            </a:r>
            <a:r>
              <a:rPr lang="en-US" sz="2800" dirty="0">
                <a:solidFill>
                  <a:srgbClr val="FFFFFF"/>
                </a:solidFill>
                <a:latin typeface="Corbel"/>
                <a:cs typeface="Corbel"/>
              </a:rPr>
              <a:t>more for their intended </a:t>
            </a:r>
            <a:r>
              <a:rPr lang="en-US" sz="2800" spc="-5" dirty="0">
                <a:solidFill>
                  <a:srgbClr val="FFFFFF"/>
                </a:solidFill>
                <a:latin typeface="Corbel"/>
                <a:cs typeface="Corbel"/>
              </a:rPr>
              <a:t>purpose, and that present risks to public health </a:t>
            </a:r>
            <a:r>
              <a:rPr lang="en-US" sz="2800" dirty="0">
                <a:solidFill>
                  <a:srgbClr val="FFFFFF"/>
                </a:solidFill>
                <a:latin typeface="Corbel"/>
                <a:cs typeface="Corbel"/>
              </a:rPr>
              <a:t>or the </a:t>
            </a:r>
            <a:r>
              <a:rPr lang="en-US" sz="2800" spc="-5" dirty="0">
                <a:solidFill>
                  <a:srgbClr val="FFFFFF"/>
                </a:solidFill>
                <a:latin typeface="Corbel"/>
                <a:cs typeface="Corbel"/>
              </a:rPr>
              <a:t>environment </a:t>
            </a:r>
            <a:r>
              <a:rPr lang="en-US" sz="2800" dirty="0">
                <a:solidFill>
                  <a:srgbClr val="FFFFFF"/>
                </a:solidFill>
                <a:latin typeface="Corbel"/>
                <a:cs typeface="Corbel"/>
              </a:rPr>
              <a:t>if </a:t>
            </a:r>
            <a:r>
              <a:rPr lang="en-US" sz="2800" spc="-5" dirty="0">
                <a:solidFill>
                  <a:srgbClr val="FFFFFF"/>
                </a:solidFill>
                <a:latin typeface="Corbel"/>
                <a:cs typeface="Corbel"/>
              </a:rPr>
              <a:t>improperly managed.</a:t>
            </a:r>
            <a:endParaRPr lang="en-US" sz="2800" dirty="0"/>
          </a:p>
        </p:txBody>
      </p:sp>
      <p:sp>
        <p:nvSpPr>
          <p:cNvPr id="4" name="object 8">
            <a:extLst>
              <a:ext uri="{FF2B5EF4-FFF2-40B4-BE49-F238E27FC236}">
                <a16:creationId xmlns:a16="http://schemas.microsoft.com/office/drawing/2014/main" id="{82764E93-2EA8-44EB-B587-B7B29AC834AA}"/>
              </a:ext>
            </a:extLst>
          </p:cNvPr>
          <p:cNvSpPr/>
          <p:nvPr/>
        </p:nvSpPr>
        <p:spPr>
          <a:xfrm>
            <a:off x="8458200" y="152400"/>
            <a:ext cx="3581400" cy="3276600"/>
          </a:xfrm>
          <a:prstGeom prst="rect">
            <a:avLst/>
          </a:prstGeom>
          <a:blipFill>
            <a:blip r:embed="rId3" cstate="print"/>
            <a:stretch>
              <a:fillRect/>
            </a:stretch>
          </a:blipFill>
        </p:spPr>
        <p:txBody>
          <a:bodyPr wrap="square" lIns="0" tIns="0" rIns="0" bIns="0" rtlCol="0"/>
          <a:lstStyle/>
          <a:p>
            <a:endParaRPr dirty="0"/>
          </a:p>
        </p:txBody>
      </p:sp>
      <p:sp>
        <p:nvSpPr>
          <p:cNvPr id="6" name="TextBox 5">
            <a:extLst>
              <a:ext uri="{FF2B5EF4-FFF2-40B4-BE49-F238E27FC236}">
                <a16:creationId xmlns:a16="http://schemas.microsoft.com/office/drawing/2014/main" id="{C961D421-8477-427C-964C-72BCDE8E9BB7}"/>
              </a:ext>
            </a:extLst>
          </p:cNvPr>
          <p:cNvSpPr txBox="1"/>
          <p:nvPr/>
        </p:nvSpPr>
        <p:spPr>
          <a:xfrm>
            <a:off x="304800" y="309103"/>
            <a:ext cx="7315200" cy="2123658"/>
          </a:xfrm>
          <a:prstGeom prst="rect">
            <a:avLst/>
          </a:prstGeom>
          <a:noFill/>
        </p:spPr>
        <p:txBody>
          <a:bodyPr wrap="square" rtlCol="0">
            <a:spAutoFit/>
          </a:bodyPr>
          <a:lstStyle/>
          <a:p>
            <a:r>
              <a:rPr lang="en-US" sz="6600" dirty="0"/>
              <a:t>Hazardous Waste </a:t>
            </a:r>
          </a:p>
          <a:p>
            <a:r>
              <a:rPr lang="en-US" sz="6600" dirty="0"/>
              <a:t>Training</a:t>
            </a:r>
          </a:p>
        </p:txBody>
      </p:sp>
      <p:sp>
        <p:nvSpPr>
          <p:cNvPr id="7" name="TextBox 6">
            <a:extLst>
              <a:ext uri="{FF2B5EF4-FFF2-40B4-BE49-F238E27FC236}">
                <a16:creationId xmlns:a16="http://schemas.microsoft.com/office/drawing/2014/main" id="{2D081C93-AC92-4B2C-B629-97C082B1957B}"/>
              </a:ext>
            </a:extLst>
          </p:cNvPr>
          <p:cNvSpPr txBox="1"/>
          <p:nvPr/>
        </p:nvSpPr>
        <p:spPr>
          <a:xfrm>
            <a:off x="2821870" y="3231772"/>
            <a:ext cx="4817724" cy="523220"/>
          </a:xfrm>
          <a:prstGeom prst="rect">
            <a:avLst/>
          </a:prstGeom>
          <a:noFill/>
        </p:spPr>
        <p:txBody>
          <a:bodyPr wrap="square" rtlCol="0">
            <a:spAutoFit/>
          </a:bodyPr>
          <a:lstStyle/>
          <a:p>
            <a:r>
              <a:rPr lang="en-US" sz="2800" dirty="0">
                <a:solidFill>
                  <a:srgbClr val="FF0000"/>
                </a:solidFill>
              </a:rPr>
              <a:t>What is hazardous waste?</a:t>
            </a:r>
          </a:p>
        </p:txBody>
      </p:sp>
      <p:sp>
        <p:nvSpPr>
          <p:cNvPr id="5" name="TextBox 4">
            <a:extLst>
              <a:ext uri="{FF2B5EF4-FFF2-40B4-BE49-F238E27FC236}">
                <a16:creationId xmlns:a16="http://schemas.microsoft.com/office/drawing/2014/main" id="{BEABA698-E5E9-FEAA-49F0-A736B9E66CE1}"/>
              </a:ext>
            </a:extLst>
          </p:cNvPr>
          <p:cNvSpPr txBox="1"/>
          <p:nvPr/>
        </p:nvSpPr>
        <p:spPr>
          <a:xfrm>
            <a:off x="10253254" y="6400800"/>
            <a:ext cx="1676400" cy="369332"/>
          </a:xfrm>
          <a:prstGeom prst="rect">
            <a:avLst/>
          </a:prstGeom>
          <a:noFill/>
        </p:spPr>
        <p:txBody>
          <a:bodyPr wrap="square" rtlCol="0">
            <a:spAutoFit/>
          </a:bodyPr>
          <a:lstStyle/>
          <a:p>
            <a:r>
              <a:rPr lang="en-US" dirty="0"/>
              <a:t>Updated 2023</a:t>
            </a:r>
          </a:p>
        </p:txBody>
      </p:sp>
    </p:spTree>
    <p:extLst>
      <p:ext uri="{BB962C8B-B14F-4D97-AF65-F5344CB8AC3E}">
        <p14:creationId xmlns:p14="http://schemas.microsoft.com/office/powerpoint/2010/main" val="3023408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22428B-412C-4F1B-B72A-73F71943BB1F}"/>
              </a:ext>
            </a:extLst>
          </p:cNvPr>
          <p:cNvSpPr/>
          <p:nvPr/>
        </p:nvSpPr>
        <p:spPr>
          <a:xfrm>
            <a:off x="228600" y="2121426"/>
            <a:ext cx="3581400" cy="7741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445F1B-265D-426B-BA88-5729CA6C0054}"/>
              </a:ext>
            </a:extLst>
          </p:cNvPr>
          <p:cNvSpPr/>
          <p:nvPr/>
        </p:nvSpPr>
        <p:spPr>
          <a:xfrm>
            <a:off x="914400" y="2376179"/>
            <a:ext cx="3200400" cy="67182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9">
            <a:extLst>
              <a:ext uri="{FF2B5EF4-FFF2-40B4-BE49-F238E27FC236}">
                <a16:creationId xmlns:a16="http://schemas.microsoft.com/office/drawing/2014/main" id="{AC37DDB7-CF1E-4923-8356-966F5F2A0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362D9DAF-241E-4594-BDF6-641F6D6A5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1">
              <a:extLst>
                <a:ext uri="{FF2B5EF4-FFF2-40B4-BE49-F238E27FC236}">
                  <a16:creationId xmlns:a16="http://schemas.microsoft.com/office/drawing/2014/main" id="{D5F7A6CC-E753-44F2-9C9E-1B80D81908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2" name="Rectangle 13">
            <a:extLst>
              <a:ext uri="{FF2B5EF4-FFF2-40B4-BE49-F238E27FC236}">
                <a16:creationId xmlns:a16="http://schemas.microsoft.com/office/drawing/2014/main" id="{E1E1EAB6-C066-436F-B97B-506A3CAD0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E6C58CF-9F57-403B-8A47-A1518617E08D}"/>
              </a:ext>
            </a:extLst>
          </p:cNvPr>
          <p:cNvSpPr>
            <a:spLocks noGrp="1"/>
          </p:cNvSpPr>
          <p:nvPr>
            <p:ph type="title"/>
          </p:nvPr>
        </p:nvSpPr>
        <p:spPr>
          <a:xfrm>
            <a:off x="680322" y="753228"/>
            <a:ext cx="3679028" cy="1080938"/>
          </a:xfrm>
        </p:spPr>
        <p:txBody>
          <a:bodyPr>
            <a:normAutofit/>
          </a:bodyPr>
          <a:lstStyle/>
          <a:p>
            <a:r>
              <a:rPr lang="en-US" sz="3200"/>
              <a:t>E-Manifest Information</a:t>
            </a:r>
          </a:p>
        </p:txBody>
      </p:sp>
      <p:pic>
        <p:nvPicPr>
          <p:cNvPr id="23" name="Picture 15">
            <a:extLst>
              <a:ext uri="{FF2B5EF4-FFF2-40B4-BE49-F238E27FC236}">
                <a16:creationId xmlns:a16="http://schemas.microsoft.com/office/drawing/2014/main" id="{4A0584A2-7157-4FF9-BDF0-792791AE67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E4EEBBE3-1CAC-48E0-952F-56F569C6294E}"/>
              </a:ext>
            </a:extLst>
          </p:cNvPr>
          <p:cNvSpPr>
            <a:spLocks noGrp="1"/>
          </p:cNvSpPr>
          <p:nvPr>
            <p:ph idx="1"/>
          </p:nvPr>
        </p:nvSpPr>
        <p:spPr>
          <a:xfrm>
            <a:off x="422741" y="2113872"/>
            <a:ext cx="3957157" cy="4439328"/>
          </a:xfrm>
        </p:spPr>
        <p:txBody>
          <a:bodyPr>
            <a:normAutofit fontScale="92500" lnSpcReduction="10000"/>
          </a:bodyPr>
          <a:lstStyle/>
          <a:p>
            <a:pPr marL="0" indent="0">
              <a:buNone/>
            </a:pPr>
            <a:r>
              <a:rPr lang="en-US" dirty="0">
                <a:solidFill>
                  <a:srgbClr val="FFFF00"/>
                </a:solidFill>
              </a:rPr>
              <a:t>You can now access your facilities manifest online! </a:t>
            </a:r>
          </a:p>
          <a:p>
            <a:pPr marL="0" indent="0">
              <a:buNone/>
            </a:pPr>
            <a:endParaRPr lang="en-US" sz="2000" dirty="0"/>
          </a:p>
          <a:p>
            <a:r>
              <a:rPr lang="en-US" sz="2000" dirty="0"/>
              <a:t>Below is a link to </a:t>
            </a:r>
            <a:r>
              <a:rPr lang="en-US" sz="2000" dirty="0" err="1"/>
              <a:t>RCRAInfo</a:t>
            </a:r>
            <a:r>
              <a:rPr lang="en-US" sz="2000" dirty="0"/>
              <a:t>  homepage to create an online account and gain access to your facilities manifests online.</a:t>
            </a:r>
          </a:p>
          <a:p>
            <a:pPr marL="0" indent="0">
              <a:buNone/>
            </a:pPr>
            <a:r>
              <a:rPr lang="en-US" sz="1600" dirty="0">
                <a:hlinkClick r:id="rId4"/>
              </a:rPr>
              <a:t>https://rcrainfo.epa.gov/rcrainfoprod/action/secured/login</a:t>
            </a:r>
            <a:endParaRPr lang="en-US" sz="1600" dirty="0"/>
          </a:p>
          <a:p>
            <a:pPr marL="0" indent="0">
              <a:buNone/>
            </a:pPr>
            <a:endParaRPr lang="en-US" sz="1600" dirty="0"/>
          </a:p>
          <a:p>
            <a:r>
              <a:rPr lang="en-US" sz="2000" dirty="0"/>
              <a:t>Additional Information about E-Manifest </a:t>
            </a:r>
          </a:p>
          <a:p>
            <a:pPr marL="0" indent="0">
              <a:buNone/>
            </a:pPr>
            <a:r>
              <a:rPr lang="en-US" sz="1600" dirty="0">
                <a:hlinkClick r:id="rId5"/>
              </a:rPr>
              <a:t>https://www.epa.gov/e-manifest/learn-about-hazardous-waste-electronic-manifest-system-e-manifest</a:t>
            </a:r>
            <a:endParaRPr lang="en-US" sz="1600" dirty="0"/>
          </a:p>
          <a:p>
            <a:pPr marL="0" indent="0">
              <a:buNone/>
            </a:pPr>
            <a:endParaRPr lang="en-US" sz="1600" dirty="0"/>
          </a:p>
          <a:p>
            <a:pPr marL="0" indent="0">
              <a:buNone/>
            </a:pPr>
            <a:endParaRPr lang="en-US" sz="1600" dirty="0"/>
          </a:p>
          <a:p>
            <a:endParaRPr lang="en-US" sz="1600" dirty="0"/>
          </a:p>
        </p:txBody>
      </p:sp>
      <p:pic>
        <p:nvPicPr>
          <p:cNvPr id="5" name="Picture 4" descr="Graphical user interface, text&#10;&#10;Description automatically generated">
            <a:extLst>
              <a:ext uri="{FF2B5EF4-FFF2-40B4-BE49-F238E27FC236}">
                <a16:creationId xmlns:a16="http://schemas.microsoft.com/office/drawing/2014/main" id="{BA1ACA88-0E63-4587-A8CF-BA2D181FAAAF}"/>
              </a:ext>
            </a:extLst>
          </p:cNvPr>
          <p:cNvPicPr>
            <a:picLocks noChangeAspect="1"/>
          </p:cNvPicPr>
          <p:nvPr/>
        </p:nvPicPr>
        <p:blipFill rotWithShape="1">
          <a:blip r:embed="rId6">
            <a:extLst>
              <a:ext uri="{28A0092B-C50C-407E-A947-70E740481C1C}">
                <a14:useLocalDpi xmlns:a14="http://schemas.microsoft.com/office/drawing/2010/main" val="0"/>
              </a:ext>
            </a:extLst>
          </a:blip>
          <a:srcRect r="35282" b="1"/>
          <a:stretch/>
        </p:blipFill>
        <p:spPr>
          <a:xfrm>
            <a:off x="4641326" y="1690"/>
            <a:ext cx="7552815" cy="6856310"/>
          </a:xfrm>
          <a:prstGeom prst="rect">
            <a:avLst/>
          </a:prstGeom>
          <a:ln>
            <a:noFill/>
          </a:ln>
          <a:effectLst/>
        </p:spPr>
      </p:pic>
    </p:spTree>
    <p:extLst>
      <p:ext uri="{BB962C8B-B14F-4D97-AF65-F5344CB8AC3E}">
        <p14:creationId xmlns:p14="http://schemas.microsoft.com/office/powerpoint/2010/main" val="3639313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914400"/>
            <a:ext cx="9600249" cy="505267"/>
          </a:xfrm>
          <a:prstGeom prst="rect">
            <a:avLst/>
          </a:prstGeom>
        </p:spPr>
        <p:txBody>
          <a:bodyPr vert="horz" wrap="square" lIns="0" tIns="12700" rIns="0" bIns="0" rtlCol="0">
            <a:spAutoFit/>
          </a:bodyPr>
          <a:lstStyle/>
          <a:p>
            <a:pPr marL="12700">
              <a:lnSpc>
                <a:spcPct val="100000"/>
              </a:lnSpc>
              <a:spcBef>
                <a:spcPts val="100"/>
              </a:spcBef>
            </a:pPr>
            <a:r>
              <a:rPr lang="en-US" sz="3200" spc="-5" dirty="0"/>
              <a:t>What to expect to see on the E-Manifest website</a:t>
            </a:r>
            <a:endParaRPr sz="3200" spc="-5" dirty="0"/>
          </a:p>
        </p:txBody>
      </p:sp>
      <p:sp>
        <p:nvSpPr>
          <p:cNvPr id="3" name="object 3"/>
          <p:cNvSpPr/>
          <p:nvPr/>
        </p:nvSpPr>
        <p:spPr>
          <a:xfrm>
            <a:off x="856085" y="2133600"/>
            <a:ext cx="9144000" cy="4532952"/>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2000" y="457200"/>
            <a:ext cx="10744200" cy="5943600"/>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2000" y="457200"/>
            <a:ext cx="10591799" cy="5829299"/>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304801"/>
            <a:ext cx="10591800" cy="6046998"/>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8517" y="762000"/>
            <a:ext cx="8867140" cy="1037590"/>
          </a:xfrm>
          <a:prstGeom prst="rect">
            <a:avLst/>
          </a:prstGeom>
        </p:spPr>
        <p:txBody>
          <a:bodyPr vert="horz" wrap="square" lIns="0" tIns="55244" rIns="0" bIns="0" rtlCol="0">
            <a:spAutoFit/>
          </a:bodyPr>
          <a:lstStyle/>
          <a:p>
            <a:pPr marL="12700" marR="5080">
              <a:lnSpc>
                <a:spcPct val="88300"/>
              </a:lnSpc>
              <a:spcBef>
                <a:spcPts val="434"/>
              </a:spcBef>
            </a:pPr>
            <a:r>
              <a:rPr sz="2400" spc="-75" dirty="0"/>
              <a:t>To </a:t>
            </a:r>
            <a:r>
              <a:rPr sz="2400" dirty="0"/>
              <a:t>help review </a:t>
            </a:r>
            <a:r>
              <a:rPr sz="2400" spc="-5" dirty="0"/>
              <a:t>the </a:t>
            </a:r>
            <a:r>
              <a:rPr sz="2400" dirty="0"/>
              <a:t>basic </a:t>
            </a:r>
            <a:r>
              <a:rPr sz="2400" spc="-5" dirty="0"/>
              <a:t>hazardous </a:t>
            </a:r>
            <a:r>
              <a:rPr sz="2400" dirty="0"/>
              <a:t>waste requirements, </a:t>
            </a:r>
            <a:r>
              <a:rPr sz="2400" spc="-5" dirty="0"/>
              <a:t>the </a:t>
            </a:r>
            <a:r>
              <a:rPr sz="2400" dirty="0"/>
              <a:t>MPCA </a:t>
            </a:r>
            <a:r>
              <a:rPr sz="2400" spc="-5" dirty="0"/>
              <a:t>has </a:t>
            </a:r>
            <a:r>
              <a:rPr sz="2400" dirty="0"/>
              <a:t>divided them into </a:t>
            </a:r>
            <a:r>
              <a:rPr sz="2400" spc="-5" dirty="0"/>
              <a:t>10 individual </a:t>
            </a:r>
            <a:r>
              <a:rPr sz="2400" dirty="0"/>
              <a:t>steps </a:t>
            </a:r>
            <a:r>
              <a:rPr sz="2400" spc="-5" dirty="0"/>
              <a:t>known as </a:t>
            </a:r>
            <a:r>
              <a:rPr sz="2400" dirty="0"/>
              <a:t>the </a:t>
            </a:r>
            <a:br>
              <a:rPr lang="en-US" sz="2400" dirty="0"/>
            </a:br>
            <a:r>
              <a:rPr lang="en-US" sz="2400" dirty="0"/>
              <a:t>                      </a:t>
            </a:r>
            <a:r>
              <a:rPr sz="2400" spc="-5" dirty="0">
                <a:solidFill>
                  <a:srgbClr val="FFFF00"/>
                </a:solidFill>
              </a:rPr>
              <a:t>‘10 </a:t>
            </a:r>
            <a:r>
              <a:rPr sz="2400" dirty="0">
                <a:solidFill>
                  <a:srgbClr val="FFFF00"/>
                </a:solidFill>
              </a:rPr>
              <a:t>Steps </a:t>
            </a:r>
            <a:r>
              <a:rPr sz="2400" spc="-5" dirty="0">
                <a:solidFill>
                  <a:srgbClr val="FFFF00"/>
                </a:solidFill>
              </a:rPr>
              <a:t>of Compliance’</a:t>
            </a:r>
            <a:endParaRPr sz="2400" dirty="0">
              <a:solidFill>
                <a:srgbClr val="FFFF00"/>
              </a:solidFill>
            </a:endParaRPr>
          </a:p>
        </p:txBody>
      </p:sp>
      <p:sp>
        <p:nvSpPr>
          <p:cNvPr id="3" name="object 3"/>
          <p:cNvSpPr txBox="1"/>
          <p:nvPr/>
        </p:nvSpPr>
        <p:spPr>
          <a:xfrm>
            <a:off x="1595450" y="2190624"/>
            <a:ext cx="6303645" cy="4256405"/>
          </a:xfrm>
          <a:prstGeom prst="rect">
            <a:avLst/>
          </a:prstGeom>
        </p:spPr>
        <p:txBody>
          <a:bodyPr vert="horz" wrap="square" lIns="0" tIns="140335" rIns="0" bIns="0" rtlCol="0">
            <a:spAutoFit/>
          </a:bodyPr>
          <a:lstStyle/>
          <a:p>
            <a:pPr marL="195580" indent="-182880">
              <a:lnSpc>
                <a:spcPct val="100000"/>
              </a:lnSpc>
              <a:spcBef>
                <a:spcPts val="1105"/>
              </a:spcBef>
              <a:buClr>
                <a:srgbClr val="FFFF00"/>
              </a:buClr>
              <a:buSzPct val="80000"/>
              <a:buChar char="•"/>
              <a:tabLst>
                <a:tab pos="195580" algn="l"/>
              </a:tabLst>
            </a:pPr>
            <a:r>
              <a:rPr sz="2000" spc="-5" dirty="0">
                <a:latin typeface="Corbel"/>
                <a:cs typeface="Corbel"/>
              </a:rPr>
              <a:t>Evaluate your</a:t>
            </a:r>
            <a:r>
              <a:rPr sz="2000" dirty="0">
                <a:latin typeface="Corbel"/>
                <a:cs typeface="Corbel"/>
              </a:rPr>
              <a:t> waste</a:t>
            </a:r>
          </a:p>
          <a:p>
            <a:pPr marL="195580" indent="-182880">
              <a:lnSpc>
                <a:spcPct val="100000"/>
              </a:lnSpc>
              <a:spcBef>
                <a:spcPts val="1010"/>
              </a:spcBef>
              <a:buClr>
                <a:srgbClr val="FFFF00"/>
              </a:buClr>
              <a:buSzPct val="80000"/>
              <a:buChar char="•"/>
              <a:tabLst>
                <a:tab pos="195580" algn="l"/>
              </a:tabLst>
            </a:pPr>
            <a:r>
              <a:rPr sz="2000" dirty="0">
                <a:latin typeface="Corbel"/>
                <a:cs typeface="Corbel"/>
              </a:rPr>
              <a:t>Determine </a:t>
            </a:r>
            <a:r>
              <a:rPr sz="2000" spc="-5" dirty="0">
                <a:latin typeface="Corbel"/>
                <a:cs typeface="Corbel"/>
              </a:rPr>
              <a:t>your generator</a:t>
            </a:r>
            <a:r>
              <a:rPr sz="2000" dirty="0">
                <a:latin typeface="Corbel"/>
                <a:cs typeface="Corbel"/>
              </a:rPr>
              <a:t> </a:t>
            </a:r>
            <a:r>
              <a:rPr sz="2000" spc="-5" dirty="0">
                <a:latin typeface="Corbel"/>
                <a:cs typeface="Corbel"/>
              </a:rPr>
              <a:t>size</a:t>
            </a:r>
            <a:endParaRPr sz="2000" dirty="0">
              <a:latin typeface="Corbel"/>
              <a:cs typeface="Corbel"/>
            </a:endParaRPr>
          </a:p>
          <a:p>
            <a:pPr marL="195580" indent="-182880">
              <a:lnSpc>
                <a:spcPct val="100000"/>
              </a:lnSpc>
              <a:spcBef>
                <a:spcPts val="890"/>
              </a:spcBef>
              <a:buClr>
                <a:srgbClr val="FFFF00"/>
              </a:buClr>
              <a:buSzPct val="80000"/>
              <a:buChar char="•"/>
              <a:tabLst>
                <a:tab pos="195580" algn="l"/>
              </a:tabLst>
            </a:pPr>
            <a:r>
              <a:rPr sz="2000" spc="-5" dirty="0">
                <a:latin typeface="Corbel"/>
                <a:cs typeface="Corbel"/>
              </a:rPr>
              <a:t>Obtain </a:t>
            </a:r>
            <a:r>
              <a:rPr sz="2000" dirty="0">
                <a:latin typeface="Corbel"/>
                <a:cs typeface="Corbel"/>
              </a:rPr>
              <a:t>a </a:t>
            </a:r>
            <a:r>
              <a:rPr sz="2000" spc="-5" dirty="0">
                <a:latin typeface="Corbel"/>
                <a:cs typeface="Corbel"/>
              </a:rPr>
              <a:t>hazardous </a:t>
            </a:r>
            <a:r>
              <a:rPr sz="2000" dirty="0">
                <a:latin typeface="Corbel"/>
                <a:cs typeface="Corbel"/>
              </a:rPr>
              <a:t>waste </a:t>
            </a:r>
            <a:r>
              <a:rPr sz="2000" spc="-5" dirty="0">
                <a:latin typeface="Corbel"/>
                <a:cs typeface="Corbel"/>
              </a:rPr>
              <a:t>identification </a:t>
            </a:r>
            <a:r>
              <a:rPr sz="2000" dirty="0">
                <a:latin typeface="Corbel"/>
                <a:cs typeface="Corbel"/>
              </a:rPr>
              <a:t>number</a:t>
            </a:r>
            <a:r>
              <a:rPr sz="2000" spc="-5" dirty="0">
                <a:latin typeface="Corbel"/>
                <a:cs typeface="Corbel"/>
              </a:rPr>
              <a:t> </a:t>
            </a:r>
            <a:r>
              <a:rPr sz="2000" spc="-20" dirty="0">
                <a:latin typeface="Corbel"/>
                <a:cs typeface="Corbel"/>
              </a:rPr>
              <a:t>(HWID)</a:t>
            </a:r>
            <a:endParaRPr sz="2000" dirty="0">
              <a:latin typeface="Corbel"/>
              <a:cs typeface="Corbel"/>
            </a:endParaRPr>
          </a:p>
          <a:p>
            <a:pPr marL="195580" indent="-182880">
              <a:lnSpc>
                <a:spcPct val="100000"/>
              </a:lnSpc>
              <a:spcBef>
                <a:spcPts val="910"/>
              </a:spcBef>
              <a:buClr>
                <a:srgbClr val="FFFF00"/>
              </a:buClr>
              <a:buSzPct val="80000"/>
              <a:buChar char="•"/>
              <a:tabLst>
                <a:tab pos="195580" algn="l"/>
              </a:tabLst>
            </a:pPr>
            <a:r>
              <a:rPr sz="2000" spc="-5" dirty="0">
                <a:latin typeface="Corbel"/>
                <a:cs typeface="Corbel"/>
              </a:rPr>
              <a:t>Complete </a:t>
            </a:r>
            <a:r>
              <a:rPr sz="2000" dirty="0">
                <a:latin typeface="Corbel"/>
                <a:cs typeface="Corbel"/>
              </a:rPr>
              <a:t>a </a:t>
            </a:r>
            <a:r>
              <a:rPr sz="2000" spc="-5" dirty="0">
                <a:latin typeface="Corbel"/>
                <a:cs typeface="Corbel"/>
              </a:rPr>
              <a:t>hazardous </a:t>
            </a:r>
            <a:r>
              <a:rPr sz="2000" dirty="0">
                <a:latin typeface="Corbel"/>
                <a:cs typeface="Corbel"/>
              </a:rPr>
              <a:t>waste </a:t>
            </a:r>
            <a:r>
              <a:rPr sz="2000" spc="-5" dirty="0">
                <a:latin typeface="Corbel"/>
                <a:cs typeface="Corbel"/>
              </a:rPr>
              <a:t>generator license</a:t>
            </a:r>
            <a:r>
              <a:rPr sz="2000" spc="45" dirty="0">
                <a:latin typeface="Corbel"/>
                <a:cs typeface="Corbel"/>
              </a:rPr>
              <a:t> </a:t>
            </a:r>
            <a:r>
              <a:rPr sz="2000" spc="-5" dirty="0">
                <a:latin typeface="Corbel"/>
                <a:cs typeface="Corbel"/>
              </a:rPr>
              <a:t>application</a:t>
            </a:r>
            <a:endParaRPr sz="2000" dirty="0">
              <a:latin typeface="Corbel"/>
              <a:cs typeface="Corbel"/>
            </a:endParaRPr>
          </a:p>
          <a:p>
            <a:pPr marL="195580" indent="-182880">
              <a:lnSpc>
                <a:spcPct val="100000"/>
              </a:lnSpc>
              <a:spcBef>
                <a:spcPts val="890"/>
              </a:spcBef>
              <a:buClr>
                <a:srgbClr val="FFFF00"/>
              </a:buClr>
              <a:buSzPct val="80000"/>
              <a:buChar char="•"/>
              <a:tabLst>
                <a:tab pos="195580" algn="l"/>
              </a:tabLst>
            </a:pPr>
            <a:r>
              <a:rPr sz="2000" spc="-5" dirty="0">
                <a:latin typeface="Corbel"/>
                <a:cs typeface="Corbel"/>
              </a:rPr>
              <a:t>Accumulate your hazardous </a:t>
            </a:r>
            <a:r>
              <a:rPr sz="2000" dirty="0">
                <a:latin typeface="Corbel"/>
                <a:cs typeface="Corbel"/>
              </a:rPr>
              <a:t>waste </a:t>
            </a:r>
            <a:r>
              <a:rPr sz="2000" spc="-5" dirty="0">
                <a:latin typeface="Corbel"/>
                <a:cs typeface="Corbel"/>
              </a:rPr>
              <a:t>at your</a:t>
            </a:r>
            <a:r>
              <a:rPr sz="2000" spc="15" dirty="0">
                <a:latin typeface="Corbel"/>
                <a:cs typeface="Corbel"/>
              </a:rPr>
              <a:t> </a:t>
            </a:r>
            <a:r>
              <a:rPr sz="2000" dirty="0">
                <a:latin typeface="Corbel"/>
                <a:cs typeface="Corbel"/>
              </a:rPr>
              <a:t>site</a:t>
            </a:r>
          </a:p>
          <a:p>
            <a:pPr marL="195580" indent="-182880">
              <a:lnSpc>
                <a:spcPct val="100000"/>
              </a:lnSpc>
              <a:spcBef>
                <a:spcPts val="910"/>
              </a:spcBef>
              <a:buClr>
                <a:srgbClr val="FFFF00"/>
              </a:buClr>
              <a:buSzPct val="80000"/>
              <a:buChar char="•"/>
              <a:tabLst>
                <a:tab pos="195580" algn="l"/>
              </a:tabLst>
            </a:pPr>
            <a:r>
              <a:rPr sz="2000" spc="-25" dirty="0">
                <a:latin typeface="Corbel"/>
                <a:cs typeface="Corbel"/>
              </a:rPr>
              <a:t>Treat </a:t>
            </a:r>
            <a:r>
              <a:rPr sz="2000" spc="-5" dirty="0">
                <a:latin typeface="Corbel"/>
                <a:cs typeface="Corbel"/>
              </a:rPr>
              <a:t>or </a:t>
            </a:r>
            <a:r>
              <a:rPr sz="2000" dirty="0">
                <a:latin typeface="Corbel"/>
                <a:cs typeface="Corbel"/>
              </a:rPr>
              <a:t>transport </a:t>
            </a:r>
            <a:r>
              <a:rPr sz="2000" spc="-5" dirty="0">
                <a:latin typeface="Corbel"/>
                <a:cs typeface="Corbel"/>
              </a:rPr>
              <a:t>your hazardous</a:t>
            </a:r>
            <a:r>
              <a:rPr sz="2000" spc="35" dirty="0">
                <a:latin typeface="Corbel"/>
                <a:cs typeface="Corbel"/>
              </a:rPr>
              <a:t> </a:t>
            </a:r>
            <a:r>
              <a:rPr sz="2000" dirty="0">
                <a:latin typeface="Corbel"/>
                <a:cs typeface="Corbel"/>
              </a:rPr>
              <a:t>waste</a:t>
            </a:r>
          </a:p>
          <a:p>
            <a:pPr marL="195580" indent="-182880">
              <a:lnSpc>
                <a:spcPct val="100000"/>
              </a:lnSpc>
              <a:spcBef>
                <a:spcPts val="1010"/>
              </a:spcBef>
              <a:buClr>
                <a:srgbClr val="FFFF00"/>
              </a:buClr>
              <a:buSzPct val="80000"/>
              <a:buChar char="•"/>
              <a:tabLst>
                <a:tab pos="195580" algn="l"/>
              </a:tabLst>
            </a:pPr>
            <a:r>
              <a:rPr sz="2000" spc="-5" dirty="0">
                <a:latin typeface="Corbel"/>
                <a:cs typeface="Corbel"/>
              </a:rPr>
              <a:t>Document your hazardous </a:t>
            </a:r>
            <a:r>
              <a:rPr sz="2000" dirty="0">
                <a:latin typeface="Corbel"/>
                <a:cs typeface="Corbel"/>
              </a:rPr>
              <a:t>waste</a:t>
            </a:r>
            <a:r>
              <a:rPr sz="2000" spc="20" dirty="0">
                <a:latin typeface="Corbel"/>
                <a:cs typeface="Corbel"/>
              </a:rPr>
              <a:t> </a:t>
            </a:r>
            <a:r>
              <a:rPr sz="2000" spc="-5" dirty="0">
                <a:latin typeface="Corbel"/>
                <a:cs typeface="Corbel"/>
              </a:rPr>
              <a:t>shipments</a:t>
            </a:r>
            <a:endParaRPr sz="2000" dirty="0">
              <a:latin typeface="Corbel"/>
              <a:cs typeface="Corbel"/>
            </a:endParaRPr>
          </a:p>
          <a:p>
            <a:pPr marL="195580" indent="-182880">
              <a:lnSpc>
                <a:spcPct val="100000"/>
              </a:lnSpc>
              <a:spcBef>
                <a:spcPts val="885"/>
              </a:spcBef>
              <a:buClr>
                <a:srgbClr val="FFFF00"/>
              </a:buClr>
              <a:buSzPct val="80000"/>
              <a:buChar char="•"/>
              <a:tabLst>
                <a:tab pos="195580" algn="l"/>
              </a:tabLst>
            </a:pPr>
            <a:r>
              <a:rPr sz="2000" spc="-5" dirty="0">
                <a:latin typeface="Corbel"/>
                <a:cs typeface="Corbel"/>
              </a:rPr>
              <a:t>Plan for</a:t>
            </a:r>
            <a:r>
              <a:rPr sz="2000" spc="-10" dirty="0">
                <a:latin typeface="Corbel"/>
                <a:cs typeface="Corbel"/>
              </a:rPr>
              <a:t> </a:t>
            </a:r>
            <a:r>
              <a:rPr sz="2000" spc="-5" dirty="0">
                <a:latin typeface="Corbel"/>
                <a:cs typeface="Corbel"/>
              </a:rPr>
              <a:t>emergencies</a:t>
            </a:r>
            <a:endParaRPr sz="2000" dirty="0">
              <a:latin typeface="Corbel"/>
              <a:cs typeface="Corbel"/>
            </a:endParaRPr>
          </a:p>
          <a:p>
            <a:pPr marL="195580" indent="-182880">
              <a:lnSpc>
                <a:spcPct val="100000"/>
              </a:lnSpc>
              <a:spcBef>
                <a:spcPts val="915"/>
              </a:spcBef>
              <a:buClr>
                <a:srgbClr val="FFFF00"/>
              </a:buClr>
              <a:buSzPct val="80000"/>
              <a:buChar char="•"/>
              <a:tabLst>
                <a:tab pos="195580" algn="l"/>
              </a:tabLst>
            </a:pPr>
            <a:r>
              <a:rPr sz="2000" spc="-30" dirty="0">
                <a:latin typeface="Corbel"/>
                <a:cs typeface="Corbel"/>
              </a:rPr>
              <a:t>Train </a:t>
            </a:r>
            <a:r>
              <a:rPr sz="2000" spc="-5" dirty="0">
                <a:latin typeface="Corbel"/>
                <a:cs typeface="Corbel"/>
              </a:rPr>
              <a:t>your</a:t>
            </a:r>
            <a:r>
              <a:rPr sz="2000" spc="15" dirty="0">
                <a:latin typeface="Corbel"/>
                <a:cs typeface="Corbel"/>
              </a:rPr>
              <a:t> </a:t>
            </a:r>
            <a:r>
              <a:rPr sz="2000" spc="-5" dirty="0">
                <a:latin typeface="Corbel"/>
                <a:cs typeface="Corbel"/>
              </a:rPr>
              <a:t>employees</a:t>
            </a:r>
            <a:endParaRPr sz="2000" dirty="0">
              <a:latin typeface="Corbel"/>
              <a:cs typeface="Corbel"/>
            </a:endParaRPr>
          </a:p>
          <a:p>
            <a:pPr marL="195580" indent="-182880">
              <a:lnSpc>
                <a:spcPct val="100000"/>
              </a:lnSpc>
              <a:spcBef>
                <a:spcPts val="885"/>
              </a:spcBef>
              <a:buClr>
                <a:srgbClr val="FFFF00"/>
              </a:buClr>
              <a:buSzPct val="80000"/>
              <a:buChar char="•"/>
              <a:tabLst>
                <a:tab pos="195580" algn="l"/>
              </a:tabLst>
            </a:pPr>
            <a:r>
              <a:rPr sz="2000" spc="-10" dirty="0">
                <a:latin typeface="Corbel"/>
                <a:cs typeface="Corbel"/>
              </a:rPr>
              <a:t>Keep</a:t>
            </a:r>
            <a:r>
              <a:rPr sz="2000" spc="-5" dirty="0">
                <a:latin typeface="Corbel"/>
                <a:cs typeface="Corbel"/>
              </a:rPr>
              <a:t> </a:t>
            </a:r>
            <a:r>
              <a:rPr sz="2000" dirty="0">
                <a:latin typeface="Corbel"/>
                <a:cs typeface="Corbel"/>
              </a:rPr>
              <a:t>records</a:t>
            </a:r>
          </a:p>
        </p:txBody>
      </p:sp>
      <p:sp>
        <p:nvSpPr>
          <p:cNvPr id="4" name="object 4"/>
          <p:cNvSpPr txBox="1"/>
          <p:nvPr/>
        </p:nvSpPr>
        <p:spPr>
          <a:xfrm>
            <a:off x="8610600" y="2179829"/>
            <a:ext cx="3048000" cy="4057521"/>
          </a:xfrm>
          <a:prstGeom prst="rect">
            <a:avLst/>
          </a:prstGeom>
          <a:solidFill>
            <a:srgbClr val="FFFF00"/>
          </a:solidFill>
          <a:ln w="19050">
            <a:solidFill>
              <a:srgbClr val="79861A"/>
            </a:solidFill>
          </a:ln>
        </p:spPr>
        <p:txBody>
          <a:bodyPr vert="horz" wrap="square" lIns="0" tIns="127000" rIns="0" bIns="0" rtlCol="0">
            <a:spAutoFit/>
          </a:bodyPr>
          <a:lstStyle/>
          <a:p>
            <a:pPr marL="86360">
              <a:lnSpc>
                <a:spcPct val="100000"/>
              </a:lnSpc>
              <a:spcBef>
                <a:spcPts val="1000"/>
              </a:spcBef>
            </a:pPr>
            <a:r>
              <a:rPr sz="3200" spc="-85" dirty="0">
                <a:solidFill>
                  <a:schemeClr val="bg1"/>
                </a:solidFill>
                <a:latin typeface="Corbel"/>
                <a:cs typeface="Corbel"/>
              </a:rPr>
              <a:t>You </a:t>
            </a:r>
            <a:r>
              <a:rPr sz="3200" dirty="0">
                <a:solidFill>
                  <a:schemeClr val="bg1"/>
                </a:solidFill>
                <a:latin typeface="Corbel"/>
                <a:cs typeface="Corbel"/>
              </a:rPr>
              <a:t>Must</a:t>
            </a:r>
            <a:r>
              <a:rPr sz="3200" spc="45" dirty="0">
                <a:solidFill>
                  <a:schemeClr val="bg1"/>
                </a:solidFill>
                <a:latin typeface="Corbel"/>
                <a:cs typeface="Corbel"/>
              </a:rPr>
              <a:t> </a:t>
            </a:r>
            <a:r>
              <a:rPr sz="3200" spc="-5" dirty="0">
                <a:solidFill>
                  <a:schemeClr val="bg1"/>
                </a:solidFill>
                <a:latin typeface="Corbel"/>
                <a:cs typeface="Corbel"/>
              </a:rPr>
              <a:t>Either:</a:t>
            </a:r>
            <a:endParaRPr sz="3200" dirty="0">
              <a:solidFill>
                <a:schemeClr val="bg1"/>
              </a:solidFill>
              <a:latin typeface="Corbel"/>
              <a:cs typeface="Corbel"/>
            </a:endParaRPr>
          </a:p>
          <a:p>
            <a:pPr marL="257810" marR="120014" indent="-171450">
              <a:lnSpc>
                <a:spcPts val="1989"/>
              </a:lnSpc>
              <a:spcBef>
                <a:spcPts val="1365"/>
              </a:spcBef>
              <a:buFont typeface="Arial"/>
              <a:buChar char="•"/>
              <a:tabLst>
                <a:tab pos="258445" algn="l"/>
              </a:tabLst>
            </a:pPr>
            <a:r>
              <a:rPr sz="1800" spc="-5" dirty="0">
                <a:solidFill>
                  <a:schemeClr val="bg1"/>
                </a:solidFill>
                <a:latin typeface="Corbel"/>
                <a:cs typeface="Corbel"/>
              </a:rPr>
              <a:t>Assume </a:t>
            </a:r>
            <a:r>
              <a:rPr sz="1800" dirty="0">
                <a:solidFill>
                  <a:schemeClr val="bg1"/>
                </a:solidFill>
                <a:latin typeface="Corbel"/>
                <a:cs typeface="Corbel"/>
              </a:rPr>
              <a:t>each of your</a:t>
            </a:r>
            <a:r>
              <a:rPr sz="1800" spc="-75" dirty="0">
                <a:solidFill>
                  <a:schemeClr val="bg1"/>
                </a:solidFill>
                <a:latin typeface="Corbel"/>
                <a:cs typeface="Corbel"/>
              </a:rPr>
              <a:t> </a:t>
            </a:r>
            <a:r>
              <a:rPr sz="1800" dirty="0">
                <a:solidFill>
                  <a:schemeClr val="bg1"/>
                </a:solidFill>
                <a:latin typeface="Corbel"/>
                <a:cs typeface="Corbel"/>
              </a:rPr>
              <a:t>wastes  </a:t>
            </a:r>
            <a:r>
              <a:rPr sz="1800" spc="-5" dirty="0">
                <a:solidFill>
                  <a:schemeClr val="bg1"/>
                </a:solidFill>
                <a:latin typeface="Corbel"/>
                <a:cs typeface="Corbel"/>
              </a:rPr>
              <a:t>is </a:t>
            </a:r>
            <a:r>
              <a:rPr sz="1800" dirty="0">
                <a:solidFill>
                  <a:schemeClr val="bg1"/>
                </a:solidFill>
                <a:latin typeface="Corbel"/>
                <a:cs typeface="Corbel"/>
              </a:rPr>
              <a:t>hazardous</a:t>
            </a:r>
            <a:r>
              <a:rPr lang="en-US" sz="1800" dirty="0">
                <a:solidFill>
                  <a:schemeClr val="bg1"/>
                </a:solidFill>
                <a:latin typeface="Corbel"/>
                <a:cs typeface="Corbel"/>
              </a:rPr>
              <a:t> unless….</a:t>
            </a:r>
            <a:endParaRPr sz="1800" dirty="0">
              <a:solidFill>
                <a:schemeClr val="bg1"/>
              </a:solidFill>
              <a:latin typeface="Corbel"/>
              <a:cs typeface="Corbel"/>
            </a:endParaRPr>
          </a:p>
          <a:p>
            <a:pPr>
              <a:lnSpc>
                <a:spcPct val="100000"/>
              </a:lnSpc>
              <a:spcBef>
                <a:spcPts val="50"/>
              </a:spcBef>
              <a:buFont typeface="Arial"/>
              <a:buChar char="•"/>
            </a:pPr>
            <a:endParaRPr sz="1550" dirty="0">
              <a:solidFill>
                <a:schemeClr val="bg1"/>
              </a:solidFill>
              <a:latin typeface="Corbel"/>
              <a:cs typeface="Corbel"/>
            </a:endParaRPr>
          </a:p>
          <a:p>
            <a:pPr marL="257810" marR="102870" indent="-171450">
              <a:lnSpc>
                <a:spcPct val="89600"/>
              </a:lnSpc>
              <a:buFont typeface="Arial"/>
              <a:buChar char="•"/>
              <a:tabLst>
                <a:tab pos="258445" algn="l"/>
              </a:tabLst>
            </a:pPr>
            <a:r>
              <a:rPr lang="en-US" sz="1800" spc="-5" dirty="0">
                <a:solidFill>
                  <a:schemeClr val="bg1"/>
                </a:solidFill>
                <a:latin typeface="Corbel"/>
                <a:cs typeface="Corbel"/>
              </a:rPr>
              <a:t>You </a:t>
            </a:r>
            <a:r>
              <a:rPr lang="en-US" spc="-5" dirty="0">
                <a:solidFill>
                  <a:schemeClr val="bg1"/>
                </a:solidFill>
                <a:latin typeface="Corbel"/>
                <a:cs typeface="Corbel"/>
              </a:rPr>
              <a:t>e</a:t>
            </a:r>
            <a:r>
              <a:rPr sz="1800" spc="-5" dirty="0">
                <a:solidFill>
                  <a:schemeClr val="bg1"/>
                </a:solidFill>
                <a:latin typeface="Corbel"/>
                <a:cs typeface="Corbel"/>
              </a:rPr>
              <a:t>xamine </a:t>
            </a:r>
            <a:r>
              <a:rPr sz="1800" dirty="0">
                <a:solidFill>
                  <a:schemeClr val="bg1"/>
                </a:solidFill>
                <a:latin typeface="Corbel"/>
                <a:cs typeface="Corbel"/>
              </a:rPr>
              <a:t>each of your  wastes and </a:t>
            </a:r>
            <a:r>
              <a:rPr sz="1800" spc="-5" dirty="0">
                <a:solidFill>
                  <a:schemeClr val="bg1"/>
                </a:solidFill>
                <a:latin typeface="Corbel"/>
                <a:cs typeface="Corbel"/>
              </a:rPr>
              <a:t>document it </a:t>
            </a:r>
            <a:r>
              <a:rPr lang="en-US" spc="-5" dirty="0">
                <a:solidFill>
                  <a:schemeClr val="bg1"/>
                </a:solidFill>
                <a:latin typeface="Corbel"/>
                <a:cs typeface="Corbel"/>
              </a:rPr>
              <a:t>as</a:t>
            </a:r>
            <a:r>
              <a:rPr sz="1800" spc="-5" dirty="0">
                <a:solidFill>
                  <a:schemeClr val="bg1"/>
                </a:solidFill>
                <a:latin typeface="Corbel"/>
                <a:cs typeface="Corbel"/>
              </a:rPr>
              <a:t> </a:t>
            </a:r>
            <a:r>
              <a:rPr sz="1800" dirty="0">
                <a:solidFill>
                  <a:schemeClr val="bg1"/>
                </a:solidFill>
                <a:latin typeface="Corbel"/>
                <a:cs typeface="Corbel"/>
              </a:rPr>
              <a:t>no</a:t>
            </a:r>
            <a:r>
              <a:rPr lang="en-US" sz="1800" dirty="0">
                <a:solidFill>
                  <a:schemeClr val="bg1"/>
                </a:solidFill>
                <a:latin typeface="Corbel"/>
                <a:cs typeface="Corbel"/>
              </a:rPr>
              <a:t>n-</a:t>
            </a:r>
            <a:r>
              <a:rPr sz="1800" dirty="0">
                <a:solidFill>
                  <a:schemeClr val="bg1"/>
                </a:solidFill>
                <a:latin typeface="Corbel"/>
                <a:cs typeface="Corbel"/>
              </a:rPr>
              <a:t>hazardous</a:t>
            </a:r>
            <a:r>
              <a:rPr lang="en-US" dirty="0">
                <a:solidFill>
                  <a:schemeClr val="bg1"/>
                </a:solidFill>
                <a:latin typeface="Corbel"/>
                <a:cs typeface="Corbel"/>
              </a:rPr>
              <a:t>;</a:t>
            </a:r>
            <a:r>
              <a:rPr sz="1800" dirty="0">
                <a:solidFill>
                  <a:schemeClr val="bg1"/>
                </a:solidFill>
                <a:latin typeface="Corbel"/>
                <a:cs typeface="Corbel"/>
              </a:rPr>
              <a:t> that  </a:t>
            </a:r>
            <a:r>
              <a:rPr sz="1800" spc="-5" dirty="0">
                <a:solidFill>
                  <a:schemeClr val="bg1"/>
                </a:solidFill>
                <a:latin typeface="Corbel"/>
                <a:cs typeface="Corbel"/>
              </a:rPr>
              <a:t>process is called evaluation. </a:t>
            </a:r>
            <a:endParaRPr lang="en-US" sz="1800" spc="-5" dirty="0">
              <a:solidFill>
                <a:schemeClr val="bg1"/>
              </a:solidFill>
              <a:latin typeface="Corbel"/>
              <a:cs typeface="Corbel"/>
            </a:endParaRPr>
          </a:p>
          <a:p>
            <a:pPr marL="257810" marR="102870" indent="-171450">
              <a:lnSpc>
                <a:spcPct val="89600"/>
              </a:lnSpc>
              <a:buFont typeface="Arial"/>
              <a:buChar char="•"/>
              <a:tabLst>
                <a:tab pos="258445" algn="l"/>
              </a:tabLst>
            </a:pPr>
            <a:endParaRPr lang="en-US" spc="-5" dirty="0">
              <a:solidFill>
                <a:schemeClr val="bg1"/>
              </a:solidFill>
              <a:latin typeface="Corbel"/>
              <a:cs typeface="Corbel"/>
            </a:endParaRPr>
          </a:p>
          <a:p>
            <a:pPr marL="257810" marR="102870" indent="-171450">
              <a:lnSpc>
                <a:spcPct val="89600"/>
              </a:lnSpc>
              <a:buFont typeface="Arial"/>
              <a:buChar char="•"/>
              <a:tabLst>
                <a:tab pos="258445" algn="l"/>
              </a:tabLst>
            </a:pPr>
            <a:r>
              <a:rPr sz="1800" spc="-5" dirty="0">
                <a:solidFill>
                  <a:schemeClr val="bg1"/>
                </a:solidFill>
                <a:latin typeface="Corbel"/>
                <a:cs typeface="Corbel"/>
              </a:rPr>
              <a:t> If you do </a:t>
            </a:r>
            <a:r>
              <a:rPr sz="1800" dirty="0">
                <a:solidFill>
                  <a:schemeClr val="bg1"/>
                </a:solidFill>
                <a:latin typeface="Corbel"/>
                <a:cs typeface="Corbel"/>
              </a:rPr>
              <a:t>not evaluate and  </a:t>
            </a:r>
            <a:r>
              <a:rPr sz="1800" spc="-5" dirty="0">
                <a:solidFill>
                  <a:schemeClr val="bg1"/>
                </a:solidFill>
                <a:latin typeface="Corbel"/>
                <a:cs typeface="Corbel"/>
              </a:rPr>
              <a:t>document </a:t>
            </a:r>
            <a:r>
              <a:rPr sz="1800" dirty="0">
                <a:solidFill>
                  <a:schemeClr val="bg1"/>
                </a:solidFill>
                <a:latin typeface="Corbel"/>
                <a:cs typeface="Corbel"/>
              </a:rPr>
              <a:t>a waste </a:t>
            </a:r>
            <a:r>
              <a:rPr lang="en-US" spc="-5" dirty="0">
                <a:solidFill>
                  <a:schemeClr val="bg1"/>
                </a:solidFill>
                <a:latin typeface="Corbel"/>
                <a:cs typeface="Corbel"/>
              </a:rPr>
              <a:t>as</a:t>
            </a:r>
            <a:r>
              <a:rPr sz="1800" spc="-5" dirty="0">
                <a:solidFill>
                  <a:schemeClr val="bg1"/>
                </a:solidFill>
                <a:latin typeface="Corbel"/>
                <a:cs typeface="Corbel"/>
              </a:rPr>
              <a:t> non-  hazardous, you must  accumulate </a:t>
            </a:r>
            <a:r>
              <a:rPr sz="1800" dirty="0">
                <a:solidFill>
                  <a:schemeClr val="bg1"/>
                </a:solidFill>
                <a:latin typeface="Corbel"/>
                <a:cs typeface="Corbel"/>
              </a:rPr>
              <a:t>and </a:t>
            </a:r>
            <a:r>
              <a:rPr sz="1800" spc="-5" dirty="0">
                <a:solidFill>
                  <a:schemeClr val="bg1"/>
                </a:solidFill>
                <a:latin typeface="Corbel"/>
                <a:cs typeface="Corbel"/>
              </a:rPr>
              <a:t>dispose </a:t>
            </a:r>
            <a:r>
              <a:rPr sz="1800" dirty="0">
                <a:solidFill>
                  <a:schemeClr val="bg1"/>
                </a:solidFill>
                <a:latin typeface="Corbel"/>
                <a:cs typeface="Corbel"/>
              </a:rPr>
              <a:t>of </a:t>
            </a:r>
            <a:r>
              <a:rPr sz="1800" spc="-5" dirty="0">
                <a:solidFill>
                  <a:schemeClr val="bg1"/>
                </a:solidFill>
                <a:latin typeface="Corbel"/>
                <a:cs typeface="Corbel"/>
              </a:rPr>
              <a:t>it  </a:t>
            </a:r>
            <a:r>
              <a:rPr sz="1800" dirty="0">
                <a:solidFill>
                  <a:schemeClr val="bg1"/>
                </a:solidFill>
                <a:latin typeface="Corbel"/>
                <a:cs typeface="Corbel"/>
              </a:rPr>
              <a:t>as a hazardous</a:t>
            </a:r>
            <a:r>
              <a:rPr sz="1800" spc="-15" dirty="0">
                <a:solidFill>
                  <a:schemeClr val="bg1"/>
                </a:solidFill>
                <a:latin typeface="Corbel"/>
                <a:cs typeface="Corbel"/>
              </a:rPr>
              <a:t> </a:t>
            </a:r>
            <a:r>
              <a:rPr sz="1800" dirty="0">
                <a:solidFill>
                  <a:schemeClr val="bg1"/>
                </a:solidFill>
                <a:latin typeface="Corbel"/>
                <a:cs typeface="Corbel"/>
              </a:rPr>
              <a:t>waste.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1441" y="937821"/>
            <a:ext cx="6873240" cy="566822"/>
          </a:xfrm>
          <a:prstGeom prst="rect">
            <a:avLst/>
          </a:prstGeom>
        </p:spPr>
        <p:txBody>
          <a:bodyPr vert="horz" wrap="square" lIns="0" tIns="12700" rIns="0" bIns="0" rtlCol="0">
            <a:spAutoFit/>
          </a:bodyPr>
          <a:lstStyle/>
          <a:p>
            <a:pPr marL="12700">
              <a:lnSpc>
                <a:spcPct val="100000"/>
              </a:lnSpc>
              <a:spcBef>
                <a:spcPts val="100"/>
              </a:spcBef>
            </a:pPr>
            <a:r>
              <a:rPr spc="-5" dirty="0"/>
              <a:t>Step #1 </a:t>
            </a:r>
            <a:r>
              <a:rPr lang="en-US" dirty="0"/>
              <a:t>–</a:t>
            </a:r>
            <a:r>
              <a:rPr dirty="0"/>
              <a:t> </a:t>
            </a:r>
            <a:r>
              <a:rPr spc="-5" dirty="0"/>
              <a:t>E</a:t>
            </a:r>
            <a:r>
              <a:rPr lang="en-US" spc="-5" dirty="0"/>
              <a:t>VALUATE YOUR WASTE </a:t>
            </a:r>
            <a:endParaRPr spc="-5" dirty="0"/>
          </a:p>
        </p:txBody>
      </p:sp>
      <p:sp>
        <p:nvSpPr>
          <p:cNvPr id="3" name="object 3"/>
          <p:cNvSpPr txBox="1"/>
          <p:nvPr/>
        </p:nvSpPr>
        <p:spPr>
          <a:xfrm>
            <a:off x="0" y="2934618"/>
            <a:ext cx="9372600" cy="4006610"/>
          </a:xfrm>
          <a:prstGeom prst="rect">
            <a:avLst/>
          </a:prstGeom>
        </p:spPr>
        <p:txBody>
          <a:bodyPr vert="horz" wrap="square" lIns="0" tIns="82550" rIns="0" bIns="0" rtlCol="0">
            <a:spAutoFit/>
          </a:bodyPr>
          <a:lstStyle/>
          <a:p>
            <a:pPr>
              <a:lnSpc>
                <a:spcPct val="100000"/>
              </a:lnSpc>
              <a:spcBef>
                <a:spcPts val="20"/>
              </a:spcBef>
              <a:buClr>
                <a:srgbClr val="A6B727"/>
              </a:buClr>
              <a:buFont typeface="Corbel"/>
              <a:buChar char="•"/>
            </a:pPr>
            <a:endParaRPr sz="2250" dirty="0">
              <a:latin typeface="Corbel"/>
              <a:cs typeface="Corbel"/>
            </a:endParaRPr>
          </a:p>
          <a:p>
            <a:pPr marL="424180" marR="127635" lvl="1" indent="-182880">
              <a:lnSpc>
                <a:spcPct val="79000"/>
              </a:lnSpc>
              <a:buClr>
                <a:schemeClr val="tx1"/>
              </a:buClr>
              <a:buSzPct val="80000"/>
              <a:buChar char="•"/>
              <a:tabLst>
                <a:tab pos="424180" algn="l"/>
              </a:tabLst>
            </a:pPr>
            <a:r>
              <a:rPr spc="-5" dirty="0">
                <a:latin typeface="Corbel"/>
                <a:cs typeface="Corbel"/>
              </a:rPr>
              <a:t>F-LISTED: specific sources</a:t>
            </a:r>
            <a:r>
              <a:rPr lang="en-US" spc="-5" dirty="0">
                <a:latin typeface="Corbel"/>
                <a:cs typeface="Corbel"/>
              </a:rPr>
              <a:t> </a:t>
            </a:r>
            <a:r>
              <a:rPr lang="en-US" spc="-5" dirty="0">
                <a:latin typeface="Corbel"/>
                <a:cs typeface="Corbel"/>
                <a:hlinkClick r:id="rId3"/>
              </a:rPr>
              <a:t>https://www.pca.state.mn.us/sites/default/files/w-hw2-00.pdf</a:t>
            </a:r>
            <a:endParaRPr lang="en-US" spc="-5" dirty="0">
              <a:latin typeface="Corbel"/>
              <a:cs typeface="Corbel"/>
            </a:endParaRPr>
          </a:p>
          <a:p>
            <a:pPr marL="424180" marR="127635" lvl="1" indent="-182880">
              <a:lnSpc>
                <a:spcPct val="79000"/>
              </a:lnSpc>
              <a:buClr>
                <a:schemeClr val="tx1"/>
              </a:buClr>
              <a:buSzPct val="80000"/>
              <a:buChar char="•"/>
              <a:tabLst>
                <a:tab pos="424180" algn="l"/>
              </a:tabLst>
            </a:pPr>
            <a:endParaRPr lang="en-US" dirty="0">
              <a:latin typeface="Corbel"/>
              <a:cs typeface="Corbel"/>
            </a:endParaRPr>
          </a:p>
          <a:p>
            <a:pPr marL="424180" marR="464184" lvl="1" indent="-182880">
              <a:lnSpc>
                <a:spcPct val="79000"/>
              </a:lnSpc>
              <a:spcBef>
                <a:spcPts val="600"/>
              </a:spcBef>
              <a:buClr>
                <a:schemeClr val="tx1"/>
              </a:buClr>
              <a:buSzPct val="80000"/>
              <a:buChar char="•"/>
              <a:tabLst>
                <a:tab pos="424180" algn="l"/>
              </a:tabLst>
            </a:pPr>
            <a:r>
              <a:rPr lang="en-US" spc="-15" dirty="0">
                <a:latin typeface="Corbel"/>
                <a:cs typeface="Corbel"/>
              </a:rPr>
              <a:t>K-LISTED: </a:t>
            </a:r>
            <a:r>
              <a:rPr lang="en-US" spc="-5" dirty="0">
                <a:latin typeface="Corbel"/>
                <a:cs typeface="Corbel"/>
              </a:rPr>
              <a:t>specific sources</a:t>
            </a:r>
            <a:r>
              <a:rPr lang="en-US" spc="-5" dirty="0">
                <a:solidFill>
                  <a:srgbClr val="F59E00"/>
                </a:solidFill>
                <a:latin typeface="Corbel"/>
                <a:cs typeface="Corbel"/>
              </a:rPr>
              <a:t> </a:t>
            </a:r>
            <a:r>
              <a:rPr lang="en-US" spc="-5" dirty="0">
                <a:solidFill>
                  <a:srgbClr val="F59E00"/>
                </a:solidFill>
                <a:latin typeface="Corbel"/>
                <a:cs typeface="Corbel"/>
                <a:hlinkClick r:id="rId4"/>
              </a:rPr>
              <a:t>https://www.pca.state.mn.us/sites/default/files/w-hw2-01.pdf</a:t>
            </a:r>
            <a:endParaRPr lang="en-US" spc="-5" dirty="0">
              <a:solidFill>
                <a:srgbClr val="F59E00"/>
              </a:solidFill>
              <a:latin typeface="Corbel"/>
              <a:cs typeface="Corbel"/>
            </a:endParaRPr>
          </a:p>
          <a:p>
            <a:pPr marL="424180" marR="464184" lvl="1" indent="-182880">
              <a:lnSpc>
                <a:spcPct val="79000"/>
              </a:lnSpc>
              <a:spcBef>
                <a:spcPts val="600"/>
              </a:spcBef>
              <a:buClr>
                <a:schemeClr val="tx1"/>
              </a:buClr>
              <a:buSzPct val="80000"/>
              <a:buChar char="•"/>
              <a:tabLst>
                <a:tab pos="424180" algn="l"/>
              </a:tabLst>
            </a:pPr>
            <a:endParaRPr lang="en-US" dirty="0">
              <a:latin typeface="Corbel"/>
              <a:cs typeface="Corbel"/>
            </a:endParaRPr>
          </a:p>
          <a:p>
            <a:pPr marL="424180" marR="994410" lvl="1" indent="-182880">
              <a:lnSpc>
                <a:spcPct val="79000"/>
              </a:lnSpc>
              <a:spcBef>
                <a:spcPts val="720"/>
              </a:spcBef>
              <a:buClr>
                <a:schemeClr val="tx1"/>
              </a:buClr>
              <a:buSzPct val="80000"/>
              <a:buChar char="•"/>
              <a:tabLst>
                <a:tab pos="424180" algn="l"/>
              </a:tabLst>
            </a:pPr>
            <a:r>
              <a:rPr spc="-10" dirty="0">
                <a:latin typeface="Corbel"/>
                <a:cs typeface="Corbel"/>
              </a:rPr>
              <a:t>P-LISTED</a:t>
            </a:r>
            <a:r>
              <a:rPr lang="en-US" spc="-10" dirty="0">
                <a:latin typeface="Corbel"/>
                <a:cs typeface="Corbel"/>
              </a:rPr>
              <a:t> and F-LISTED OF ACUTLEY HAZARDOUS WASTE </a:t>
            </a:r>
            <a:r>
              <a:rPr lang="en-US" spc="-10" dirty="0">
                <a:latin typeface="Corbel"/>
                <a:cs typeface="Corbel"/>
                <a:hlinkClick r:id="rId5"/>
              </a:rPr>
              <a:t>https://www.pca.state.mn.us/sites/default/files/w-hw2-02.pdf</a:t>
            </a:r>
            <a:endParaRPr lang="en-US" spc="-10" dirty="0">
              <a:latin typeface="Corbel"/>
              <a:cs typeface="Corbel"/>
            </a:endParaRPr>
          </a:p>
          <a:p>
            <a:pPr marL="424180" marR="994410" lvl="1" indent="-182880">
              <a:lnSpc>
                <a:spcPct val="79000"/>
              </a:lnSpc>
              <a:spcBef>
                <a:spcPts val="720"/>
              </a:spcBef>
              <a:buClr>
                <a:schemeClr val="tx1"/>
              </a:buClr>
              <a:buSzPct val="80000"/>
              <a:buChar char="•"/>
              <a:tabLst>
                <a:tab pos="424180" algn="l"/>
              </a:tabLst>
            </a:pPr>
            <a:endParaRPr lang="en-US" spc="-10" dirty="0">
              <a:latin typeface="Corbel"/>
              <a:cs typeface="Corbel"/>
            </a:endParaRPr>
          </a:p>
          <a:p>
            <a:pPr marL="424180" marR="1777364" lvl="1" indent="-182880">
              <a:lnSpc>
                <a:spcPct val="79000"/>
              </a:lnSpc>
              <a:spcBef>
                <a:spcPts val="600"/>
              </a:spcBef>
              <a:buClr>
                <a:schemeClr val="tx1"/>
              </a:buClr>
              <a:buSzPct val="80000"/>
              <a:buChar char="•"/>
              <a:tabLst>
                <a:tab pos="424180" algn="l"/>
              </a:tabLst>
            </a:pPr>
            <a:r>
              <a:rPr spc="-5" dirty="0">
                <a:latin typeface="Corbel"/>
                <a:cs typeface="Corbel"/>
              </a:rPr>
              <a:t>U-LISTED</a:t>
            </a:r>
            <a:r>
              <a:rPr lang="en-US" spc="-5" dirty="0">
                <a:latin typeface="Corbel"/>
                <a:cs typeface="Corbel"/>
              </a:rPr>
              <a:t>: specific sources </a:t>
            </a:r>
            <a:r>
              <a:rPr lang="en-US" spc="-5" dirty="0">
                <a:latin typeface="Corbel"/>
                <a:cs typeface="Corbel"/>
                <a:hlinkClick r:id="rId6"/>
              </a:rPr>
              <a:t>https://www.pca.state.mn.us/sites/default/files/w-hw2-03.pdf</a:t>
            </a:r>
            <a:endParaRPr lang="en-US" spc="-5" dirty="0">
              <a:latin typeface="Corbel"/>
              <a:cs typeface="Corbel"/>
            </a:endParaRPr>
          </a:p>
          <a:p>
            <a:pPr marL="424180" marR="1777364" lvl="1" indent="-182880">
              <a:lnSpc>
                <a:spcPct val="79000"/>
              </a:lnSpc>
              <a:spcBef>
                <a:spcPts val="600"/>
              </a:spcBef>
              <a:buClr>
                <a:schemeClr val="tx1"/>
              </a:buClr>
              <a:buSzPct val="80000"/>
              <a:buChar char="•"/>
              <a:tabLst>
                <a:tab pos="424180" algn="l"/>
              </a:tabLst>
            </a:pPr>
            <a:endParaRPr dirty="0">
              <a:latin typeface="Corbel"/>
              <a:cs typeface="Corbel"/>
            </a:endParaRPr>
          </a:p>
          <a:p>
            <a:pPr marL="424180" marR="330835" lvl="1" indent="-182880">
              <a:lnSpc>
                <a:spcPts val="2020"/>
              </a:lnSpc>
              <a:spcBef>
                <a:spcPts val="480"/>
              </a:spcBef>
              <a:buClr>
                <a:schemeClr val="tx1"/>
              </a:buClr>
              <a:buSzPct val="80000"/>
              <a:buChar char="•"/>
              <a:tabLst>
                <a:tab pos="424180" algn="l"/>
              </a:tabLst>
            </a:pPr>
            <a:r>
              <a:rPr spc="-5" dirty="0">
                <a:latin typeface="Corbel"/>
                <a:cs typeface="Corbel"/>
              </a:rPr>
              <a:t>PCBs: concentration over </a:t>
            </a:r>
            <a:r>
              <a:rPr spc="-20" dirty="0">
                <a:latin typeface="Corbel"/>
                <a:cs typeface="Corbel"/>
              </a:rPr>
              <a:t>50 </a:t>
            </a:r>
            <a:r>
              <a:rPr dirty="0">
                <a:latin typeface="Corbel"/>
                <a:cs typeface="Corbel"/>
              </a:rPr>
              <a:t>ppm</a:t>
            </a:r>
            <a:r>
              <a:rPr lang="en-US" dirty="0">
                <a:latin typeface="Corbel"/>
                <a:cs typeface="Corbel"/>
              </a:rPr>
              <a:t> </a:t>
            </a:r>
            <a:r>
              <a:rPr lang="en-US" dirty="0">
                <a:latin typeface="Corbel"/>
                <a:cs typeface="Corbel"/>
                <a:hlinkClick r:id="rId7"/>
              </a:rPr>
              <a:t>https://www.pca.state.mn.us/sites/default/files/w-hw4-48a.pdf</a:t>
            </a:r>
            <a:endParaRPr lang="en-US" dirty="0">
              <a:latin typeface="Corbel"/>
              <a:cs typeface="Corbel"/>
            </a:endParaRPr>
          </a:p>
          <a:p>
            <a:pPr marL="424180" marR="330835" lvl="1" indent="-182880">
              <a:lnSpc>
                <a:spcPts val="2020"/>
              </a:lnSpc>
              <a:spcBef>
                <a:spcPts val="480"/>
              </a:spcBef>
              <a:buClr>
                <a:srgbClr val="A6B727"/>
              </a:buClr>
              <a:buSzPct val="80000"/>
              <a:buChar char="•"/>
              <a:tabLst>
                <a:tab pos="424180" algn="l"/>
              </a:tabLst>
            </a:pPr>
            <a:endParaRPr sz="2000" dirty="0">
              <a:latin typeface="Corbel"/>
              <a:cs typeface="Corbel"/>
            </a:endParaRPr>
          </a:p>
        </p:txBody>
      </p:sp>
      <p:sp>
        <p:nvSpPr>
          <p:cNvPr id="4" name="TextBox 3">
            <a:extLst>
              <a:ext uri="{FF2B5EF4-FFF2-40B4-BE49-F238E27FC236}">
                <a16:creationId xmlns:a16="http://schemas.microsoft.com/office/drawing/2014/main" id="{24AF2D68-6017-A678-438E-2517BC70C336}"/>
              </a:ext>
            </a:extLst>
          </p:cNvPr>
          <p:cNvSpPr txBox="1"/>
          <p:nvPr/>
        </p:nvSpPr>
        <p:spPr>
          <a:xfrm>
            <a:off x="152400" y="152400"/>
            <a:ext cx="2666114" cy="369332"/>
          </a:xfrm>
          <a:prstGeom prst="rect">
            <a:avLst/>
          </a:prstGeom>
          <a:noFill/>
        </p:spPr>
        <p:txBody>
          <a:bodyPr wrap="none" rtlCol="0">
            <a:spAutoFit/>
          </a:bodyPr>
          <a:lstStyle/>
          <a:p>
            <a:r>
              <a:rPr lang="en-US" dirty="0">
                <a:solidFill>
                  <a:srgbClr val="FFFF00"/>
                </a:solidFill>
              </a:rPr>
              <a:t>10 Steps of Compliance </a:t>
            </a:r>
          </a:p>
        </p:txBody>
      </p:sp>
      <p:sp>
        <p:nvSpPr>
          <p:cNvPr id="5" name="TextBox 4">
            <a:extLst>
              <a:ext uri="{FF2B5EF4-FFF2-40B4-BE49-F238E27FC236}">
                <a16:creationId xmlns:a16="http://schemas.microsoft.com/office/drawing/2014/main" id="{347CFB4B-96A2-604A-4CD7-099D21E7061D}"/>
              </a:ext>
            </a:extLst>
          </p:cNvPr>
          <p:cNvSpPr txBox="1"/>
          <p:nvPr/>
        </p:nvSpPr>
        <p:spPr>
          <a:xfrm>
            <a:off x="274320" y="2133600"/>
            <a:ext cx="10788531" cy="971292"/>
          </a:xfrm>
          <a:prstGeom prst="rect">
            <a:avLst/>
          </a:prstGeom>
          <a:noFill/>
        </p:spPr>
        <p:txBody>
          <a:bodyPr wrap="none" rtlCol="0">
            <a:spAutoFit/>
          </a:bodyPr>
          <a:lstStyle/>
          <a:p>
            <a:pPr marL="12065" marR="5080" algn="ctr">
              <a:lnSpc>
                <a:spcPct val="79100"/>
              </a:lnSpc>
              <a:spcBef>
                <a:spcPts val="650"/>
              </a:spcBef>
              <a:buClr>
                <a:srgbClr val="A6B727"/>
              </a:buClr>
              <a:buSzPct val="81818"/>
              <a:tabLst>
                <a:tab pos="195580" algn="l"/>
              </a:tabLst>
            </a:pPr>
            <a:r>
              <a:rPr lang="en-US" sz="3200" b="1" u="sng" spc="-70" dirty="0">
                <a:solidFill>
                  <a:schemeClr val="bg1"/>
                </a:solidFill>
                <a:highlight>
                  <a:srgbClr val="FFFF00"/>
                </a:highlight>
                <a:latin typeface="Corbel"/>
                <a:cs typeface="Corbel"/>
              </a:rPr>
              <a:t>To </a:t>
            </a:r>
            <a:r>
              <a:rPr lang="en-US" sz="3200" b="1" u="sng" spc="-5" dirty="0">
                <a:solidFill>
                  <a:schemeClr val="bg1"/>
                </a:solidFill>
                <a:highlight>
                  <a:srgbClr val="FFFF00"/>
                </a:highlight>
                <a:latin typeface="Corbel"/>
                <a:cs typeface="Corbel"/>
              </a:rPr>
              <a:t>conclude, </a:t>
            </a:r>
            <a:r>
              <a:rPr lang="en-US" sz="3200" b="1" u="sng" dirty="0">
                <a:solidFill>
                  <a:schemeClr val="bg1"/>
                </a:solidFill>
                <a:highlight>
                  <a:srgbClr val="FFFF00"/>
                </a:highlight>
                <a:latin typeface="Corbel"/>
                <a:cs typeface="Corbel"/>
              </a:rPr>
              <a:t>if a </a:t>
            </a:r>
            <a:r>
              <a:rPr lang="en-US" sz="3200" b="1" u="sng" spc="-5" dirty="0">
                <a:solidFill>
                  <a:schemeClr val="bg1"/>
                </a:solidFill>
                <a:highlight>
                  <a:srgbClr val="FFFF00"/>
                </a:highlight>
                <a:latin typeface="Corbel"/>
                <a:cs typeface="Corbel"/>
              </a:rPr>
              <a:t>waste </a:t>
            </a:r>
            <a:r>
              <a:rPr lang="en-US" sz="3200" b="1" u="sng" dirty="0">
                <a:solidFill>
                  <a:schemeClr val="bg1"/>
                </a:solidFill>
                <a:highlight>
                  <a:srgbClr val="FFFF00"/>
                </a:highlight>
                <a:latin typeface="Corbel"/>
                <a:cs typeface="Corbel"/>
              </a:rPr>
              <a:t>is </a:t>
            </a:r>
            <a:r>
              <a:rPr lang="en-US" sz="3200" b="1" u="sng" spc="-5" dirty="0">
                <a:solidFill>
                  <a:schemeClr val="bg1"/>
                </a:solidFill>
                <a:highlight>
                  <a:srgbClr val="FFFF00"/>
                </a:highlight>
                <a:latin typeface="Corbel"/>
                <a:cs typeface="Corbel"/>
              </a:rPr>
              <a:t>non-hazardous, </a:t>
            </a:r>
          </a:p>
          <a:p>
            <a:pPr marL="12065" marR="5080" algn="ctr">
              <a:lnSpc>
                <a:spcPct val="79100"/>
              </a:lnSpc>
              <a:spcBef>
                <a:spcPts val="650"/>
              </a:spcBef>
              <a:buClr>
                <a:srgbClr val="A6B727"/>
              </a:buClr>
              <a:buSzPct val="81818"/>
              <a:tabLst>
                <a:tab pos="195580" algn="l"/>
              </a:tabLst>
            </a:pPr>
            <a:r>
              <a:rPr lang="en-US" sz="3200" b="1" u="sng" spc="-5" dirty="0">
                <a:solidFill>
                  <a:schemeClr val="bg1"/>
                </a:solidFill>
                <a:highlight>
                  <a:srgbClr val="FFFF00"/>
                </a:highlight>
                <a:latin typeface="Corbel"/>
                <a:cs typeface="Corbel"/>
              </a:rPr>
              <a:t>you must show the waste </a:t>
            </a:r>
            <a:r>
              <a:rPr lang="en-US" sz="3200" b="1" u="sng" dirty="0">
                <a:solidFill>
                  <a:schemeClr val="bg1"/>
                </a:solidFill>
                <a:highlight>
                  <a:srgbClr val="FFFF00"/>
                </a:highlight>
                <a:latin typeface="Corbel"/>
                <a:cs typeface="Corbel"/>
              </a:rPr>
              <a:t>is not </a:t>
            </a:r>
            <a:r>
              <a:rPr lang="en-US" sz="3200" b="1" u="sng" spc="-5" dirty="0">
                <a:solidFill>
                  <a:schemeClr val="bg1"/>
                </a:solidFill>
                <a:highlight>
                  <a:srgbClr val="FFFF00"/>
                </a:highlight>
                <a:latin typeface="Corbel"/>
                <a:cs typeface="Corbel"/>
              </a:rPr>
              <a:t>listed </a:t>
            </a:r>
            <a:r>
              <a:rPr lang="en-US" sz="3200" b="1" u="sng" dirty="0">
                <a:solidFill>
                  <a:schemeClr val="bg1"/>
                </a:solidFill>
                <a:highlight>
                  <a:srgbClr val="FFFF00"/>
                </a:highlight>
                <a:latin typeface="Corbel"/>
                <a:cs typeface="Corbel"/>
              </a:rPr>
              <a:t>or  </a:t>
            </a:r>
            <a:r>
              <a:rPr lang="en-US" sz="3200" b="1" u="sng" spc="-5" dirty="0">
                <a:solidFill>
                  <a:schemeClr val="bg1"/>
                </a:solidFill>
                <a:highlight>
                  <a:srgbClr val="FFFF00"/>
                </a:highlight>
                <a:latin typeface="Corbel"/>
                <a:cs typeface="Corbel"/>
              </a:rPr>
              <a:t>PCB-contaminated</a:t>
            </a:r>
            <a:endParaRPr lang="en-US" sz="3200" b="1" u="sng" dirty="0">
              <a:solidFill>
                <a:schemeClr val="bg1"/>
              </a:solidFill>
              <a:highlight>
                <a:srgbClr val="FFFF00"/>
              </a:highlight>
              <a:latin typeface="Corbel"/>
              <a:cs typeface="Corbel"/>
            </a:endParaRPr>
          </a:p>
        </p:txBody>
      </p:sp>
      <p:pic>
        <p:nvPicPr>
          <p:cNvPr id="1030" name="Picture 6" descr="YARN | That's toxic waste. | The Simpsons (1989) - S14E15 Comedy | Video  clips by quotes | fc98db6f | 紗">
            <a:extLst>
              <a:ext uri="{FF2B5EF4-FFF2-40B4-BE49-F238E27FC236}">
                <a16:creationId xmlns:a16="http://schemas.microsoft.com/office/drawing/2014/main" id="{5641F846-CEE7-DADD-38BF-F35580FF83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1600" y="3733849"/>
            <a:ext cx="3057019" cy="24451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03823E7-B4AB-46EC-9BE5-A0C61E98C60A}"/>
              </a:ext>
            </a:extLst>
          </p:cNvPr>
          <p:cNvSpPr/>
          <p:nvPr/>
        </p:nvSpPr>
        <p:spPr>
          <a:xfrm>
            <a:off x="7772400" y="2590800"/>
            <a:ext cx="3048000" cy="3394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83593CD-E29D-4379-88E9-BF4592314380}"/>
              </a:ext>
            </a:extLst>
          </p:cNvPr>
          <p:cNvSpPr/>
          <p:nvPr/>
        </p:nvSpPr>
        <p:spPr>
          <a:xfrm>
            <a:off x="4191000" y="2590800"/>
            <a:ext cx="2819400" cy="3394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34271E5-F557-42C8-B75C-7264D2EF4105}"/>
              </a:ext>
            </a:extLst>
          </p:cNvPr>
          <p:cNvSpPr/>
          <p:nvPr/>
        </p:nvSpPr>
        <p:spPr>
          <a:xfrm>
            <a:off x="1072152" y="2756118"/>
            <a:ext cx="2545715" cy="3229524"/>
          </a:xfrm>
          <a:prstGeom prst="rect">
            <a:avLst/>
          </a:prstGeom>
          <a:solidFill>
            <a:schemeClr val="bg1"/>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 name="object 2"/>
          <p:cNvSpPr txBox="1"/>
          <p:nvPr/>
        </p:nvSpPr>
        <p:spPr>
          <a:xfrm>
            <a:off x="2286000" y="764609"/>
            <a:ext cx="7772400" cy="566822"/>
          </a:xfrm>
          <a:prstGeom prst="rect">
            <a:avLst/>
          </a:prstGeom>
        </p:spPr>
        <p:txBody>
          <a:bodyPr vert="horz" wrap="square" lIns="0" tIns="12700" rIns="0" bIns="0" rtlCol="0">
            <a:spAutoFit/>
          </a:bodyPr>
          <a:lstStyle/>
          <a:p>
            <a:pPr marL="12700">
              <a:lnSpc>
                <a:spcPct val="100000"/>
              </a:lnSpc>
              <a:spcBef>
                <a:spcPts val="100"/>
              </a:spcBef>
            </a:pPr>
            <a:r>
              <a:rPr sz="3600" spc="-5" dirty="0">
                <a:highlight>
                  <a:srgbClr val="000000"/>
                </a:highlight>
                <a:latin typeface="Corbel"/>
                <a:cs typeface="Corbel"/>
              </a:rPr>
              <a:t>Examples </a:t>
            </a:r>
            <a:r>
              <a:rPr sz="3600" dirty="0">
                <a:highlight>
                  <a:srgbClr val="000000"/>
                </a:highlight>
                <a:latin typeface="Corbel"/>
                <a:cs typeface="Corbel"/>
              </a:rPr>
              <a:t>of F </a:t>
            </a:r>
            <a:r>
              <a:rPr sz="3600" spc="-5" dirty="0">
                <a:highlight>
                  <a:srgbClr val="000000"/>
                </a:highlight>
                <a:latin typeface="Corbel"/>
                <a:cs typeface="Corbel"/>
              </a:rPr>
              <a:t>Listed Hazardous</a:t>
            </a:r>
            <a:r>
              <a:rPr sz="3600" spc="-240" dirty="0">
                <a:highlight>
                  <a:srgbClr val="000000"/>
                </a:highlight>
                <a:latin typeface="Corbel"/>
                <a:cs typeface="Corbel"/>
              </a:rPr>
              <a:t> </a:t>
            </a:r>
            <a:r>
              <a:rPr sz="3600" spc="-5" dirty="0">
                <a:highlight>
                  <a:srgbClr val="000000"/>
                </a:highlight>
                <a:latin typeface="Corbel"/>
                <a:cs typeface="Corbel"/>
              </a:rPr>
              <a:t>Wastes</a:t>
            </a:r>
            <a:r>
              <a:rPr lang="en-US" sz="3600" spc="-5" dirty="0">
                <a:highlight>
                  <a:srgbClr val="000000"/>
                </a:highlight>
                <a:latin typeface="Corbel"/>
                <a:cs typeface="Corbel"/>
              </a:rPr>
              <a:t>    </a:t>
            </a:r>
            <a:endParaRPr sz="3600" dirty="0">
              <a:highlight>
                <a:srgbClr val="000000"/>
              </a:highlight>
              <a:latin typeface="Corbel"/>
              <a:cs typeface="Corbel"/>
            </a:endParaRPr>
          </a:p>
        </p:txBody>
      </p:sp>
      <p:sp>
        <p:nvSpPr>
          <p:cNvPr id="3" name="object 3"/>
          <p:cNvSpPr txBox="1"/>
          <p:nvPr/>
        </p:nvSpPr>
        <p:spPr>
          <a:xfrm>
            <a:off x="1195418" y="1950211"/>
            <a:ext cx="10546715" cy="391160"/>
          </a:xfrm>
          <a:prstGeom prst="rect">
            <a:avLst/>
          </a:prstGeom>
        </p:spPr>
        <p:txBody>
          <a:bodyPr vert="horz" wrap="square" lIns="0" tIns="12700" rIns="0" bIns="0" rtlCol="0">
            <a:spAutoFit/>
          </a:bodyPr>
          <a:lstStyle/>
          <a:p>
            <a:pPr marL="12700">
              <a:lnSpc>
                <a:spcPct val="100000"/>
              </a:lnSpc>
              <a:spcBef>
                <a:spcPts val="100"/>
              </a:spcBef>
              <a:tabLst>
                <a:tab pos="2557780" algn="l"/>
                <a:tab pos="6361430" algn="l"/>
              </a:tabLst>
            </a:pPr>
            <a:r>
              <a:rPr sz="2400" spc="-10" dirty="0">
                <a:latin typeface="Corbel"/>
                <a:cs typeface="Corbel"/>
              </a:rPr>
              <a:t>F003:</a:t>
            </a:r>
            <a:r>
              <a:rPr sz="2400" spc="-105" dirty="0">
                <a:latin typeface="Corbel"/>
                <a:cs typeface="Corbel"/>
              </a:rPr>
              <a:t> </a:t>
            </a:r>
            <a:r>
              <a:rPr sz="2400" spc="-5" dirty="0">
                <a:latin typeface="Corbel"/>
                <a:cs typeface="Corbel"/>
              </a:rPr>
              <a:t>Acetone	F001:</a:t>
            </a:r>
            <a:r>
              <a:rPr sz="2400" spc="-90" dirty="0">
                <a:latin typeface="Corbel"/>
                <a:cs typeface="Corbel"/>
              </a:rPr>
              <a:t> </a:t>
            </a:r>
            <a:r>
              <a:rPr sz="2400" spc="-5" dirty="0">
                <a:latin typeface="Corbel"/>
                <a:cs typeface="Corbel"/>
              </a:rPr>
              <a:t>Carbon</a:t>
            </a:r>
            <a:r>
              <a:rPr sz="2400" spc="-170" dirty="0">
                <a:latin typeface="Corbel"/>
                <a:cs typeface="Corbel"/>
              </a:rPr>
              <a:t> </a:t>
            </a:r>
            <a:r>
              <a:rPr sz="2400" spc="-15" dirty="0">
                <a:latin typeface="Corbel"/>
                <a:cs typeface="Corbel"/>
              </a:rPr>
              <a:t>Tetrachloride	</a:t>
            </a:r>
            <a:r>
              <a:rPr sz="2400" spc="-5" dirty="0">
                <a:latin typeface="Corbel"/>
                <a:cs typeface="Corbel"/>
              </a:rPr>
              <a:t>F005: </a:t>
            </a:r>
            <a:r>
              <a:rPr sz="2400" dirty="0">
                <a:latin typeface="Corbel"/>
                <a:cs typeface="Corbel"/>
              </a:rPr>
              <a:t>MEK (Methyl </a:t>
            </a:r>
            <a:r>
              <a:rPr sz="2400" spc="-5" dirty="0">
                <a:latin typeface="Corbel"/>
                <a:cs typeface="Corbel"/>
              </a:rPr>
              <a:t>Ethyl</a:t>
            </a:r>
            <a:r>
              <a:rPr sz="2400" spc="-65" dirty="0">
                <a:latin typeface="Corbel"/>
                <a:cs typeface="Corbel"/>
              </a:rPr>
              <a:t> </a:t>
            </a:r>
            <a:r>
              <a:rPr sz="2400" spc="-15" dirty="0">
                <a:latin typeface="Corbel"/>
                <a:cs typeface="Corbel"/>
              </a:rPr>
              <a:t>Ketone)</a:t>
            </a:r>
            <a:endParaRPr sz="2400" dirty="0">
              <a:latin typeface="Corbel"/>
              <a:cs typeface="Corbel"/>
            </a:endParaRPr>
          </a:p>
        </p:txBody>
      </p:sp>
      <p:sp>
        <p:nvSpPr>
          <p:cNvPr id="4" name="object 4"/>
          <p:cNvSpPr/>
          <p:nvPr/>
        </p:nvSpPr>
        <p:spPr>
          <a:xfrm>
            <a:off x="4365959" y="2774952"/>
            <a:ext cx="2469481" cy="3092447"/>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7962901" y="2804156"/>
            <a:ext cx="2666998" cy="2968127"/>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1272151" y="2899273"/>
            <a:ext cx="2167979" cy="2968126"/>
          </a:xfrm>
          <a:prstGeom prst="rect">
            <a:avLst/>
          </a:prstGeom>
          <a:blipFill>
            <a:blip r:embed="rId4" cstate="print"/>
            <a:stretch>
              <a:fillRect/>
            </a:stretch>
          </a:blipFill>
        </p:spPr>
        <p:txBody>
          <a:bodyPr wrap="square" lIns="0" tIns="0" rIns="0" bIns="0" rtlCol="0"/>
          <a:lstStyle/>
          <a:p>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764" y="892743"/>
            <a:ext cx="10949940" cy="695960"/>
          </a:xfrm>
          <a:prstGeom prst="rect">
            <a:avLst/>
          </a:prstGeom>
        </p:spPr>
        <p:txBody>
          <a:bodyPr vert="horz" wrap="square" lIns="0" tIns="12700" rIns="0" bIns="0" rtlCol="0">
            <a:spAutoFit/>
          </a:bodyPr>
          <a:lstStyle/>
          <a:p>
            <a:pPr marL="12700">
              <a:lnSpc>
                <a:spcPct val="100000"/>
              </a:lnSpc>
              <a:spcBef>
                <a:spcPts val="100"/>
              </a:spcBef>
            </a:pPr>
            <a:r>
              <a:rPr dirty="0"/>
              <a:t>U </a:t>
            </a:r>
            <a:r>
              <a:rPr spc="-5" dirty="0"/>
              <a:t>Listed </a:t>
            </a:r>
            <a:r>
              <a:rPr dirty="0"/>
              <a:t>&amp; P </a:t>
            </a:r>
            <a:r>
              <a:rPr spc="-5" dirty="0"/>
              <a:t>Listed Hazardous </a:t>
            </a:r>
            <a:r>
              <a:rPr spc="-10" dirty="0"/>
              <a:t>Waste</a:t>
            </a:r>
            <a:r>
              <a:rPr spc="-300" dirty="0"/>
              <a:t> </a:t>
            </a:r>
            <a:r>
              <a:rPr spc="-5" dirty="0"/>
              <a:t>examples:</a:t>
            </a:r>
          </a:p>
        </p:txBody>
      </p:sp>
      <p:sp>
        <p:nvSpPr>
          <p:cNvPr id="3" name="object 3"/>
          <p:cNvSpPr txBox="1"/>
          <p:nvPr/>
        </p:nvSpPr>
        <p:spPr>
          <a:xfrm>
            <a:off x="8852988" y="4204426"/>
            <a:ext cx="1836420" cy="391160"/>
          </a:xfrm>
          <a:prstGeom prst="rect">
            <a:avLst/>
          </a:prstGeom>
        </p:spPr>
        <p:txBody>
          <a:bodyPr vert="horz" wrap="square" lIns="0" tIns="12700" rIns="0" bIns="0" rtlCol="0">
            <a:spAutoFit/>
          </a:bodyPr>
          <a:lstStyle/>
          <a:p>
            <a:pPr marL="12700">
              <a:lnSpc>
                <a:spcPct val="100000"/>
              </a:lnSpc>
              <a:spcBef>
                <a:spcPts val="100"/>
              </a:spcBef>
            </a:pPr>
            <a:r>
              <a:rPr sz="2400" spc="-15" dirty="0">
                <a:latin typeface="Corbel"/>
                <a:cs typeface="Corbel"/>
              </a:rPr>
              <a:t>P075:</a:t>
            </a:r>
            <a:r>
              <a:rPr sz="2400" spc="-60" dirty="0">
                <a:latin typeface="Corbel"/>
                <a:cs typeface="Corbel"/>
              </a:rPr>
              <a:t> </a:t>
            </a:r>
            <a:r>
              <a:rPr sz="2400" spc="-5" dirty="0">
                <a:latin typeface="Corbel"/>
                <a:cs typeface="Corbel"/>
              </a:rPr>
              <a:t>Nicotine</a:t>
            </a:r>
            <a:endParaRPr sz="2400" dirty="0">
              <a:latin typeface="Corbel"/>
              <a:cs typeface="Corbel"/>
            </a:endParaRPr>
          </a:p>
        </p:txBody>
      </p:sp>
      <p:sp>
        <p:nvSpPr>
          <p:cNvPr id="4" name="object 4"/>
          <p:cNvSpPr txBox="1"/>
          <p:nvPr/>
        </p:nvSpPr>
        <p:spPr>
          <a:xfrm>
            <a:off x="3124200" y="4637343"/>
            <a:ext cx="2127250"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orbel"/>
                <a:cs typeface="Corbel"/>
              </a:rPr>
              <a:t>U201:</a:t>
            </a:r>
            <a:r>
              <a:rPr sz="2400" spc="-60" dirty="0">
                <a:latin typeface="Corbel"/>
                <a:cs typeface="Corbel"/>
              </a:rPr>
              <a:t> </a:t>
            </a:r>
            <a:r>
              <a:rPr sz="2400" spc="-10" dirty="0">
                <a:latin typeface="Corbel"/>
                <a:cs typeface="Corbel"/>
              </a:rPr>
              <a:t>Resorcinol</a:t>
            </a:r>
            <a:endParaRPr sz="2400" dirty="0">
              <a:latin typeface="Corbel"/>
              <a:cs typeface="Corbel"/>
            </a:endParaRPr>
          </a:p>
        </p:txBody>
      </p:sp>
      <p:sp>
        <p:nvSpPr>
          <p:cNvPr id="5" name="object 5"/>
          <p:cNvSpPr txBox="1"/>
          <p:nvPr/>
        </p:nvSpPr>
        <p:spPr>
          <a:xfrm>
            <a:off x="2785176" y="2627918"/>
            <a:ext cx="9061952" cy="391160"/>
          </a:xfrm>
          <a:prstGeom prst="rect">
            <a:avLst/>
          </a:prstGeom>
        </p:spPr>
        <p:txBody>
          <a:bodyPr vert="horz" wrap="square" lIns="0" tIns="12700" rIns="0" bIns="0" rtlCol="0">
            <a:spAutoFit/>
          </a:bodyPr>
          <a:lstStyle/>
          <a:p>
            <a:pPr marL="12700">
              <a:lnSpc>
                <a:spcPct val="100000"/>
              </a:lnSpc>
              <a:spcBef>
                <a:spcPts val="100"/>
              </a:spcBef>
              <a:tabLst>
                <a:tab pos="6108065" algn="l"/>
              </a:tabLst>
            </a:pPr>
            <a:r>
              <a:rPr sz="2400" spc="-5" dirty="0">
                <a:latin typeface="Corbel"/>
                <a:cs typeface="Corbel"/>
              </a:rPr>
              <a:t>U061: </a:t>
            </a:r>
            <a:r>
              <a:rPr sz="2400" spc="-20" dirty="0">
                <a:latin typeface="Corbel"/>
                <a:cs typeface="Corbel"/>
              </a:rPr>
              <a:t>DDT	</a:t>
            </a:r>
            <a:r>
              <a:rPr lang="en-US" sz="2400" spc="-20" dirty="0">
                <a:latin typeface="Corbel"/>
                <a:cs typeface="Corbel"/>
              </a:rPr>
              <a:t>   </a:t>
            </a:r>
            <a:r>
              <a:rPr sz="2400" dirty="0">
                <a:latin typeface="Corbel"/>
                <a:cs typeface="Corbel"/>
              </a:rPr>
              <a:t>P001:</a:t>
            </a:r>
            <a:r>
              <a:rPr sz="2400" spc="-185" dirty="0">
                <a:latin typeface="Corbel"/>
                <a:cs typeface="Corbel"/>
              </a:rPr>
              <a:t> </a:t>
            </a:r>
            <a:r>
              <a:rPr sz="2400" spc="-5" dirty="0">
                <a:latin typeface="Corbel"/>
                <a:cs typeface="Corbel"/>
              </a:rPr>
              <a:t>Warfarin</a:t>
            </a:r>
            <a:endParaRPr sz="2400" dirty="0">
              <a:latin typeface="Corbel"/>
              <a:cs typeface="Corbel"/>
            </a:endParaRPr>
          </a:p>
        </p:txBody>
      </p:sp>
      <p:sp>
        <p:nvSpPr>
          <p:cNvPr id="6" name="object 6"/>
          <p:cNvSpPr/>
          <p:nvPr/>
        </p:nvSpPr>
        <p:spPr>
          <a:xfrm>
            <a:off x="234447" y="2343527"/>
            <a:ext cx="2438400" cy="2295526"/>
          </a:xfrm>
          <a:prstGeom prst="rect">
            <a:avLst/>
          </a:prstGeom>
          <a:blipFill>
            <a:blip r:embed="rId2" cstate="print"/>
            <a:stretch>
              <a:fillRect/>
            </a:stretch>
          </a:blipFill>
        </p:spPr>
        <p:txBody>
          <a:bodyPr wrap="square" lIns="0" tIns="0" rIns="0" bIns="0" rtlCol="0"/>
          <a:lstStyle/>
          <a:p>
            <a:endParaRPr dirty="0">
              <a:highlight>
                <a:srgbClr val="000000"/>
              </a:highlight>
            </a:endParaRPr>
          </a:p>
        </p:txBody>
      </p:sp>
      <p:sp>
        <p:nvSpPr>
          <p:cNvPr id="7" name="object 7"/>
          <p:cNvSpPr/>
          <p:nvPr/>
        </p:nvSpPr>
        <p:spPr>
          <a:xfrm>
            <a:off x="208806" y="2298035"/>
            <a:ext cx="2496698" cy="2341018"/>
          </a:xfrm>
          <a:custGeom>
            <a:avLst/>
            <a:gdLst/>
            <a:ahLst/>
            <a:cxnLst/>
            <a:rect l="l" t="t" r="r" b="b"/>
            <a:pathLst>
              <a:path w="2514600" h="2371725">
                <a:moveTo>
                  <a:pt x="0" y="0"/>
                </a:moveTo>
                <a:lnTo>
                  <a:pt x="2514599" y="0"/>
                </a:lnTo>
                <a:lnTo>
                  <a:pt x="2514599" y="2371725"/>
                </a:lnTo>
                <a:lnTo>
                  <a:pt x="0" y="2371725"/>
                </a:lnTo>
                <a:lnTo>
                  <a:pt x="0" y="0"/>
                </a:lnTo>
                <a:close/>
              </a:path>
            </a:pathLst>
          </a:custGeom>
          <a:ln w="76200">
            <a:solidFill>
              <a:schemeClr val="bg1"/>
            </a:solidFill>
          </a:ln>
        </p:spPr>
        <p:txBody>
          <a:bodyPr wrap="square" lIns="0" tIns="0" rIns="0" bIns="0" rtlCol="0"/>
          <a:lstStyle/>
          <a:p>
            <a:endParaRPr dirty="0"/>
          </a:p>
        </p:txBody>
      </p:sp>
      <p:sp>
        <p:nvSpPr>
          <p:cNvPr id="8" name="object 8"/>
          <p:cNvSpPr/>
          <p:nvPr/>
        </p:nvSpPr>
        <p:spPr>
          <a:xfrm>
            <a:off x="2743906" y="5221343"/>
            <a:ext cx="3160426" cy="1493370"/>
          </a:xfrm>
          <a:prstGeom prst="rect">
            <a:avLst/>
          </a:prstGeom>
          <a:blipFill>
            <a:blip r:embed="rId3" cstate="print"/>
            <a:stretch>
              <a:fillRect/>
            </a:stretch>
          </a:blipFill>
          <a:ln>
            <a:solidFill>
              <a:schemeClr val="bg1"/>
            </a:solidFill>
          </a:ln>
        </p:spPr>
        <p:txBody>
          <a:bodyPr wrap="square" lIns="0" tIns="0" rIns="0" bIns="0" rtlCol="0"/>
          <a:lstStyle/>
          <a:p>
            <a:endParaRPr dirty="0"/>
          </a:p>
        </p:txBody>
      </p:sp>
      <p:sp>
        <p:nvSpPr>
          <p:cNvPr id="9" name="object 9"/>
          <p:cNvSpPr/>
          <p:nvPr/>
        </p:nvSpPr>
        <p:spPr>
          <a:xfrm>
            <a:off x="2705504" y="5183168"/>
            <a:ext cx="3237230" cy="1569720"/>
          </a:xfrm>
          <a:custGeom>
            <a:avLst/>
            <a:gdLst/>
            <a:ahLst/>
            <a:cxnLst/>
            <a:rect l="l" t="t" r="r" b="b"/>
            <a:pathLst>
              <a:path w="3237229" h="1569720">
                <a:moveTo>
                  <a:pt x="0" y="0"/>
                </a:moveTo>
                <a:lnTo>
                  <a:pt x="3236626" y="0"/>
                </a:lnTo>
                <a:lnTo>
                  <a:pt x="3236626" y="1569570"/>
                </a:lnTo>
                <a:lnTo>
                  <a:pt x="0" y="1569570"/>
                </a:lnTo>
                <a:lnTo>
                  <a:pt x="0" y="0"/>
                </a:lnTo>
                <a:close/>
              </a:path>
            </a:pathLst>
          </a:custGeom>
          <a:ln w="76200">
            <a:solidFill>
              <a:schemeClr val="bg1"/>
            </a:solidFill>
          </a:ln>
        </p:spPr>
        <p:txBody>
          <a:bodyPr wrap="square" lIns="0" tIns="0" rIns="0" bIns="0" rtlCol="0"/>
          <a:lstStyle/>
          <a:p>
            <a:endParaRPr dirty="0"/>
          </a:p>
        </p:txBody>
      </p:sp>
      <p:sp>
        <p:nvSpPr>
          <p:cNvPr id="10" name="object 10"/>
          <p:cNvSpPr/>
          <p:nvPr/>
        </p:nvSpPr>
        <p:spPr>
          <a:xfrm>
            <a:off x="4420325" y="2045713"/>
            <a:ext cx="4438242" cy="2053589"/>
          </a:xfrm>
          <a:custGeom>
            <a:avLst/>
            <a:gdLst/>
            <a:ahLst/>
            <a:cxnLst/>
            <a:rect l="l" t="t" r="r" b="b"/>
            <a:pathLst>
              <a:path w="4419600" h="2131695">
                <a:moveTo>
                  <a:pt x="0" y="0"/>
                </a:moveTo>
                <a:lnTo>
                  <a:pt x="4419600" y="0"/>
                </a:lnTo>
                <a:lnTo>
                  <a:pt x="4419600" y="2131566"/>
                </a:lnTo>
                <a:lnTo>
                  <a:pt x="0" y="2131566"/>
                </a:lnTo>
                <a:lnTo>
                  <a:pt x="0" y="0"/>
                </a:lnTo>
                <a:close/>
              </a:path>
            </a:pathLst>
          </a:custGeom>
          <a:ln w="76200">
            <a:solidFill>
              <a:schemeClr val="bg1"/>
            </a:solidFill>
          </a:ln>
        </p:spPr>
        <p:txBody>
          <a:bodyPr wrap="square" lIns="0" tIns="0" rIns="0" bIns="0" rtlCol="0"/>
          <a:lstStyle/>
          <a:p>
            <a:endParaRPr dirty="0"/>
          </a:p>
        </p:txBody>
      </p:sp>
      <p:sp>
        <p:nvSpPr>
          <p:cNvPr id="11" name="object 11"/>
          <p:cNvSpPr/>
          <p:nvPr/>
        </p:nvSpPr>
        <p:spPr>
          <a:xfrm>
            <a:off x="5792152" y="2074177"/>
            <a:ext cx="3048000" cy="1966451"/>
          </a:xfrm>
          <a:prstGeom prst="rect">
            <a:avLst/>
          </a:prstGeom>
          <a:blipFill>
            <a:blip r:embed="rId4" cstate="print"/>
            <a:stretch>
              <a:fillRect/>
            </a:stretch>
          </a:blipFill>
        </p:spPr>
        <p:txBody>
          <a:bodyPr wrap="square" lIns="0" tIns="0" rIns="0" bIns="0" rtlCol="0"/>
          <a:lstStyle/>
          <a:p>
            <a:endParaRPr dirty="0"/>
          </a:p>
        </p:txBody>
      </p:sp>
      <p:sp>
        <p:nvSpPr>
          <p:cNvPr id="12" name="object 12"/>
          <p:cNvSpPr/>
          <p:nvPr/>
        </p:nvSpPr>
        <p:spPr>
          <a:xfrm>
            <a:off x="4627547" y="2352929"/>
            <a:ext cx="1111356" cy="1405473"/>
          </a:xfrm>
          <a:prstGeom prst="rect">
            <a:avLst/>
          </a:prstGeom>
          <a:blipFill>
            <a:blip r:embed="rId5" cstate="print"/>
            <a:stretch>
              <a:fillRect/>
            </a:stretch>
          </a:blipFill>
        </p:spPr>
        <p:txBody>
          <a:bodyPr wrap="square" lIns="0" tIns="0" rIns="0" bIns="0" rtlCol="0"/>
          <a:lstStyle/>
          <a:p>
            <a:endParaRPr dirty="0"/>
          </a:p>
        </p:txBody>
      </p:sp>
      <p:sp>
        <p:nvSpPr>
          <p:cNvPr id="13" name="object 13"/>
          <p:cNvSpPr/>
          <p:nvPr/>
        </p:nvSpPr>
        <p:spPr>
          <a:xfrm>
            <a:off x="7178810" y="4699455"/>
            <a:ext cx="3355432" cy="1976928"/>
          </a:xfrm>
          <a:prstGeom prst="rect">
            <a:avLst/>
          </a:prstGeom>
          <a:blipFill>
            <a:blip r:embed="rId6" cstate="print"/>
            <a:stretch>
              <a:fillRect/>
            </a:stretch>
          </a:blipFill>
        </p:spPr>
        <p:txBody>
          <a:bodyPr wrap="square" lIns="0" tIns="0" rIns="0" bIns="0" rtlCol="0"/>
          <a:lstStyle/>
          <a:p>
            <a:endParaRPr dirty="0"/>
          </a:p>
        </p:txBody>
      </p:sp>
      <p:sp>
        <p:nvSpPr>
          <p:cNvPr id="14" name="object 14"/>
          <p:cNvSpPr/>
          <p:nvPr/>
        </p:nvSpPr>
        <p:spPr>
          <a:xfrm>
            <a:off x="7136901" y="4661124"/>
            <a:ext cx="3432175" cy="2053589"/>
          </a:xfrm>
          <a:custGeom>
            <a:avLst/>
            <a:gdLst/>
            <a:ahLst/>
            <a:cxnLst/>
            <a:rect l="l" t="t" r="r" b="b"/>
            <a:pathLst>
              <a:path w="3432175" h="2053590">
                <a:moveTo>
                  <a:pt x="0" y="0"/>
                </a:moveTo>
                <a:lnTo>
                  <a:pt x="3431632" y="0"/>
                </a:lnTo>
                <a:lnTo>
                  <a:pt x="3431632" y="2053128"/>
                </a:lnTo>
                <a:lnTo>
                  <a:pt x="0" y="2053128"/>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012C6D-3F05-CD91-100D-DD038724EE8B}"/>
              </a:ext>
            </a:extLst>
          </p:cNvPr>
          <p:cNvSpPr/>
          <p:nvPr/>
        </p:nvSpPr>
        <p:spPr>
          <a:xfrm>
            <a:off x="7876950" y="1331073"/>
            <a:ext cx="4136246" cy="2992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0B5933-48BF-414F-8F06-D5C83104DA01}"/>
              </a:ext>
            </a:extLst>
          </p:cNvPr>
          <p:cNvSpPr/>
          <p:nvPr/>
        </p:nvSpPr>
        <p:spPr>
          <a:xfrm>
            <a:off x="1401346" y="-79407"/>
            <a:ext cx="9952358" cy="135870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1818005" y="251966"/>
            <a:ext cx="9165590" cy="695960"/>
          </a:xfrm>
          <a:prstGeom prst="rect">
            <a:avLst/>
          </a:prstGeom>
        </p:spPr>
        <p:txBody>
          <a:bodyPr vert="horz" wrap="square" lIns="0" tIns="12700" rIns="0" bIns="0" rtlCol="0">
            <a:spAutoFit/>
          </a:bodyPr>
          <a:lstStyle/>
          <a:p>
            <a:pPr marL="12700">
              <a:lnSpc>
                <a:spcPct val="100000"/>
              </a:lnSpc>
              <a:spcBef>
                <a:spcPts val="100"/>
              </a:spcBef>
            </a:pPr>
            <a:r>
              <a:rPr spc="-5" dirty="0">
                <a:solidFill>
                  <a:schemeClr val="tx1"/>
                </a:solidFill>
              </a:rPr>
              <a:t>Examples </a:t>
            </a:r>
            <a:r>
              <a:rPr dirty="0">
                <a:solidFill>
                  <a:schemeClr val="tx1"/>
                </a:solidFill>
              </a:rPr>
              <a:t>of K </a:t>
            </a:r>
            <a:r>
              <a:rPr spc="-5" dirty="0">
                <a:solidFill>
                  <a:schemeClr val="tx1"/>
                </a:solidFill>
              </a:rPr>
              <a:t>Listed Hazardous</a:t>
            </a:r>
            <a:r>
              <a:rPr spc="-300" dirty="0">
                <a:solidFill>
                  <a:schemeClr val="tx1"/>
                </a:solidFill>
              </a:rPr>
              <a:t> </a:t>
            </a:r>
            <a:r>
              <a:rPr spc="-10" dirty="0">
                <a:solidFill>
                  <a:schemeClr val="tx1"/>
                </a:solidFill>
              </a:rPr>
              <a:t>Wastes</a:t>
            </a:r>
          </a:p>
        </p:txBody>
      </p:sp>
      <p:sp>
        <p:nvSpPr>
          <p:cNvPr id="3" name="object 3"/>
          <p:cNvSpPr txBox="1"/>
          <p:nvPr/>
        </p:nvSpPr>
        <p:spPr>
          <a:xfrm>
            <a:off x="1102676" y="1263395"/>
            <a:ext cx="3562350" cy="382156"/>
          </a:xfrm>
          <a:prstGeom prst="rect">
            <a:avLst/>
          </a:prstGeom>
        </p:spPr>
        <p:txBody>
          <a:bodyPr vert="horz" wrap="square" lIns="0" tIns="12700" rIns="0" bIns="0" rtlCol="0">
            <a:spAutoFit/>
          </a:bodyPr>
          <a:lstStyle/>
          <a:p>
            <a:pPr marL="12700">
              <a:lnSpc>
                <a:spcPct val="100000"/>
              </a:lnSpc>
              <a:spcBef>
                <a:spcPts val="100"/>
              </a:spcBef>
            </a:pPr>
            <a:r>
              <a:rPr sz="2400" dirty="0">
                <a:latin typeface="Corbel"/>
                <a:cs typeface="Corbel"/>
              </a:rPr>
              <a:t>Explosives</a:t>
            </a:r>
            <a:r>
              <a:rPr sz="2400" spc="-60" dirty="0">
                <a:latin typeface="Corbel"/>
                <a:cs typeface="Corbel"/>
              </a:rPr>
              <a:t> </a:t>
            </a:r>
            <a:r>
              <a:rPr sz="2400" spc="-5" dirty="0">
                <a:latin typeface="Corbel"/>
                <a:cs typeface="Corbel"/>
              </a:rPr>
              <a:t>(</a:t>
            </a:r>
            <a:r>
              <a:rPr lang="en-US" sz="2400" spc="-5" dirty="0">
                <a:latin typeface="Corbel"/>
                <a:cs typeface="Corbel"/>
              </a:rPr>
              <a:t>K</a:t>
            </a:r>
            <a:r>
              <a:rPr sz="2400" spc="-5" dirty="0">
                <a:latin typeface="Corbel"/>
                <a:cs typeface="Corbel"/>
              </a:rPr>
              <a:t>044-</a:t>
            </a:r>
            <a:r>
              <a:rPr lang="en-US" sz="2400" spc="-5" dirty="0">
                <a:latin typeface="Corbel"/>
                <a:cs typeface="Corbel"/>
              </a:rPr>
              <a:t>K</a:t>
            </a:r>
            <a:r>
              <a:rPr sz="2400" spc="-5" dirty="0">
                <a:latin typeface="Corbel"/>
                <a:cs typeface="Corbel"/>
              </a:rPr>
              <a:t>047)</a:t>
            </a:r>
            <a:endParaRPr sz="2400" dirty="0">
              <a:latin typeface="Corbel"/>
              <a:cs typeface="Corbel"/>
            </a:endParaRPr>
          </a:p>
        </p:txBody>
      </p:sp>
      <p:sp>
        <p:nvSpPr>
          <p:cNvPr id="4" name="object 4"/>
          <p:cNvSpPr txBox="1"/>
          <p:nvPr/>
        </p:nvSpPr>
        <p:spPr>
          <a:xfrm>
            <a:off x="4367255" y="3496148"/>
            <a:ext cx="3272060" cy="888705"/>
          </a:xfrm>
          <a:prstGeom prst="rect">
            <a:avLst/>
          </a:prstGeom>
        </p:spPr>
        <p:txBody>
          <a:bodyPr vert="horz" wrap="square" lIns="0" tIns="41910" rIns="0" bIns="0" rtlCol="0">
            <a:spAutoFit/>
          </a:bodyPr>
          <a:lstStyle/>
          <a:p>
            <a:pPr marL="12700" marR="5080" algn="ctr">
              <a:lnSpc>
                <a:spcPts val="2210"/>
              </a:lnSpc>
              <a:spcBef>
                <a:spcPts val="330"/>
              </a:spcBef>
            </a:pPr>
            <a:r>
              <a:rPr sz="2000" spc="-15" dirty="0">
                <a:latin typeface="Corbel"/>
                <a:cs typeface="Corbel"/>
              </a:rPr>
              <a:t>Pesticides </a:t>
            </a:r>
            <a:r>
              <a:rPr sz="2000" spc="-5" dirty="0">
                <a:latin typeface="Corbel"/>
                <a:cs typeface="Corbel"/>
              </a:rPr>
              <a:t>(</a:t>
            </a:r>
            <a:r>
              <a:rPr lang="en-US" sz="2000" spc="-5" dirty="0">
                <a:latin typeface="Corbel"/>
                <a:cs typeface="Corbel"/>
              </a:rPr>
              <a:t>K</a:t>
            </a:r>
            <a:r>
              <a:rPr sz="2000" spc="-5" dirty="0">
                <a:latin typeface="Corbel"/>
                <a:cs typeface="Corbel"/>
              </a:rPr>
              <a:t>031-K043, K097-K099, </a:t>
            </a:r>
            <a:r>
              <a:rPr sz="2000" spc="-10" dirty="0">
                <a:latin typeface="Corbel"/>
                <a:cs typeface="Corbel"/>
              </a:rPr>
              <a:t>K123-K126,  </a:t>
            </a:r>
            <a:r>
              <a:rPr sz="2000" spc="-5" dirty="0">
                <a:latin typeface="Corbel"/>
                <a:cs typeface="Corbel"/>
              </a:rPr>
              <a:t>and </a:t>
            </a:r>
            <a:r>
              <a:rPr sz="2000" spc="-10" dirty="0">
                <a:latin typeface="Corbel"/>
                <a:cs typeface="Corbel"/>
              </a:rPr>
              <a:t>K131-K132)</a:t>
            </a:r>
            <a:endParaRPr sz="2000" dirty="0">
              <a:latin typeface="Corbel"/>
              <a:cs typeface="Corbel"/>
            </a:endParaRPr>
          </a:p>
        </p:txBody>
      </p:sp>
      <p:sp>
        <p:nvSpPr>
          <p:cNvPr id="5" name="object 5"/>
          <p:cNvSpPr txBox="1"/>
          <p:nvPr/>
        </p:nvSpPr>
        <p:spPr>
          <a:xfrm>
            <a:off x="380027" y="4082695"/>
            <a:ext cx="3294379" cy="391160"/>
          </a:xfrm>
          <a:prstGeom prst="rect">
            <a:avLst/>
          </a:prstGeom>
        </p:spPr>
        <p:txBody>
          <a:bodyPr vert="horz" wrap="square" lIns="0" tIns="12700" rIns="0" bIns="0" rtlCol="0">
            <a:spAutoFit/>
          </a:bodyPr>
          <a:lstStyle/>
          <a:p>
            <a:pPr marL="12700">
              <a:lnSpc>
                <a:spcPct val="100000"/>
              </a:lnSpc>
              <a:spcBef>
                <a:spcPts val="100"/>
              </a:spcBef>
            </a:pPr>
            <a:r>
              <a:rPr sz="2400" spc="-30" dirty="0">
                <a:latin typeface="Corbel"/>
                <a:cs typeface="Corbel"/>
              </a:rPr>
              <a:t>Wood </a:t>
            </a:r>
            <a:r>
              <a:rPr sz="2400" dirty="0">
                <a:latin typeface="Corbel"/>
                <a:cs typeface="Corbel"/>
              </a:rPr>
              <a:t>preservation</a:t>
            </a:r>
            <a:r>
              <a:rPr sz="2400" spc="-35" dirty="0">
                <a:latin typeface="Corbel"/>
                <a:cs typeface="Corbel"/>
              </a:rPr>
              <a:t> </a:t>
            </a:r>
            <a:r>
              <a:rPr sz="2400" spc="-5" dirty="0">
                <a:latin typeface="Corbel"/>
                <a:cs typeface="Corbel"/>
              </a:rPr>
              <a:t>(K001)</a:t>
            </a:r>
            <a:endParaRPr sz="2400" dirty="0">
              <a:latin typeface="Corbel"/>
              <a:cs typeface="Corbel"/>
            </a:endParaRPr>
          </a:p>
        </p:txBody>
      </p:sp>
      <p:sp>
        <p:nvSpPr>
          <p:cNvPr id="6" name="object 6"/>
          <p:cNvSpPr/>
          <p:nvPr/>
        </p:nvSpPr>
        <p:spPr>
          <a:xfrm>
            <a:off x="804905" y="1752600"/>
            <a:ext cx="3538496" cy="2030730"/>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789713" y="1714500"/>
            <a:ext cx="3562350" cy="2068830"/>
          </a:xfrm>
          <a:custGeom>
            <a:avLst/>
            <a:gdLst/>
            <a:ahLst/>
            <a:cxnLst/>
            <a:rect l="l" t="t" r="r" b="b"/>
            <a:pathLst>
              <a:path w="3562350" h="2068829">
                <a:moveTo>
                  <a:pt x="0" y="0"/>
                </a:moveTo>
                <a:lnTo>
                  <a:pt x="3562349" y="0"/>
                </a:lnTo>
                <a:lnTo>
                  <a:pt x="3562349" y="2068285"/>
                </a:lnTo>
                <a:lnTo>
                  <a:pt x="0" y="2068285"/>
                </a:lnTo>
                <a:lnTo>
                  <a:pt x="0" y="0"/>
                </a:lnTo>
                <a:close/>
              </a:path>
            </a:pathLst>
          </a:custGeom>
          <a:ln w="76200">
            <a:solidFill>
              <a:schemeClr val="bg1"/>
            </a:solidFill>
          </a:ln>
        </p:spPr>
        <p:txBody>
          <a:bodyPr wrap="square" lIns="0" tIns="0" rIns="0" bIns="0" rtlCol="0"/>
          <a:lstStyle/>
          <a:p>
            <a:endParaRPr dirty="0"/>
          </a:p>
        </p:txBody>
      </p:sp>
      <p:sp>
        <p:nvSpPr>
          <p:cNvPr id="8" name="object 8"/>
          <p:cNvSpPr/>
          <p:nvPr/>
        </p:nvSpPr>
        <p:spPr>
          <a:xfrm>
            <a:off x="826453" y="4656025"/>
            <a:ext cx="2057398" cy="2128722"/>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827049" y="4627722"/>
            <a:ext cx="2095499" cy="2132691"/>
          </a:xfrm>
          <a:custGeom>
            <a:avLst/>
            <a:gdLst/>
            <a:ahLst/>
            <a:cxnLst/>
            <a:rect l="l" t="t" r="r" b="b"/>
            <a:pathLst>
              <a:path w="2133600" h="2205354">
                <a:moveTo>
                  <a:pt x="0" y="0"/>
                </a:moveTo>
                <a:lnTo>
                  <a:pt x="2133599" y="0"/>
                </a:lnTo>
                <a:lnTo>
                  <a:pt x="2133599" y="2204921"/>
                </a:lnTo>
                <a:lnTo>
                  <a:pt x="0" y="2204921"/>
                </a:lnTo>
                <a:lnTo>
                  <a:pt x="0" y="0"/>
                </a:lnTo>
                <a:close/>
              </a:path>
            </a:pathLst>
          </a:custGeom>
          <a:ln w="76200">
            <a:solidFill>
              <a:schemeClr val="bg1"/>
            </a:solidFill>
          </a:ln>
        </p:spPr>
        <p:txBody>
          <a:bodyPr wrap="square" lIns="0" tIns="0" rIns="0" bIns="0" rtlCol="0"/>
          <a:lstStyle/>
          <a:p>
            <a:endParaRPr dirty="0"/>
          </a:p>
        </p:txBody>
      </p:sp>
      <p:sp>
        <p:nvSpPr>
          <p:cNvPr id="10" name="object 10"/>
          <p:cNvSpPr/>
          <p:nvPr/>
        </p:nvSpPr>
        <p:spPr>
          <a:xfrm>
            <a:off x="3994029" y="4495576"/>
            <a:ext cx="4006971" cy="2277247"/>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4032726" y="4446553"/>
            <a:ext cx="4006970" cy="2277247"/>
          </a:xfrm>
          <a:custGeom>
            <a:avLst/>
            <a:gdLst/>
            <a:ahLst/>
            <a:cxnLst/>
            <a:rect l="l" t="t" r="r" b="b"/>
            <a:pathLst>
              <a:path w="5725159" h="2346960">
                <a:moveTo>
                  <a:pt x="0" y="0"/>
                </a:moveTo>
                <a:lnTo>
                  <a:pt x="5724600" y="0"/>
                </a:lnTo>
                <a:lnTo>
                  <a:pt x="5724600" y="2346917"/>
                </a:lnTo>
                <a:lnTo>
                  <a:pt x="0" y="2346917"/>
                </a:lnTo>
                <a:lnTo>
                  <a:pt x="0" y="0"/>
                </a:lnTo>
                <a:close/>
              </a:path>
            </a:pathLst>
          </a:custGeom>
          <a:ln w="76200">
            <a:solidFill>
              <a:schemeClr val="bg1"/>
            </a:solidFill>
          </a:ln>
        </p:spPr>
        <p:txBody>
          <a:bodyPr wrap="square" lIns="0" tIns="0" rIns="0" bIns="0" rtlCol="0"/>
          <a:lstStyle/>
          <a:p>
            <a:endParaRPr dirty="0"/>
          </a:p>
        </p:txBody>
      </p:sp>
      <p:pic>
        <p:nvPicPr>
          <p:cNvPr id="1026" name="Picture 2" descr="Grumpy Cat Explode GIF - Grumpy Cat Explode Explosion GIFs">
            <a:extLst>
              <a:ext uri="{FF2B5EF4-FFF2-40B4-BE49-F238E27FC236}">
                <a16:creationId xmlns:a16="http://schemas.microsoft.com/office/drawing/2014/main" id="{2527503F-FF0F-8A7D-8F1A-5DE3431A3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454473"/>
            <a:ext cx="3917861" cy="2745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44A96CB-BB2D-4B40-BD8C-C5839ECCC9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41884710-7E7F-431C-8CCD-D090A5764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9B49AEA9-FD7E-45EC-839D-2104AE82DF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6" name="Rectangle 15">
            <a:extLst>
              <a:ext uri="{FF2B5EF4-FFF2-40B4-BE49-F238E27FC236}">
                <a16:creationId xmlns:a16="http://schemas.microsoft.com/office/drawing/2014/main" id="{2F91778B-00FB-453F-8BAB-74DCA6DE8F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E599A05-EFF4-42DE-80C9-07B59753C35E}"/>
              </a:ext>
            </a:extLst>
          </p:cNvPr>
          <p:cNvSpPr>
            <a:spLocks noGrp="1"/>
          </p:cNvSpPr>
          <p:nvPr>
            <p:ph type="title"/>
          </p:nvPr>
        </p:nvSpPr>
        <p:spPr>
          <a:xfrm>
            <a:off x="680321" y="753228"/>
            <a:ext cx="5632247" cy="1080938"/>
          </a:xfrm>
        </p:spPr>
        <p:txBody>
          <a:bodyPr>
            <a:normAutofit/>
          </a:bodyPr>
          <a:lstStyle/>
          <a:p>
            <a:r>
              <a:rPr lang="en-US" dirty="0"/>
              <a:t>             Regulators</a:t>
            </a:r>
          </a:p>
        </p:txBody>
      </p:sp>
      <p:pic>
        <p:nvPicPr>
          <p:cNvPr id="18" name="Picture 17">
            <a:extLst>
              <a:ext uri="{FF2B5EF4-FFF2-40B4-BE49-F238E27FC236}">
                <a16:creationId xmlns:a16="http://schemas.microsoft.com/office/drawing/2014/main" id="{0927C77F-5BD7-4AC2-8A93-18341CB587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Content Placeholder 2">
            <a:extLst>
              <a:ext uri="{FF2B5EF4-FFF2-40B4-BE49-F238E27FC236}">
                <a16:creationId xmlns:a16="http://schemas.microsoft.com/office/drawing/2014/main" id="{F60121A4-903A-4A5F-B5E4-4EC05105B18B}"/>
              </a:ext>
            </a:extLst>
          </p:cNvPr>
          <p:cNvSpPr>
            <a:spLocks noGrp="1"/>
          </p:cNvSpPr>
          <p:nvPr>
            <p:ph idx="1"/>
          </p:nvPr>
        </p:nvSpPr>
        <p:spPr>
          <a:xfrm>
            <a:off x="188750" y="2231954"/>
            <a:ext cx="6634878" cy="3599316"/>
          </a:xfrm>
        </p:spPr>
        <p:txBody>
          <a:bodyPr>
            <a:normAutofit fontScale="92500"/>
          </a:bodyPr>
          <a:lstStyle/>
          <a:p>
            <a:r>
              <a:rPr lang="en-US" sz="1800" b="1" dirty="0">
                <a:highlight>
                  <a:srgbClr val="000000"/>
                </a:highlight>
              </a:rPr>
              <a:t>Environmental Protection Agency</a:t>
            </a:r>
          </a:p>
          <a:p>
            <a:pPr marL="0" indent="0">
              <a:buNone/>
            </a:pPr>
            <a:r>
              <a:rPr lang="en-US" sz="1800" dirty="0"/>
              <a:t>       (Enforces the Resource Conservation and Recovery Act) </a:t>
            </a:r>
          </a:p>
          <a:p>
            <a:endParaRPr lang="en-US" sz="1800" b="1" dirty="0">
              <a:highlight>
                <a:srgbClr val="000000"/>
              </a:highlight>
            </a:endParaRPr>
          </a:p>
          <a:p>
            <a:r>
              <a:rPr lang="en-US" sz="1800" b="1" dirty="0">
                <a:highlight>
                  <a:srgbClr val="000000"/>
                </a:highlight>
              </a:rPr>
              <a:t>Minnesota Pollution Control Agency </a:t>
            </a:r>
          </a:p>
          <a:p>
            <a:pPr marL="0" indent="0">
              <a:buNone/>
            </a:pPr>
            <a:r>
              <a:rPr lang="en-US" sz="1800" dirty="0"/>
              <a:t>       (Enforces Treatment, Storage, Disposal Facility (TSDF) Rules) </a:t>
            </a:r>
          </a:p>
          <a:p>
            <a:endParaRPr lang="en-US" sz="1800" dirty="0">
              <a:highlight>
                <a:srgbClr val="000000"/>
              </a:highlight>
            </a:endParaRPr>
          </a:p>
          <a:p>
            <a:r>
              <a:rPr lang="en-US" sz="1800" b="1" dirty="0">
                <a:highlight>
                  <a:srgbClr val="000000"/>
                </a:highlight>
              </a:rPr>
              <a:t>Anoka County Environmental Services</a:t>
            </a:r>
            <a:r>
              <a:rPr lang="en-US" sz="1800" dirty="0">
                <a:highlight>
                  <a:srgbClr val="000000"/>
                </a:highlight>
              </a:rPr>
              <a:t> </a:t>
            </a:r>
          </a:p>
          <a:p>
            <a:pPr marL="0" indent="0">
              <a:buNone/>
            </a:pPr>
            <a:r>
              <a:rPr lang="en-US" sz="1800" dirty="0"/>
              <a:t>       (Enforces Generator Rules) </a:t>
            </a:r>
          </a:p>
          <a:p>
            <a:pPr marL="0" indent="0">
              <a:buNone/>
            </a:pPr>
            <a:r>
              <a:rPr lang="en-US" sz="1800" dirty="0"/>
              <a:t>       Minnesota Administrative Rules </a:t>
            </a:r>
          </a:p>
          <a:p>
            <a:pPr marL="0" indent="0">
              <a:buNone/>
            </a:pPr>
            <a:r>
              <a:rPr lang="en-US" sz="1800" dirty="0"/>
              <a:t>       Chapter 7045, Hazardous Waste </a:t>
            </a:r>
          </a:p>
          <a:p>
            <a:pPr marL="0" indent="0">
              <a:buNone/>
            </a:pPr>
            <a:endParaRPr lang="en-US" sz="1400" dirty="0"/>
          </a:p>
          <a:p>
            <a:pPr marL="0" indent="0">
              <a:buNone/>
            </a:pPr>
            <a:endParaRPr lang="en-US" sz="1400" dirty="0"/>
          </a:p>
          <a:p>
            <a:pPr marL="0" indent="0">
              <a:buNone/>
            </a:pPr>
            <a:endParaRPr lang="en-US" sz="1400" dirty="0"/>
          </a:p>
        </p:txBody>
      </p:sp>
      <p:pic>
        <p:nvPicPr>
          <p:cNvPr id="5" name="Picture 4" descr="Logo&#10;&#10;Description automatically generated">
            <a:extLst>
              <a:ext uri="{FF2B5EF4-FFF2-40B4-BE49-F238E27FC236}">
                <a16:creationId xmlns:a16="http://schemas.microsoft.com/office/drawing/2014/main" id="{9145F7C1-1A08-47E6-862C-6A0C041284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765" r="4" b="4218"/>
          <a:stretch/>
        </p:blipFill>
        <p:spPr>
          <a:xfrm>
            <a:off x="6984387" y="484632"/>
            <a:ext cx="4719805" cy="2836084"/>
          </a:xfrm>
          <a:prstGeom prst="rect">
            <a:avLst/>
          </a:prstGeom>
          <a:ln>
            <a:noFill/>
          </a:ln>
          <a:effectLst>
            <a:outerShdw blurRad="76200" dist="63500" dir="5040000" algn="tl" rotWithShape="0">
              <a:srgbClr val="000000">
                <a:alpha val="41000"/>
              </a:srgbClr>
            </a:outerShdw>
          </a:effectLst>
        </p:spPr>
      </p:pic>
      <p:pic>
        <p:nvPicPr>
          <p:cNvPr id="7" name="Picture 6">
            <a:extLst>
              <a:ext uri="{FF2B5EF4-FFF2-40B4-BE49-F238E27FC236}">
                <a16:creationId xmlns:a16="http://schemas.microsoft.com/office/drawing/2014/main" id="{0EB166FC-1F4C-4B78-9971-4E271B61E6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46" r="4" b="3180"/>
          <a:stretch/>
        </p:blipFill>
        <p:spPr>
          <a:xfrm>
            <a:off x="6984386" y="3632401"/>
            <a:ext cx="4719805" cy="274353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99569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32CBB4-96D5-4876-80AA-06D853D1555A}"/>
              </a:ext>
            </a:extLst>
          </p:cNvPr>
          <p:cNvSpPr/>
          <p:nvPr/>
        </p:nvSpPr>
        <p:spPr>
          <a:xfrm>
            <a:off x="0" y="339090"/>
            <a:ext cx="12192000" cy="695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73C03DC-D76F-4B05-A2F0-81BA5E78878D}"/>
              </a:ext>
            </a:extLst>
          </p:cNvPr>
          <p:cNvSpPr/>
          <p:nvPr/>
        </p:nvSpPr>
        <p:spPr>
          <a:xfrm>
            <a:off x="8763000" y="4521084"/>
            <a:ext cx="3276600" cy="213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762000" y="339090"/>
            <a:ext cx="7633970" cy="695960"/>
          </a:xfrm>
          <a:prstGeom prst="rect">
            <a:avLst/>
          </a:prstGeom>
        </p:spPr>
        <p:txBody>
          <a:bodyPr vert="horz" wrap="square" lIns="0" tIns="12700" rIns="0" bIns="0" rtlCol="0">
            <a:spAutoFit/>
          </a:bodyPr>
          <a:lstStyle/>
          <a:p>
            <a:pPr marL="12700">
              <a:lnSpc>
                <a:spcPct val="100000"/>
              </a:lnSpc>
              <a:spcBef>
                <a:spcPts val="100"/>
              </a:spcBef>
            </a:pPr>
            <a:r>
              <a:rPr spc="-5" dirty="0">
                <a:solidFill>
                  <a:schemeClr val="tx1"/>
                </a:solidFill>
              </a:rPr>
              <a:t>PCB Contaminated </a:t>
            </a:r>
            <a:r>
              <a:rPr spc="-10" dirty="0">
                <a:solidFill>
                  <a:schemeClr val="tx1"/>
                </a:solidFill>
              </a:rPr>
              <a:t>Waste</a:t>
            </a:r>
            <a:endParaRPr spc="-25" dirty="0">
              <a:solidFill>
                <a:schemeClr val="tx1"/>
              </a:solidFill>
            </a:endParaRPr>
          </a:p>
        </p:txBody>
      </p:sp>
      <p:sp>
        <p:nvSpPr>
          <p:cNvPr id="3" name="object 3"/>
          <p:cNvSpPr txBox="1"/>
          <p:nvPr/>
        </p:nvSpPr>
        <p:spPr>
          <a:xfrm>
            <a:off x="830107" y="1587500"/>
            <a:ext cx="2064385" cy="3680460"/>
          </a:xfrm>
          <a:prstGeom prst="rect">
            <a:avLst/>
          </a:prstGeom>
        </p:spPr>
        <p:txBody>
          <a:bodyPr vert="horz" wrap="square" lIns="0" tIns="49530" rIns="0" bIns="0" rtlCol="0">
            <a:spAutoFit/>
          </a:bodyPr>
          <a:lstStyle/>
          <a:p>
            <a:pPr marL="12700" marR="5080">
              <a:lnSpc>
                <a:spcPct val="89900"/>
              </a:lnSpc>
              <a:spcBef>
                <a:spcPts val="390"/>
              </a:spcBef>
            </a:pPr>
            <a:r>
              <a:rPr sz="2400" spc="-10" dirty="0">
                <a:solidFill>
                  <a:srgbClr val="FFFF00"/>
                </a:solidFill>
                <a:latin typeface="Corbel"/>
                <a:cs typeface="Corbel"/>
              </a:rPr>
              <a:t>Polychlorinated  </a:t>
            </a:r>
            <a:r>
              <a:rPr sz="2400" dirty="0">
                <a:solidFill>
                  <a:srgbClr val="FFFF00"/>
                </a:solidFill>
                <a:latin typeface="Corbel"/>
                <a:cs typeface="Corbel"/>
              </a:rPr>
              <a:t>biphenyls  (PCBs) </a:t>
            </a:r>
            <a:r>
              <a:rPr sz="2400" spc="-5" dirty="0">
                <a:latin typeface="Corbel"/>
                <a:cs typeface="Corbel"/>
              </a:rPr>
              <a:t>are </a:t>
            </a:r>
            <a:r>
              <a:rPr sz="2400" dirty="0">
                <a:latin typeface="Corbel"/>
                <a:cs typeface="Corbel"/>
              </a:rPr>
              <a:t>a  </a:t>
            </a:r>
            <a:r>
              <a:rPr sz="2400" spc="-5" dirty="0">
                <a:latin typeface="Corbel"/>
                <a:cs typeface="Corbel"/>
              </a:rPr>
              <a:t>class of </a:t>
            </a:r>
            <a:r>
              <a:rPr sz="2400" spc="-20" dirty="0">
                <a:latin typeface="Corbel"/>
                <a:cs typeface="Corbel"/>
              </a:rPr>
              <a:t>209  </a:t>
            </a:r>
            <a:r>
              <a:rPr sz="2400" spc="-5" dirty="0">
                <a:latin typeface="Corbel"/>
                <a:cs typeface="Corbel"/>
              </a:rPr>
              <a:t>man-made  chemicals </a:t>
            </a:r>
            <a:r>
              <a:rPr sz="2400" dirty="0">
                <a:latin typeface="Corbel"/>
                <a:cs typeface="Corbel"/>
              </a:rPr>
              <a:t>with  </a:t>
            </a:r>
            <a:r>
              <a:rPr sz="2400" spc="-5" dirty="0">
                <a:latin typeface="Corbel"/>
                <a:cs typeface="Corbel"/>
              </a:rPr>
              <a:t>varying </a:t>
            </a:r>
            <a:r>
              <a:rPr sz="2400" spc="-10" dirty="0">
                <a:latin typeface="Corbel"/>
                <a:cs typeface="Corbel"/>
              </a:rPr>
              <a:t>toxicity,  </a:t>
            </a:r>
            <a:r>
              <a:rPr sz="2400" dirty="0">
                <a:latin typeface="Corbel"/>
                <a:cs typeface="Corbel"/>
              </a:rPr>
              <a:t>often </a:t>
            </a:r>
            <a:r>
              <a:rPr sz="2400" spc="-5" dirty="0">
                <a:latin typeface="Corbel"/>
                <a:cs typeface="Corbel"/>
              </a:rPr>
              <a:t>used as</a:t>
            </a:r>
            <a:r>
              <a:rPr sz="2400" spc="-90" dirty="0">
                <a:latin typeface="Corbel"/>
                <a:cs typeface="Corbel"/>
              </a:rPr>
              <a:t> </a:t>
            </a:r>
            <a:r>
              <a:rPr sz="2400" spc="-5" dirty="0">
                <a:latin typeface="Corbel"/>
                <a:cs typeface="Corbel"/>
              </a:rPr>
              <a:t>an  insulator </a:t>
            </a:r>
            <a:r>
              <a:rPr sz="2400" spc="5" dirty="0">
                <a:latin typeface="Corbel"/>
                <a:cs typeface="Corbel"/>
              </a:rPr>
              <a:t>in  </a:t>
            </a:r>
            <a:r>
              <a:rPr sz="2400" dirty="0">
                <a:latin typeface="Corbel"/>
                <a:cs typeface="Corbel"/>
              </a:rPr>
              <a:t>electrical  equipment.</a:t>
            </a:r>
          </a:p>
        </p:txBody>
      </p:sp>
      <p:sp>
        <p:nvSpPr>
          <p:cNvPr id="4" name="object 4"/>
          <p:cNvSpPr txBox="1"/>
          <p:nvPr/>
        </p:nvSpPr>
        <p:spPr>
          <a:xfrm>
            <a:off x="7494878" y="1171488"/>
            <a:ext cx="4186554" cy="3316604"/>
          </a:xfrm>
          <a:prstGeom prst="rect">
            <a:avLst/>
          </a:prstGeom>
        </p:spPr>
        <p:txBody>
          <a:bodyPr vert="horz" wrap="square" lIns="0" tIns="63500" rIns="0" bIns="0" rtlCol="0">
            <a:spAutoFit/>
          </a:bodyPr>
          <a:lstStyle/>
          <a:p>
            <a:pPr marL="18415" marR="5080">
              <a:lnSpc>
                <a:spcPts val="3000"/>
              </a:lnSpc>
              <a:spcBef>
                <a:spcPts val="500"/>
              </a:spcBef>
            </a:pPr>
            <a:r>
              <a:rPr sz="2800" spc="-5" dirty="0">
                <a:solidFill>
                  <a:srgbClr val="FFFF00"/>
                </a:solidFill>
                <a:latin typeface="Corbel"/>
                <a:cs typeface="Corbel"/>
              </a:rPr>
              <a:t>How can </a:t>
            </a:r>
            <a:r>
              <a:rPr sz="2800" dirty="0">
                <a:solidFill>
                  <a:srgbClr val="FFFF00"/>
                </a:solidFill>
                <a:latin typeface="Corbel"/>
                <a:cs typeface="Corbel"/>
              </a:rPr>
              <a:t>I </a:t>
            </a:r>
            <a:r>
              <a:rPr sz="2800" spc="-5" dirty="0">
                <a:solidFill>
                  <a:srgbClr val="FFFF00"/>
                </a:solidFill>
                <a:latin typeface="Corbel"/>
                <a:cs typeface="Corbel"/>
              </a:rPr>
              <a:t>tell if </a:t>
            </a:r>
            <a:r>
              <a:rPr sz="2800" dirty="0">
                <a:solidFill>
                  <a:srgbClr val="FFFF00"/>
                </a:solidFill>
                <a:latin typeface="Corbel"/>
                <a:cs typeface="Corbel"/>
              </a:rPr>
              <a:t>my </a:t>
            </a:r>
            <a:r>
              <a:rPr sz="2800" spc="-5" dirty="0">
                <a:solidFill>
                  <a:srgbClr val="FFFF00"/>
                </a:solidFill>
                <a:latin typeface="Corbel"/>
                <a:cs typeface="Corbel"/>
              </a:rPr>
              <a:t>ballasts  </a:t>
            </a:r>
            <a:r>
              <a:rPr sz="2800" dirty="0">
                <a:solidFill>
                  <a:srgbClr val="FFFF00"/>
                </a:solidFill>
                <a:latin typeface="Corbel"/>
                <a:cs typeface="Corbel"/>
              </a:rPr>
              <a:t>and small </a:t>
            </a:r>
            <a:r>
              <a:rPr sz="2800" spc="-5" dirty="0">
                <a:solidFill>
                  <a:srgbClr val="FFFF00"/>
                </a:solidFill>
                <a:latin typeface="Corbel"/>
                <a:cs typeface="Corbel"/>
              </a:rPr>
              <a:t>capacitors contain  </a:t>
            </a:r>
            <a:r>
              <a:rPr sz="2800" dirty="0">
                <a:solidFill>
                  <a:srgbClr val="FFFF00"/>
                </a:solidFill>
                <a:latin typeface="Corbel"/>
                <a:cs typeface="Corbel"/>
              </a:rPr>
              <a:t>PCBs?</a:t>
            </a:r>
          </a:p>
          <a:p>
            <a:pPr marL="12700" marR="398145">
              <a:lnSpc>
                <a:spcPct val="88300"/>
              </a:lnSpc>
              <a:spcBef>
                <a:spcPts val="1080"/>
              </a:spcBef>
            </a:pPr>
            <a:r>
              <a:rPr sz="2400" spc="-65" dirty="0">
                <a:latin typeface="Corbel"/>
                <a:cs typeface="Corbel"/>
              </a:rPr>
              <a:t>You </a:t>
            </a:r>
            <a:r>
              <a:rPr sz="2400" spc="-5" dirty="0">
                <a:latin typeface="Corbel"/>
                <a:cs typeface="Corbel"/>
              </a:rPr>
              <a:t>should </a:t>
            </a:r>
            <a:r>
              <a:rPr sz="2400" dirty="0">
                <a:latin typeface="Corbel"/>
                <a:cs typeface="Corbel"/>
              </a:rPr>
              <a:t>assume all ballasts  </a:t>
            </a:r>
            <a:r>
              <a:rPr sz="2400" spc="-5" dirty="0">
                <a:latin typeface="Corbel"/>
                <a:cs typeface="Corbel"/>
              </a:rPr>
              <a:t>and </a:t>
            </a:r>
            <a:r>
              <a:rPr sz="2400" dirty="0">
                <a:latin typeface="Corbel"/>
                <a:cs typeface="Corbel"/>
              </a:rPr>
              <a:t>small </a:t>
            </a:r>
            <a:r>
              <a:rPr sz="2400" spc="-5" dirty="0">
                <a:latin typeface="Corbel"/>
                <a:cs typeface="Corbel"/>
              </a:rPr>
              <a:t>capacitors contain  </a:t>
            </a:r>
            <a:r>
              <a:rPr sz="2400" dirty="0">
                <a:latin typeface="Corbel"/>
                <a:cs typeface="Corbel"/>
              </a:rPr>
              <a:t>PCBs</a:t>
            </a:r>
            <a:r>
              <a:rPr sz="2400" spc="-10" dirty="0">
                <a:latin typeface="Corbel"/>
                <a:cs typeface="Corbel"/>
              </a:rPr>
              <a:t> </a:t>
            </a:r>
            <a:r>
              <a:rPr sz="2400" spc="-5" dirty="0">
                <a:latin typeface="Corbel"/>
                <a:cs typeface="Corbel"/>
              </a:rPr>
              <a:t>unless:</a:t>
            </a:r>
            <a:endParaRPr sz="2400" dirty="0">
              <a:latin typeface="Corbel"/>
              <a:cs typeface="Corbel"/>
            </a:endParaRPr>
          </a:p>
          <a:p>
            <a:pPr marL="12700" marR="735965">
              <a:lnSpc>
                <a:spcPts val="2590"/>
              </a:lnSpc>
              <a:spcBef>
                <a:spcPts val="65"/>
              </a:spcBef>
            </a:pPr>
            <a:r>
              <a:rPr sz="2400" dirty="0">
                <a:latin typeface="Corbel"/>
                <a:cs typeface="Corbel"/>
              </a:rPr>
              <a:t>Labeled “No PCBs” </a:t>
            </a:r>
            <a:r>
              <a:rPr sz="2400" spc="-5" dirty="0">
                <a:latin typeface="Corbel"/>
                <a:cs typeface="Corbel"/>
              </a:rPr>
              <a:t>or  Known </a:t>
            </a:r>
            <a:r>
              <a:rPr sz="2400" dirty="0">
                <a:latin typeface="Corbel"/>
                <a:cs typeface="Corbel"/>
              </a:rPr>
              <a:t>to be</a:t>
            </a:r>
            <a:r>
              <a:rPr sz="2400" spc="-85" dirty="0">
                <a:latin typeface="Corbel"/>
                <a:cs typeface="Corbel"/>
              </a:rPr>
              <a:t> </a:t>
            </a:r>
            <a:r>
              <a:rPr sz="2400" spc="-5" dirty="0">
                <a:latin typeface="Corbel"/>
                <a:cs typeface="Corbel"/>
              </a:rPr>
              <a:t>manufactured  after</a:t>
            </a:r>
            <a:r>
              <a:rPr sz="2400" spc="-15" dirty="0">
                <a:latin typeface="Corbel"/>
                <a:cs typeface="Corbel"/>
              </a:rPr>
              <a:t> </a:t>
            </a:r>
            <a:r>
              <a:rPr sz="2400" spc="-5" dirty="0">
                <a:latin typeface="Corbel"/>
                <a:cs typeface="Corbel"/>
              </a:rPr>
              <a:t>1979</a:t>
            </a:r>
            <a:endParaRPr sz="2400" dirty="0">
              <a:latin typeface="Corbel"/>
              <a:cs typeface="Corbel"/>
            </a:endParaRPr>
          </a:p>
        </p:txBody>
      </p:sp>
      <p:sp>
        <p:nvSpPr>
          <p:cNvPr id="5" name="object 5"/>
          <p:cNvSpPr txBox="1"/>
          <p:nvPr/>
        </p:nvSpPr>
        <p:spPr>
          <a:xfrm>
            <a:off x="3326358" y="1587500"/>
            <a:ext cx="3708400" cy="2024016"/>
          </a:xfrm>
          <a:prstGeom prst="rect">
            <a:avLst/>
          </a:prstGeom>
        </p:spPr>
        <p:txBody>
          <a:bodyPr vert="horz" wrap="square" lIns="0" tIns="51435" rIns="0" bIns="0" rtlCol="0">
            <a:spAutoFit/>
          </a:bodyPr>
          <a:lstStyle/>
          <a:p>
            <a:pPr marL="12700" marR="5080">
              <a:lnSpc>
                <a:spcPct val="89400"/>
              </a:lnSpc>
              <a:spcBef>
                <a:spcPts val="405"/>
              </a:spcBef>
            </a:pPr>
            <a:r>
              <a:rPr sz="2400" dirty="0">
                <a:latin typeface="Corbel"/>
                <a:cs typeface="Corbel"/>
              </a:rPr>
              <a:t>The </a:t>
            </a:r>
            <a:r>
              <a:rPr sz="2400" spc="-5" dirty="0">
                <a:latin typeface="Corbel"/>
                <a:cs typeface="Corbel"/>
              </a:rPr>
              <a:t>state regulates </a:t>
            </a:r>
            <a:r>
              <a:rPr sz="2400" dirty="0">
                <a:latin typeface="Corbel"/>
                <a:cs typeface="Corbel"/>
              </a:rPr>
              <a:t>the  </a:t>
            </a:r>
            <a:r>
              <a:rPr sz="2400" spc="-5" dirty="0">
                <a:latin typeface="Corbel"/>
                <a:cs typeface="Corbel"/>
              </a:rPr>
              <a:t>storage and </a:t>
            </a:r>
            <a:r>
              <a:rPr sz="2400" dirty="0">
                <a:latin typeface="Corbel"/>
                <a:cs typeface="Corbel"/>
              </a:rPr>
              <a:t>disposal </a:t>
            </a:r>
            <a:r>
              <a:rPr sz="2400" spc="-5" dirty="0">
                <a:latin typeface="Corbel"/>
                <a:cs typeface="Corbel"/>
              </a:rPr>
              <a:t>of </a:t>
            </a:r>
            <a:r>
              <a:rPr sz="2400" dirty="0">
                <a:latin typeface="Corbel"/>
                <a:cs typeface="Corbel"/>
              </a:rPr>
              <a:t>PCBs  </a:t>
            </a:r>
            <a:r>
              <a:rPr sz="2400" spc="-5" dirty="0">
                <a:latin typeface="Corbel"/>
                <a:cs typeface="Corbel"/>
              </a:rPr>
              <a:t>of </a:t>
            </a:r>
            <a:r>
              <a:rPr sz="2400" dirty="0">
                <a:solidFill>
                  <a:srgbClr val="FFFF00"/>
                </a:solidFill>
                <a:latin typeface="Corbel"/>
                <a:cs typeface="Corbel"/>
              </a:rPr>
              <a:t>≥ </a:t>
            </a:r>
            <a:r>
              <a:rPr lang="en-US" sz="2400" spc="-10" dirty="0">
                <a:solidFill>
                  <a:srgbClr val="FFFF00"/>
                </a:solidFill>
                <a:latin typeface="Corbel"/>
                <a:cs typeface="Corbel"/>
              </a:rPr>
              <a:t>50 ppm</a:t>
            </a:r>
            <a:r>
              <a:rPr sz="2400" spc="-10" dirty="0">
                <a:solidFill>
                  <a:srgbClr val="FFFF00"/>
                </a:solidFill>
                <a:latin typeface="Corbel"/>
                <a:cs typeface="Corbel"/>
              </a:rPr>
              <a:t> </a:t>
            </a:r>
            <a:r>
              <a:rPr lang="en-US" sz="2400" spc="-10" dirty="0">
                <a:solidFill>
                  <a:srgbClr val="FFFF00"/>
                </a:solidFill>
                <a:latin typeface="Corbel"/>
                <a:cs typeface="Corbel"/>
              </a:rPr>
              <a:t>(greater than) </a:t>
            </a:r>
            <a:r>
              <a:rPr sz="2400" spc="-5" dirty="0">
                <a:latin typeface="Corbel"/>
                <a:cs typeface="Corbel"/>
              </a:rPr>
              <a:t>under the  Hazardous Waste </a:t>
            </a:r>
            <a:r>
              <a:rPr sz="2400" spc="-10" dirty="0">
                <a:latin typeface="Corbel"/>
                <a:cs typeface="Corbel"/>
              </a:rPr>
              <a:t>Rules</a:t>
            </a:r>
            <a:r>
              <a:rPr sz="2400" spc="-190" dirty="0">
                <a:latin typeface="Corbel"/>
                <a:cs typeface="Corbel"/>
              </a:rPr>
              <a:t> </a:t>
            </a:r>
            <a:r>
              <a:rPr sz="2400" dirty="0">
                <a:latin typeface="Corbel"/>
                <a:cs typeface="Corbel"/>
              </a:rPr>
              <a:t>when  </a:t>
            </a:r>
            <a:r>
              <a:rPr sz="2400" spc="-5" dirty="0">
                <a:latin typeface="Corbel"/>
                <a:cs typeface="Corbel"/>
              </a:rPr>
              <a:t>they become</a:t>
            </a:r>
            <a:r>
              <a:rPr sz="2400" spc="-15" dirty="0">
                <a:latin typeface="Corbel"/>
                <a:cs typeface="Corbel"/>
              </a:rPr>
              <a:t> </a:t>
            </a:r>
            <a:r>
              <a:rPr sz="2400" dirty="0">
                <a:latin typeface="Corbel"/>
                <a:cs typeface="Corbel"/>
              </a:rPr>
              <a:t>waste.</a:t>
            </a:r>
          </a:p>
        </p:txBody>
      </p:sp>
      <p:sp>
        <p:nvSpPr>
          <p:cNvPr id="6" name="object 6"/>
          <p:cNvSpPr/>
          <p:nvPr/>
        </p:nvSpPr>
        <p:spPr>
          <a:xfrm>
            <a:off x="3657600" y="3681342"/>
            <a:ext cx="2788669" cy="1688556"/>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3629013" y="3646508"/>
            <a:ext cx="2845842" cy="1723390"/>
          </a:xfrm>
          <a:custGeom>
            <a:avLst/>
            <a:gdLst/>
            <a:ahLst/>
            <a:cxnLst/>
            <a:rect l="l" t="t" r="r" b="b"/>
            <a:pathLst>
              <a:path w="3299459" h="2286000">
                <a:moveTo>
                  <a:pt x="0" y="0"/>
                </a:moveTo>
                <a:lnTo>
                  <a:pt x="3299028" y="0"/>
                </a:lnTo>
                <a:lnTo>
                  <a:pt x="3299028" y="2285999"/>
                </a:lnTo>
                <a:lnTo>
                  <a:pt x="0" y="2285999"/>
                </a:lnTo>
                <a:lnTo>
                  <a:pt x="0" y="0"/>
                </a:lnTo>
                <a:close/>
              </a:path>
            </a:pathLst>
          </a:custGeom>
          <a:ln w="76200">
            <a:solidFill>
              <a:schemeClr val="bg1"/>
            </a:solidFill>
          </a:ln>
        </p:spPr>
        <p:txBody>
          <a:bodyPr wrap="square" lIns="0" tIns="0" rIns="0" bIns="0" rtlCol="0"/>
          <a:lstStyle/>
          <a:p>
            <a:endParaRPr dirty="0"/>
          </a:p>
        </p:txBody>
      </p:sp>
      <p:pic>
        <p:nvPicPr>
          <p:cNvPr id="9" name="Picture 8">
            <a:extLst>
              <a:ext uri="{FF2B5EF4-FFF2-40B4-BE49-F238E27FC236}">
                <a16:creationId xmlns:a16="http://schemas.microsoft.com/office/drawing/2014/main" id="{CDE5B317-D444-4A1D-BA0F-A3790D661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300" y="4721109"/>
            <a:ext cx="3048000" cy="1733550"/>
          </a:xfrm>
          <a:prstGeom prst="rect">
            <a:avLst/>
          </a:prstGeom>
        </p:spPr>
      </p:pic>
      <p:sp>
        <p:nvSpPr>
          <p:cNvPr id="15" name="TextBox 14">
            <a:extLst>
              <a:ext uri="{FF2B5EF4-FFF2-40B4-BE49-F238E27FC236}">
                <a16:creationId xmlns:a16="http://schemas.microsoft.com/office/drawing/2014/main" id="{B52D0948-A4A9-D3AF-CD75-22EB4498F34C}"/>
              </a:ext>
            </a:extLst>
          </p:cNvPr>
          <p:cNvSpPr txBox="1"/>
          <p:nvPr/>
        </p:nvSpPr>
        <p:spPr>
          <a:xfrm>
            <a:off x="-15042" y="6180816"/>
            <a:ext cx="7633970" cy="646331"/>
          </a:xfrm>
          <a:prstGeom prst="rect">
            <a:avLst/>
          </a:prstGeom>
          <a:noFill/>
        </p:spPr>
        <p:txBody>
          <a:bodyPr wrap="square" rtlCol="0">
            <a:spAutoFit/>
          </a:bodyPr>
          <a:lstStyle/>
          <a:p>
            <a:r>
              <a:rPr lang="en-US" dirty="0">
                <a:hlinkClick r:id="rId4"/>
              </a:rPr>
              <a:t>https://www.pca.state.mn.us/sites/default/files/w-hw4-48a.pdf</a:t>
            </a:r>
            <a:endParaRPr lang="en-US" dirty="0"/>
          </a:p>
          <a:p>
            <a:endParaRPr lang="en-US" dirty="0"/>
          </a:p>
        </p:txBody>
      </p:sp>
      <p:sp>
        <p:nvSpPr>
          <p:cNvPr id="16" name="TextBox 15">
            <a:extLst>
              <a:ext uri="{FF2B5EF4-FFF2-40B4-BE49-F238E27FC236}">
                <a16:creationId xmlns:a16="http://schemas.microsoft.com/office/drawing/2014/main" id="{71507614-06B4-957F-3FDA-7103BFC178E3}"/>
              </a:ext>
            </a:extLst>
          </p:cNvPr>
          <p:cNvSpPr txBox="1"/>
          <p:nvPr/>
        </p:nvSpPr>
        <p:spPr>
          <a:xfrm>
            <a:off x="67586" y="5950571"/>
            <a:ext cx="5653812" cy="307777"/>
          </a:xfrm>
          <a:prstGeom prst="rect">
            <a:avLst/>
          </a:prstGeom>
          <a:noFill/>
        </p:spPr>
        <p:txBody>
          <a:bodyPr wrap="square" rtlCol="0">
            <a:spAutoFit/>
          </a:bodyPr>
          <a:lstStyle/>
          <a:p>
            <a:r>
              <a:rPr lang="en-US" sz="1400" dirty="0">
                <a:solidFill>
                  <a:srgbClr val="FFFF00"/>
                </a:solidFill>
              </a:rPr>
              <a:t>Identifying, using, &amp;  managing PCB Tips at the link below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686964"/>
            <a:ext cx="8153400" cy="1120820"/>
          </a:xfrm>
          <a:prstGeom prst="rect">
            <a:avLst/>
          </a:prstGeom>
        </p:spPr>
        <p:txBody>
          <a:bodyPr vert="horz" wrap="square" lIns="0" tIns="12700" rIns="0" bIns="0" rtlCol="0">
            <a:spAutoFit/>
          </a:bodyPr>
          <a:lstStyle/>
          <a:p>
            <a:pPr marL="12700">
              <a:lnSpc>
                <a:spcPct val="100000"/>
              </a:lnSpc>
              <a:spcBef>
                <a:spcPts val="100"/>
              </a:spcBef>
            </a:pPr>
            <a:r>
              <a:rPr spc="-5" dirty="0"/>
              <a:t>Mix</a:t>
            </a:r>
            <a:r>
              <a:rPr lang="en-US" spc="-5" dirty="0"/>
              <a:t>ing</a:t>
            </a:r>
            <a:r>
              <a:rPr dirty="0"/>
              <a:t> </a:t>
            </a:r>
            <a:r>
              <a:rPr spc="-5" dirty="0"/>
              <a:t>Listed</a:t>
            </a:r>
            <a:r>
              <a:rPr spc="-310" dirty="0"/>
              <a:t> </a:t>
            </a:r>
            <a:r>
              <a:rPr spc="-5" dirty="0"/>
              <a:t>Wast</a:t>
            </a:r>
            <a:r>
              <a:rPr lang="en-US" spc="-5" dirty="0"/>
              <a:t>e,</a:t>
            </a:r>
            <a:br>
              <a:rPr lang="en-US" spc="-5" dirty="0"/>
            </a:br>
            <a:r>
              <a:rPr lang="en-US" spc="-5" dirty="0"/>
              <a:t>What Happens When You Do?</a:t>
            </a:r>
            <a:endParaRPr spc="-5" dirty="0"/>
          </a:p>
        </p:txBody>
      </p:sp>
      <p:sp>
        <p:nvSpPr>
          <p:cNvPr id="5" name="object 5"/>
          <p:cNvSpPr txBox="1"/>
          <p:nvPr/>
        </p:nvSpPr>
        <p:spPr>
          <a:xfrm>
            <a:off x="381000" y="3693924"/>
            <a:ext cx="6248399" cy="2308965"/>
          </a:xfrm>
          <a:prstGeom prst="rect">
            <a:avLst/>
          </a:prstGeom>
        </p:spPr>
        <p:txBody>
          <a:bodyPr vert="horz" wrap="square" lIns="0" tIns="51435" rIns="0" bIns="0" rtlCol="0">
            <a:spAutoFit/>
          </a:bodyPr>
          <a:lstStyle/>
          <a:p>
            <a:pPr>
              <a:lnSpc>
                <a:spcPct val="100000"/>
              </a:lnSpc>
              <a:spcBef>
                <a:spcPts val="50"/>
              </a:spcBef>
            </a:pPr>
            <a:r>
              <a:rPr lang="en-US" sz="2000" dirty="0">
                <a:solidFill>
                  <a:schemeClr val="bg1"/>
                </a:solidFill>
                <a:highlight>
                  <a:srgbClr val="FFFF00"/>
                </a:highlight>
                <a:latin typeface="Corbel"/>
                <a:cs typeface="Corbel"/>
              </a:rPr>
              <a:t>Just so you know, </a:t>
            </a:r>
            <a:endParaRPr sz="2000" dirty="0">
              <a:solidFill>
                <a:schemeClr val="bg1"/>
              </a:solidFill>
              <a:highlight>
                <a:srgbClr val="FFFF00"/>
              </a:highlight>
              <a:latin typeface="Corbel"/>
              <a:cs typeface="Corbel"/>
            </a:endParaRPr>
          </a:p>
          <a:p>
            <a:pPr marL="12700" marR="1682750">
              <a:lnSpc>
                <a:spcPts val="2620"/>
              </a:lnSpc>
              <a:tabLst>
                <a:tab pos="354965" algn="l"/>
                <a:tab pos="355600" algn="l"/>
              </a:tabLst>
            </a:pPr>
            <a:endParaRPr lang="en-US" sz="2000" spc="-5" dirty="0">
              <a:solidFill>
                <a:srgbClr val="CC3300"/>
              </a:solidFill>
              <a:highlight>
                <a:srgbClr val="FFFF00"/>
              </a:highlight>
              <a:latin typeface="Corbel"/>
              <a:cs typeface="Corbel"/>
            </a:endParaRPr>
          </a:p>
          <a:p>
            <a:pPr marL="355600" marR="1682750" indent="-342900">
              <a:lnSpc>
                <a:spcPts val="2620"/>
              </a:lnSpc>
              <a:buFont typeface="Arial"/>
              <a:buChar char="•"/>
              <a:tabLst>
                <a:tab pos="354965" algn="l"/>
                <a:tab pos="355600" algn="l"/>
              </a:tabLst>
            </a:pPr>
            <a:r>
              <a:rPr sz="2000" spc="-5" dirty="0">
                <a:solidFill>
                  <a:schemeClr val="bg1"/>
                </a:solidFill>
                <a:highlight>
                  <a:srgbClr val="FFFF00"/>
                </a:highlight>
                <a:latin typeface="Corbel"/>
                <a:cs typeface="Corbel"/>
              </a:rPr>
              <a:t>Neutralization </a:t>
            </a:r>
            <a:r>
              <a:rPr sz="2000" dirty="0">
                <a:solidFill>
                  <a:schemeClr val="bg1"/>
                </a:solidFill>
                <a:highlight>
                  <a:srgbClr val="FFFF00"/>
                </a:highlight>
                <a:latin typeface="Corbel"/>
                <a:cs typeface="Corbel"/>
              </a:rPr>
              <a:t>is allowed, </a:t>
            </a:r>
            <a:r>
              <a:rPr sz="2000" spc="-5" dirty="0">
                <a:solidFill>
                  <a:schemeClr val="bg1"/>
                </a:solidFill>
                <a:highlight>
                  <a:srgbClr val="FFFF00"/>
                </a:highlight>
                <a:latin typeface="Corbel"/>
                <a:cs typeface="Corbel"/>
              </a:rPr>
              <a:t>but </a:t>
            </a:r>
            <a:r>
              <a:rPr sz="2000" dirty="0">
                <a:solidFill>
                  <a:schemeClr val="bg1"/>
                </a:solidFill>
                <a:highlight>
                  <a:srgbClr val="FFFF00"/>
                </a:highlight>
                <a:latin typeface="Corbel"/>
                <a:cs typeface="Corbel"/>
              </a:rPr>
              <a:t>dilution is an </a:t>
            </a:r>
            <a:r>
              <a:rPr sz="2000" spc="-5" dirty="0">
                <a:solidFill>
                  <a:schemeClr val="bg1"/>
                </a:solidFill>
                <a:highlight>
                  <a:srgbClr val="FFFF00"/>
                </a:highlight>
                <a:latin typeface="Corbel"/>
                <a:cs typeface="Corbel"/>
              </a:rPr>
              <a:t>unacceptable form  of</a:t>
            </a:r>
            <a:r>
              <a:rPr sz="2000" spc="-10" dirty="0">
                <a:solidFill>
                  <a:schemeClr val="bg1"/>
                </a:solidFill>
                <a:highlight>
                  <a:srgbClr val="FFFF00"/>
                </a:highlight>
                <a:latin typeface="Corbel"/>
                <a:cs typeface="Corbel"/>
              </a:rPr>
              <a:t> </a:t>
            </a:r>
            <a:r>
              <a:rPr sz="2000" spc="-5" dirty="0">
                <a:solidFill>
                  <a:schemeClr val="bg1"/>
                </a:solidFill>
                <a:highlight>
                  <a:srgbClr val="FFFF00"/>
                </a:highlight>
                <a:latin typeface="Corbel"/>
                <a:cs typeface="Corbel"/>
              </a:rPr>
              <a:t>treatment</a:t>
            </a:r>
            <a:endParaRPr lang="en-US" sz="2000" spc="-5" dirty="0">
              <a:solidFill>
                <a:schemeClr val="bg1"/>
              </a:solidFill>
              <a:highlight>
                <a:srgbClr val="FFFF00"/>
              </a:highlight>
              <a:latin typeface="Corbel"/>
              <a:cs typeface="Corbel"/>
            </a:endParaRPr>
          </a:p>
          <a:p>
            <a:pPr marL="355600" marR="1682750" indent="-342900">
              <a:lnSpc>
                <a:spcPts val="2620"/>
              </a:lnSpc>
              <a:buFont typeface="Arial"/>
              <a:buChar char="•"/>
              <a:tabLst>
                <a:tab pos="354965" algn="l"/>
                <a:tab pos="355600" algn="l"/>
              </a:tabLst>
            </a:pPr>
            <a:endParaRPr sz="2000" dirty="0">
              <a:solidFill>
                <a:schemeClr val="bg1"/>
              </a:solidFill>
              <a:highlight>
                <a:srgbClr val="FFFF00"/>
              </a:highlight>
              <a:latin typeface="Corbel"/>
              <a:cs typeface="Corbel"/>
            </a:endParaRPr>
          </a:p>
          <a:p>
            <a:pPr marL="355600" indent="-342900">
              <a:lnSpc>
                <a:spcPct val="100000"/>
              </a:lnSpc>
              <a:buFont typeface="Arial"/>
              <a:buChar char="•"/>
              <a:tabLst>
                <a:tab pos="354965" algn="l"/>
                <a:tab pos="355600" algn="l"/>
              </a:tabLst>
            </a:pPr>
            <a:r>
              <a:rPr sz="2000" dirty="0">
                <a:solidFill>
                  <a:schemeClr val="bg1"/>
                </a:solidFill>
                <a:highlight>
                  <a:srgbClr val="FFFF00"/>
                </a:highlight>
                <a:latin typeface="Corbel"/>
                <a:cs typeface="Corbel"/>
              </a:rPr>
              <a:t>Allowing to air </a:t>
            </a:r>
            <a:r>
              <a:rPr sz="2000" spc="-5" dirty="0">
                <a:solidFill>
                  <a:schemeClr val="bg1"/>
                </a:solidFill>
                <a:highlight>
                  <a:srgbClr val="FFFF00"/>
                </a:highlight>
                <a:latin typeface="Corbel"/>
                <a:cs typeface="Corbel"/>
              </a:rPr>
              <a:t>dry </a:t>
            </a:r>
            <a:r>
              <a:rPr sz="2000" dirty="0">
                <a:solidFill>
                  <a:schemeClr val="bg1"/>
                </a:solidFill>
                <a:highlight>
                  <a:srgbClr val="FFFF00"/>
                </a:highlight>
                <a:latin typeface="Corbel"/>
                <a:cs typeface="Corbel"/>
              </a:rPr>
              <a:t>in </a:t>
            </a:r>
            <a:r>
              <a:rPr sz="2000" spc="-5" dirty="0">
                <a:solidFill>
                  <a:schemeClr val="bg1"/>
                </a:solidFill>
                <a:highlight>
                  <a:srgbClr val="FFFF00"/>
                </a:highlight>
                <a:latin typeface="Corbel"/>
                <a:cs typeface="Corbel"/>
              </a:rPr>
              <a:t>an </a:t>
            </a:r>
            <a:r>
              <a:rPr sz="2000" dirty="0">
                <a:solidFill>
                  <a:schemeClr val="bg1"/>
                </a:solidFill>
                <a:highlight>
                  <a:srgbClr val="FFFF00"/>
                </a:highlight>
                <a:latin typeface="Corbel"/>
                <a:cs typeface="Corbel"/>
              </a:rPr>
              <a:t>open </a:t>
            </a:r>
            <a:r>
              <a:rPr sz="2000" spc="-5" dirty="0">
                <a:solidFill>
                  <a:schemeClr val="bg1"/>
                </a:solidFill>
                <a:highlight>
                  <a:srgbClr val="FFFF00"/>
                </a:highlight>
                <a:latin typeface="Corbel"/>
                <a:cs typeface="Corbel"/>
              </a:rPr>
              <a:t>container </a:t>
            </a:r>
            <a:r>
              <a:rPr sz="2000" dirty="0">
                <a:solidFill>
                  <a:schemeClr val="bg1"/>
                </a:solidFill>
                <a:highlight>
                  <a:srgbClr val="FFFF00"/>
                </a:highlight>
                <a:latin typeface="Corbel"/>
                <a:cs typeface="Corbel"/>
              </a:rPr>
              <a:t>is </a:t>
            </a:r>
            <a:r>
              <a:rPr sz="2000" spc="-5" dirty="0">
                <a:solidFill>
                  <a:schemeClr val="bg1"/>
                </a:solidFill>
                <a:highlight>
                  <a:srgbClr val="FFFF00"/>
                </a:highlight>
                <a:latin typeface="Corbel"/>
                <a:cs typeface="Corbel"/>
              </a:rPr>
              <a:t>not</a:t>
            </a:r>
            <a:r>
              <a:rPr sz="2000" spc="-90" dirty="0">
                <a:solidFill>
                  <a:schemeClr val="bg1"/>
                </a:solidFill>
                <a:highlight>
                  <a:srgbClr val="FFFF00"/>
                </a:highlight>
                <a:latin typeface="Corbel"/>
                <a:cs typeface="Corbel"/>
              </a:rPr>
              <a:t> </a:t>
            </a:r>
            <a:r>
              <a:rPr sz="2000" spc="-5" dirty="0">
                <a:solidFill>
                  <a:schemeClr val="bg1"/>
                </a:solidFill>
                <a:highlight>
                  <a:srgbClr val="FFFF00"/>
                </a:highlight>
                <a:latin typeface="Corbel"/>
                <a:cs typeface="Corbel"/>
              </a:rPr>
              <a:t>acceptable</a:t>
            </a:r>
            <a:r>
              <a:rPr lang="en-US" sz="2000" spc="-5" dirty="0">
                <a:solidFill>
                  <a:schemeClr val="bg1"/>
                </a:solidFill>
                <a:highlight>
                  <a:srgbClr val="FFFF00"/>
                </a:highlight>
                <a:latin typeface="Corbel"/>
                <a:cs typeface="Corbel"/>
              </a:rPr>
              <a:t>!</a:t>
            </a:r>
            <a:endParaRPr sz="2000" dirty="0">
              <a:solidFill>
                <a:schemeClr val="bg1"/>
              </a:solidFill>
              <a:highlight>
                <a:srgbClr val="FFFF00"/>
              </a:highlight>
              <a:latin typeface="Corbel"/>
              <a:cs typeface="Corbel"/>
            </a:endParaRPr>
          </a:p>
        </p:txBody>
      </p:sp>
      <p:pic>
        <p:nvPicPr>
          <p:cNvPr id="2052" name="Picture 4" descr="Mixing Colors Stock Photo - Download Image Now - Mixing, Liquid, Chemistry  - iStock">
            <a:extLst>
              <a:ext uri="{FF2B5EF4-FFF2-40B4-BE49-F238E27FC236}">
                <a16:creationId xmlns:a16="http://schemas.microsoft.com/office/drawing/2014/main" id="{FC3014B8-C829-A352-A714-F222116A7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3907" y="268447"/>
            <a:ext cx="3524694" cy="29039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1BCC94-258B-0A7B-5FA9-7B4FF18608CD}"/>
              </a:ext>
            </a:extLst>
          </p:cNvPr>
          <p:cNvSpPr txBox="1"/>
          <p:nvPr/>
        </p:nvSpPr>
        <p:spPr>
          <a:xfrm>
            <a:off x="8326879" y="3172355"/>
            <a:ext cx="3158237" cy="400110"/>
          </a:xfrm>
          <a:prstGeom prst="rect">
            <a:avLst/>
          </a:prstGeom>
          <a:noFill/>
        </p:spPr>
        <p:txBody>
          <a:bodyPr wrap="none" rtlCol="0">
            <a:spAutoFit/>
          </a:bodyPr>
          <a:lstStyle/>
          <a:p>
            <a:r>
              <a:rPr lang="en-US" sz="2000" dirty="0">
                <a:solidFill>
                  <a:srgbClr val="FFFF00"/>
                </a:solidFill>
              </a:rPr>
              <a:t>Some Examples of Mixing:</a:t>
            </a:r>
          </a:p>
        </p:txBody>
      </p:sp>
      <p:sp>
        <p:nvSpPr>
          <p:cNvPr id="8" name="TextBox 7">
            <a:extLst>
              <a:ext uri="{FF2B5EF4-FFF2-40B4-BE49-F238E27FC236}">
                <a16:creationId xmlns:a16="http://schemas.microsoft.com/office/drawing/2014/main" id="{399E3DDC-B4DF-AB75-9BA2-74BA0C76B42E}"/>
              </a:ext>
            </a:extLst>
          </p:cNvPr>
          <p:cNvSpPr txBox="1"/>
          <p:nvPr/>
        </p:nvSpPr>
        <p:spPr>
          <a:xfrm>
            <a:off x="8133907" y="3693924"/>
            <a:ext cx="4058093" cy="3077766"/>
          </a:xfrm>
          <a:prstGeom prst="rect">
            <a:avLst/>
          </a:prstGeom>
          <a:noFill/>
        </p:spPr>
        <p:txBody>
          <a:bodyPr wrap="square" rtlCol="0">
            <a:spAutoFit/>
          </a:bodyPr>
          <a:lstStyle/>
          <a:p>
            <a:r>
              <a:rPr lang="en-US" sz="1600" dirty="0"/>
              <a:t>Listed Rags &amp; Oil Contaminated Rags </a:t>
            </a:r>
          </a:p>
          <a:p>
            <a:endParaRPr lang="en-US" sz="1600" dirty="0"/>
          </a:p>
          <a:p>
            <a:r>
              <a:rPr lang="en-US" sz="1600" dirty="0"/>
              <a:t>D001, F001 &amp; F003 Listed Rags </a:t>
            </a:r>
          </a:p>
          <a:p>
            <a:r>
              <a:rPr lang="en-US" sz="1600" dirty="0"/>
              <a:t>with Toxic Listed Rags F001, F002, F004, </a:t>
            </a:r>
          </a:p>
          <a:p>
            <a:r>
              <a:rPr lang="en-US" sz="1600" dirty="0"/>
              <a:t>&amp; F005 </a:t>
            </a:r>
          </a:p>
          <a:p>
            <a:endParaRPr lang="en-US" sz="1600" dirty="0"/>
          </a:p>
          <a:p>
            <a:r>
              <a:rPr lang="en-US" sz="1600" dirty="0"/>
              <a:t>Water Based Paint &amp; Oil Based Paint </a:t>
            </a:r>
          </a:p>
          <a:p>
            <a:r>
              <a:rPr lang="en-US" sz="1600" dirty="0"/>
              <a:t>(Liquid, Solid, or Rags)</a:t>
            </a:r>
          </a:p>
          <a:p>
            <a:endParaRPr lang="en-US" sz="1600" dirty="0"/>
          </a:p>
          <a:p>
            <a:r>
              <a:rPr lang="en-US" sz="1600" dirty="0"/>
              <a:t>Aqueous Parts Washer solution and Toxic </a:t>
            </a:r>
          </a:p>
          <a:p>
            <a:r>
              <a:rPr lang="en-US" sz="1600" dirty="0"/>
              <a:t>Brake Fluid </a:t>
            </a:r>
          </a:p>
          <a:p>
            <a:endParaRPr lang="en-US" dirty="0"/>
          </a:p>
        </p:txBody>
      </p:sp>
      <p:sp>
        <p:nvSpPr>
          <p:cNvPr id="14" name="TextBox 13">
            <a:extLst>
              <a:ext uri="{FF2B5EF4-FFF2-40B4-BE49-F238E27FC236}">
                <a16:creationId xmlns:a16="http://schemas.microsoft.com/office/drawing/2014/main" id="{6C4F3D5E-5731-21CA-51CB-F2161A8E5715}"/>
              </a:ext>
            </a:extLst>
          </p:cNvPr>
          <p:cNvSpPr txBox="1"/>
          <p:nvPr/>
        </p:nvSpPr>
        <p:spPr>
          <a:xfrm>
            <a:off x="685800" y="6402358"/>
            <a:ext cx="6873613" cy="646331"/>
          </a:xfrm>
          <a:prstGeom prst="rect">
            <a:avLst/>
          </a:prstGeom>
          <a:noFill/>
        </p:spPr>
        <p:txBody>
          <a:bodyPr wrap="none" rtlCol="0">
            <a:spAutoFit/>
          </a:bodyPr>
          <a:lstStyle/>
          <a:p>
            <a:r>
              <a:rPr lang="en-US" dirty="0">
                <a:hlinkClick r:id="rId3"/>
              </a:rPr>
              <a:t>https://www.pca.state.mn.us/sites/default/files/w-hw4-61.pdf</a:t>
            </a:r>
            <a:endParaRPr lang="en-US" dirty="0"/>
          </a:p>
          <a:p>
            <a:endParaRPr lang="en-US" dirty="0"/>
          </a:p>
        </p:txBody>
      </p:sp>
      <p:sp>
        <p:nvSpPr>
          <p:cNvPr id="15" name="Rectangle 14">
            <a:extLst>
              <a:ext uri="{FF2B5EF4-FFF2-40B4-BE49-F238E27FC236}">
                <a16:creationId xmlns:a16="http://schemas.microsoft.com/office/drawing/2014/main" id="{6DBD5EB4-A189-88AE-5630-8AFE445E43D6}"/>
              </a:ext>
            </a:extLst>
          </p:cNvPr>
          <p:cNvSpPr/>
          <p:nvPr/>
        </p:nvSpPr>
        <p:spPr>
          <a:xfrm>
            <a:off x="84081" y="2069689"/>
            <a:ext cx="7948026" cy="14067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highlight>
                  <a:srgbClr val="FFFF00"/>
                </a:highlight>
              </a:rPr>
              <a:t>Mixing a listed waste with other non-listed materials </a:t>
            </a:r>
          </a:p>
          <a:p>
            <a:pPr algn="ctr"/>
            <a:r>
              <a:rPr lang="en-US" sz="2000" dirty="0">
                <a:solidFill>
                  <a:schemeClr val="bg1"/>
                </a:solidFill>
                <a:highlight>
                  <a:srgbClr val="FFFF00"/>
                </a:highlight>
              </a:rPr>
              <a:t>will result in the whole mixture becoming a listed hazardous waste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7987AE6-AF42-2473-B678-0799662F9B13}"/>
              </a:ext>
            </a:extLst>
          </p:cNvPr>
          <p:cNvSpPr/>
          <p:nvPr/>
        </p:nvSpPr>
        <p:spPr>
          <a:xfrm flipH="1" flipV="1">
            <a:off x="7781290" y="4153170"/>
            <a:ext cx="2277110" cy="22476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695839" y="540828"/>
            <a:ext cx="8889365" cy="695960"/>
          </a:xfrm>
          <a:prstGeom prst="rect">
            <a:avLst/>
          </a:prstGeom>
        </p:spPr>
        <p:txBody>
          <a:bodyPr vert="horz" wrap="square" lIns="0" tIns="12700" rIns="0" bIns="0" rtlCol="0">
            <a:spAutoFit/>
          </a:bodyPr>
          <a:lstStyle/>
          <a:p>
            <a:pPr marL="12700">
              <a:lnSpc>
                <a:spcPct val="100000"/>
              </a:lnSpc>
              <a:spcBef>
                <a:spcPts val="100"/>
              </a:spcBef>
            </a:pPr>
            <a:r>
              <a:rPr spc="-5" dirty="0"/>
              <a:t>Minnesota </a:t>
            </a:r>
            <a:r>
              <a:rPr dirty="0"/>
              <a:t>– </a:t>
            </a:r>
            <a:r>
              <a:rPr spc="-5" dirty="0"/>
              <a:t>Specific Hazardous</a:t>
            </a:r>
            <a:r>
              <a:rPr spc="-375" dirty="0"/>
              <a:t> </a:t>
            </a:r>
            <a:r>
              <a:rPr spc="-5" dirty="0"/>
              <a:t>Waste</a:t>
            </a:r>
          </a:p>
        </p:txBody>
      </p:sp>
      <p:sp>
        <p:nvSpPr>
          <p:cNvPr id="3" name="object 3"/>
          <p:cNvSpPr txBox="1"/>
          <p:nvPr/>
        </p:nvSpPr>
        <p:spPr>
          <a:xfrm>
            <a:off x="1710507" y="1275010"/>
            <a:ext cx="2961762" cy="689932"/>
          </a:xfrm>
          <a:prstGeom prst="rect">
            <a:avLst/>
          </a:prstGeom>
        </p:spPr>
        <p:txBody>
          <a:bodyPr vert="horz" wrap="square" lIns="0" tIns="12700" rIns="0" bIns="0" rtlCol="0">
            <a:spAutoFit/>
          </a:bodyPr>
          <a:lstStyle/>
          <a:p>
            <a:pPr marL="12700">
              <a:lnSpc>
                <a:spcPct val="100000"/>
              </a:lnSpc>
              <a:spcBef>
                <a:spcPts val="100"/>
              </a:spcBef>
            </a:pPr>
            <a:r>
              <a:rPr sz="4400" spc="-5" dirty="0">
                <a:solidFill>
                  <a:srgbClr val="FFFF00"/>
                </a:solidFill>
                <a:latin typeface="Corbel"/>
                <a:cs typeface="Corbel"/>
              </a:rPr>
              <a:t>De</a:t>
            </a:r>
            <a:r>
              <a:rPr sz="4400" dirty="0">
                <a:solidFill>
                  <a:srgbClr val="FFFF00"/>
                </a:solidFill>
                <a:latin typeface="Corbel"/>
                <a:cs typeface="Corbel"/>
              </a:rPr>
              <a:t>f</a:t>
            </a:r>
            <a:r>
              <a:rPr sz="4400" spc="5" dirty="0">
                <a:solidFill>
                  <a:srgbClr val="FFFF00"/>
                </a:solidFill>
                <a:latin typeface="Corbel"/>
                <a:cs typeface="Corbel"/>
              </a:rPr>
              <a:t>ini</a:t>
            </a:r>
            <a:r>
              <a:rPr sz="4400" spc="-5" dirty="0">
                <a:solidFill>
                  <a:srgbClr val="FFFF00"/>
                </a:solidFill>
                <a:latin typeface="Corbel"/>
                <a:cs typeface="Corbel"/>
              </a:rPr>
              <a:t>t</a:t>
            </a:r>
            <a:r>
              <a:rPr sz="4400" spc="5" dirty="0">
                <a:solidFill>
                  <a:srgbClr val="FFFF00"/>
                </a:solidFill>
                <a:latin typeface="Corbel"/>
                <a:cs typeface="Corbel"/>
              </a:rPr>
              <a:t>ion</a:t>
            </a:r>
            <a:r>
              <a:rPr sz="4400" dirty="0">
                <a:solidFill>
                  <a:srgbClr val="FFFF00"/>
                </a:solidFill>
                <a:latin typeface="Corbel"/>
                <a:cs typeface="Corbel"/>
              </a:rPr>
              <a:t>s</a:t>
            </a:r>
            <a:r>
              <a:rPr lang="en-US" sz="4400" dirty="0">
                <a:solidFill>
                  <a:srgbClr val="FFFF00"/>
                </a:solidFill>
                <a:latin typeface="Corbel"/>
                <a:cs typeface="Corbel"/>
              </a:rPr>
              <a:t>:</a:t>
            </a:r>
            <a:endParaRPr sz="4400" dirty="0">
              <a:solidFill>
                <a:srgbClr val="FFFF00"/>
              </a:solidFill>
              <a:latin typeface="Corbel"/>
              <a:cs typeface="Corbel"/>
            </a:endParaRPr>
          </a:p>
        </p:txBody>
      </p:sp>
      <p:sp>
        <p:nvSpPr>
          <p:cNvPr id="4" name="object 4"/>
          <p:cNvSpPr txBox="1"/>
          <p:nvPr/>
        </p:nvSpPr>
        <p:spPr>
          <a:xfrm>
            <a:off x="753432" y="2349501"/>
            <a:ext cx="4757420" cy="1751762"/>
          </a:xfrm>
          <a:prstGeom prst="rect">
            <a:avLst/>
          </a:prstGeom>
        </p:spPr>
        <p:txBody>
          <a:bodyPr vert="horz" wrap="square" lIns="0" tIns="12700" rIns="0" bIns="0" rtlCol="0">
            <a:spAutoFit/>
          </a:bodyPr>
          <a:lstStyle/>
          <a:p>
            <a:pPr marL="12700">
              <a:lnSpc>
                <a:spcPct val="100000"/>
              </a:lnSpc>
              <a:spcBef>
                <a:spcPts val="100"/>
              </a:spcBef>
              <a:tabLst>
                <a:tab pos="1177290" algn="l"/>
              </a:tabLst>
            </a:pPr>
            <a:r>
              <a:rPr sz="2400" spc="-5" dirty="0">
                <a:solidFill>
                  <a:srgbClr val="FFFF00"/>
                </a:solidFill>
                <a:latin typeface="Corbel"/>
                <a:cs typeface="Corbel"/>
              </a:rPr>
              <a:t>MNo1 </a:t>
            </a:r>
            <a:r>
              <a:rPr sz="2400" spc="-5" dirty="0">
                <a:latin typeface="Corbel"/>
                <a:cs typeface="Corbel"/>
              </a:rPr>
              <a:t> </a:t>
            </a:r>
            <a:r>
              <a:rPr sz="2400" dirty="0">
                <a:latin typeface="Corbel"/>
                <a:cs typeface="Corbel"/>
              </a:rPr>
              <a:t>-	Lethality</a:t>
            </a:r>
            <a:r>
              <a:rPr sz="2400" spc="-110" dirty="0">
                <a:latin typeface="Corbel"/>
                <a:cs typeface="Corbel"/>
              </a:rPr>
              <a:t> </a:t>
            </a:r>
            <a:r>
              <a:rPr sz="2400" spc="-5" dirty="0">
                <a:latin typeface="Corbel"/>
                <a:cs typeface="Corbel"/>
              </a:rPr>
              <a:t>Characteristic</a:t>
            </a:r>
            <a:endParaRPr sz="2400" dirty="0">
              <a:latin typeface="Corbel"/>
              <a:cs typeface="Corbel"/>
            </a:endParaRPr>
          </a:p>
          <a:p>
            <a:pPr marL="543560" algn="ctr">
              <a:lnSpc>
                <a:spcPct val="100000"/>
              </a:lnSpc>
              <a:spcBef>
                <a:spcPts val="5"/>
              </a:spcBef>
            </a:pPr>
            <a:r>
              <a:rPr sz="2400" spc="-5" dirty="0">
                <a:latin typeface="Corbel"/>
                <a:cs typeface="Corbel"/>
              </a:rPr>
              <a:t>Oral </a:t>
            </a:r>
            <a:r>
              <a:rPr sz="2400" dirty="0">
                <a:latin typeface="Corbel"/>
                <a:cs typeface="Corbel"/>
              </a:rPr>
              <a:t>(rat) LD ⁵⁰ </a:t>
            </a:r>
            <a:r>
              <a:rPr sz="2400" dirty="0">
                <a:latin typeface="Calibri"/>
                <a:cs typeface="Calibri"/>
              </a:rPr>
              <a:t>˂ </a:t>
            </a:r>
            <a:r>
              <a:rPr sz="2400" spc="-5" dirty="0">
                <a:latin typeface="Calibri"/>
                <a:cs typeface="Calibri"/>
              </a:rPr>
              <a:t>500</a:t>
            </a:r>
            <a:r>
              <a:rPr sz="2400" spc="-85" dirty="0">
                <a:latin typeface="Calibri"/>
                <a:cs typeface="Calibri"/>
              </a:rPr>
              <a:t> </a:t>
            </a:r>
            <a:r>
              <a:rPr sz="2400" spc="10" dirty="0">
                <a:latin typeface="Calibri"/>
                <a:cs typeface="Calibri"/>
              </a:rPr>
              <a:t>mg/kg</a:t>
            </a:r>
            <a:endParaRPr sz="2400" dirty="0">
              <a:latin typeface="Calibri"/>
              <a:cs typeface="Calibri"/>
            </a:endParaRPr>
          </a:p>
          <a:p>
            <a:pPr marL="469900" marR="5080" indent="-457200">
              <a:lnSpc>
                <a:spcPts val="2620"/>
              </a:lnSpc>
              <a:spcBef>
                <a:spcPts val="2605"/>
              </a:spcBef>
            </a:pPr>
            <a:r>
              <a:rPr sz="2400" spc="-10" dirty="0">
                <a:solidFill>
                  <a:srgbClr val="FFFF00"/>
                </a:solidFill>
                <a:latin typeface="Corbel"/>
                <a:cs typeface="Corbel"/>
              </a:rPr>
              <a:t>MN02</a:t>
            </a:r>
            <a:r>
              <a:rPr sz="2400" spc="-10" dirty="0">
                <a:latin typeface="Corbel"/>
                <a:cs typeface="Corbel"/>
              </a:rPr>
              <a:t> </a:t>
            </a:r>
            <a:r>
              <a:rPr sz="2400" dirty="0">
                <a:latin typeface="Corbel"/>
                <a:cs typeface="Corbel"/>
              </a:rPr>
              <a:t>- </a:t>
            </a:r>
            <a:r>
              <a:rPr sz="2400" spc="-5" dirty="0">
                <a:latin typeface="Corbel"/>
                <a:cs typeface="Corbel"/>
              </a:rPr>
              <a:t>Small amounts of compatible  </a:t>
            </a:r>
            <a:r>
              <a:rPr lang="en-US" sz="2400" spc="-5" dirty="0">
                <a:latin typeface="Corbel"/>
                <a:cs typeface="Corbel"/>
              </a:rPr>
              <a:t>     </a:t>
            </a:r>
            <a:r>
              <a:rPr sz="2400" spc="-5" dirty="0">
                <a:latin typeface="Corbel"/>
                <a:cs typeface="Corbel"/>
              </a:rPr>
              <a:t>chemicals</a:t>
            </a:r>
            <a:r>
              <a:rPr sz="2400" spc="-10" dirty="0">
                <a:latin typeface="Corbel"/>
                <a:cs typeface="Corbel"/>
              </a:rPr>
              <a:t> </a:t>
            </a:r>
            <a:r>
              <a:rPr sz="2400" spc="-5" dirty="0">
                <a:latin typeface="Corbel"/>
                <a:cs typeface="Corbel"/>
              </a:rPr>
              <a:t>(labpack)</a:t>
            </a:r>
            <a:endParaRPr sz="2400" dirty="0">
              <a:latin typeface="Corbel"/>
              <a:cs typeface="Corbel"/>
            </a:endParaRPr>
          </a:p>
        </p:txBody>
      </p:sp>
      <p:sp>
        <p:nvSpPr>
          <p:cNvPr id="5" name="object 5"/>
          <p:cNvSpPr txBox="1"/>
          <p:nvPr/>
        </p:nvSpPr>
        <p:spPr>
          <a:xfrm>
            <a:off x="783106" y="4643247"/>
            <a:ext cx="3398520" cy="723900"/>
          </a:xfrm>
          <a:prstGeom prst="rect">
            <a:avLst/>
          </a:prstGeom>
        </p:spPr>
        <p:txBody>
          <a:bodyPr vert="horz" wrap="square" lIns="0" tIns="50800" rIns="0" bIns="0" rtlCol="0">
            <a:spAutoFit/>
          </a:bodyPr>
          <a:lstStyle/>
          <a:p>
            <a:pPr marL="12700" marR="5080">
              <a:lnSpc>
                <a:spcPts val="2620"/>
              </a:lnSpc>
              <a:spcBef>
                <a:spcPts val="400"/>
              </a:spcBef>
            </a:pPr>
            <a:r>
              <a:rPr sz="2400" spc="-10" dirty="0">
                <a:solidFill>
                  <a:srgbClr val="FFFF00"/>
                </a:solidFill>
                <a:latin typeface="Corbel"/>
                <a:cs typeface="Corbel"/>
              </a:rPr>
              <a:t>MN03</a:t>
            </a:r>
            <a:r>
              <a:rPr sz="2400" spc="-10" dirty="0">
                <a:latin typeface="Corbel"/>
                <a:cs typeface="Corbel"/>
              </a:rPr>
              <a:t> </a:t>
            </a:r>
            <a:r>
              <a:rPr sz="2400" dirty="0">
                <a:latin typeface="Corbel"/>
                <a:cs typeface="Corbel"/>
              </a:rPr>
              <a:t>– PCBs </a:t>
            </a:r>
            <a:r>
              <a:rPr sz="2400" dirty="0">
                <a:latin typeface="Calibri"/>
                <a:cs typeface="Calibri"/>
              </a:rPr>
              <a:t>˃ </a:t>
            </a:r>
            <a:r>
              <a:rPr sz="2400" spc="-5" dirty="0">
                <a:latin typeface="Calibri"/>
                <a:cs typeface="Calibri"/>
              </a:rPr>
              <a:t>50 </a:t>
            </a:r>
            <a:r>
              <a:rPr sz="2400" dirty="0">
                <a:latin typeface="Calibri"/>
                <a:cs typeface="Calibri"/>
              </a:rPr>
              <a:t>ppm  </a:t>
            </a:r>
            <a:r>
              <a:rPr sz="2400" spc="-10" dirty="0">
                <a:latin typeface="Calibri"/>
                <a:cs typeface="Calibri"/>
              </a:rPr>
              <a:t>(polychlorinated biphenyls)</a:t>
            </a:r>
            <a:endParaRPr sz="2400" dirty="0">
              <a:latin typeface="Calibri"/>
              <a:cs typeface="Calibri"/>
            </a:endParaRPr>
          </a:p>
        </p:txBody>
      </p:sp>
      <p:sp>
        <p:nvSpPr>
          <p:cNvPr id="6" name="object 6"/>
          <p:cNvSpPr txBox="1"/>
          <p:nvPr/>
        </p:nvSpPr>
        <p:spPr>
          <a:xfrm>
            <a:off x="783106" y="5798820"/>
            <a:ext cx="399415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00"/>
                </a:solidFill>
                <a:latin typeface="Corbel"/>
                <a:cs typeface="Corbel"/>
              </a:rPr>
              <a:t>MN04</a:t>
            </a:r>
            <a:r>
              <a:rPr sz="2400" dirty="0">
                <a:latin typeface="Corbel"/>
                <a:cs typeface="Corbel"/>
              </a:rPr>
              <a:t> – </a:t>
            </a:r>
            <a:r>
              <a:rPr sz="2400" spc="-5" dirty="0">
                <a:latin typeface="Corbel"/>
                <a:cs typeface="Corbel"/>
              </a:rPr>
              <a:t>Waste oil </a:t>
            </a:r>
            <a:r>
              <a:rPr sz="2400" spc="-25" dirty="0">
                <a:solidFill>
                  <a:srgbClr val="FFFF00"/>
                </a:solidFill>
                <a:latin typeface="Corbel"/>
                <a:cs typeface="Corbel"/>
              </a:rPr>
              <a:t>NOT</a:t>
            </a:r>
            <a:r>
              <a:rPr sz="2400" spc="-155" dirty="0">
                <a:latin typeface="Corbel"/>
                <a:cs typeface="Corbel"/>
              </a:rPr>
              <a:t> </a:t>
            </a:r>
            <a:r>
              <a:rPr sz="2400" spc="-5" dirty="0">
                <a:latin typeface="Corbel"/>
                <a:cs typeface="Corbel"/>
              </a:rPr>
              <a:t>recycled</a:t>
            </a:r>
            <a:endParaRPr sz="2400" dirty="0">
              <a:latin typeface="Corbel"/>
              <a:cs typeface="Corbel"/>
            </a:endParaRPr>
          </a:p>
        </p:txBody>
      </p:sp>
      <p:sp>
        <p:nvSpPr>
          <p:cNvPr id="9" name="object 9"/>
          <p:cNvSpPr/>
          <p:nvPr/>
        </p:nvSpPr>
        <p:spPr>
          <a:xfrm>
            <a:off x="6141599" y="1945765"/>
            <a:ext cx="2362200" cy="1727200"/>
          </a:xfrm>
          <a:custGeom>
            <a:avLst/>
            <a:gdLst/>
            <a:ahLst/>
            <a:cxnLst/>
            <a:rect l="l" t="t" r="r" b="b"/>
            <a:pathLst>
              <a:path w="2362200" h="1727200">
                <a:moveTo>
                  <a:pt x="0" y="0"/>
                </a:moveTo>
                <a:lnTo>
                  <a:pt x="2362199" y="0"/>
                </a:lnTo>
                <a:lnTo>
                  <a:pt x="2362199" y="1726733"/>
                </a:lnTo>
                <a:lnTo>
                  <a:pt x="0" y="1726733"/>
                </a:lnTo>
                <a:lnTo>
                  <a:pt x="0" y="0"/>
                </a:lnTo>
                <a:close/>
              </a:path>
            </a:pathLst>
          </a:custGeom>
          <a:ln w="76200">
            <a:solidFill>
              <a:srgbClr val="FFFF00"/>
            </a:solidFill>
          </a:ln>
        </p:spPr>
        <p:txBody>
          <a:bodyPr wrap="square" lIns="0" tIns="0" rIns="0" bIns="0" rtlCol="0"/>
          <a:lstStyle/>
          <a:p>
            <a:endParaRPr dirty="0"/>
          </a:p>
        </p:txBody>
      </p:sp>
      <p:sp>
        <p:nvSpPr>
          <p:cNvPr id="10" name="object 10"/>
          <p:cNvSpPr txBox="1"/>
          <p:nvPr/>
        </p:nvSpPr>
        <p:spPr>
          <a:xfrm>
            <a:off x="6406195" y="3753063"/>
            <a:ext cx="2814005" cy="289823"/>
          </a:xfrm>
          <a:prstGeom prst="rect">
            <a:avLst/>
          </a:prstGeom>
        </p:spPr>
        <p:txBody>
          <a:bodyPr vert="horz" wrap="square" lIns="0" tIns="12700" rIns="0" bIns="0" rtlCol="0">
            <a:spAutoFit/>
          </a:bodyPr>
          <a:lstStyle/>
          <a:p>
            <a:pPr marL="12700">
              <a:lnSpc>
                <a:spcPct val="100000"/>
              </a:lnSpc>
              <a:spcBef>
                <a:spcPts val="100"/>
              </a:spcBef>
            </a:pPr>
            <a:r>
              <a:rPr dirty="0">
                <a:latin typeface="Corbel"/>
                <a:cs typeface="Corbel"/>
              </a:rPr>
              <a:t>M</a:t>
            </a:r>
            <a:r>
              <a:rPr spc="5" dirty="0">
                <a:latin typeface="Corbel"/>
                <a:cs typeface="Corbel"/>
              </a:rPr>
              <a:t>N</a:t>
            </a:r>
            <a:r>
              <a:rPr spc="-45" dirty="0">
                <a:latin typeface="Corbel"/>
                <a:cs typeface="Corbel"/>
              </a:rPr>
              <a:t>0</a:t>
            </a:r>
            <a:r>
              <a:rPr dirty="0">
                <a:latin typeface="Corbel"/>
                <a:cs typeface="Corbel"/>
              </a:rPr>
              <a:t>3</a:t>
            </a:r>
            <a:r>
              <a:rPr lang="en-US" dirty="0">
                <a:latin typeface="Corbel"/>
                <a:cs typeface="Corbel"/>
              </a:rPr>
              <a:t>- PCB Ballast</a:t>
            </a:r>
            <a:endParaRPr dirty="0">
              <a:latin typeface="Corbel"/>
              <a:cs typeface="Corbel"/>
            </a:endParaRPr>
          </a:p>
        </p:txBody>
      </p:sp>
      <p:sp>
        <p:nvSpPr>
          <p:cNvPr id="11" name="object 11"/>
          <p:cNvSpPr/>
          <p:nvPr/>
        </p:nvSpPr>
        <p:spPr>
          <a:xfrm>
            <a:off x="9057844" y="1983865"/>
            <a:ext cx="2200711" cy="1650533"/>
          </a:xfrm>
          <a:prstGeom prst="rect">
            <a:avLst/>
          </a:prstGeom>
          <a:blipFill>
            <a:blip r:embed="rId3" cstate="print"/>
            <a:stretch>
              <a:fillRect/>
            </a:stretch>
          </a:blipFill>
        </p:spPr>
        <p:txBody>
          <a:bodyPr wrap="square" lIns="0" tIns="0" rIns="0" bIns="0" rtlCol="0"/>
          <a:lstStyle/>
          <a:p>
            <a:endParaRPr dirty="0"/>
          </a:p>
        </p:txBody>
      </p:sp>
      <p:sp>
        <p:nvSpPr>
          <p:cNvPr id="12" name="object 12"/>
          <p:cNvSpPr/>
          <p:nvPr/>
        </p:nvSpPr>
        <p:spPr>
          <a:xfrm>
            <a:off x="9019744" y="1945765"/>
            <a:ext cx="2277110" cy="1727200"/>
          </a:xfrm>
          <a:custGeom>
            <a:avLst/>
            <a:gdLst/>
            <a:ahLst/>
            <a:cxnLst/>
            <a:rect l="l" t="t" r="r" b="b"/>
            <a:pathLst>
              <a:path w="2277109" h="1727200">
                <a:moveTo>
                  <a:pt x="0" y="0"/>
                </a:moveTo>
                <a:lnTo>
                  <a:pt x="2276911" y="0"/>
                </a:lnTo>
                <a:lnTo>
                  <a:pt x="2276911" y="1726733"/>
                </a:lnTo>
                <a:lnTo>
                  <a:pt x="0" y="1726733"/>
                </a:lnTo>
                <a:lnTo>
                  <a:pt x="0" y="0"/>
                </a:lnTo>
                <a:close/>
              </a:path>
            </a:pathLst>
          </a:custGeom>
          <a:ln w="76200">
            <a:solidFill>
              <a:srgbClr val="FFFF00"/>
            </a:solidFill>
          </a:ln>
        </p:spPr>
        <p:txBody>
          <a:bodyPr wrap="square" lIns="0" tIns="0" rIns="0" bIns="0" rtlCol="0"/>
          <a:lstStyle/>
          <a:p>
            <a:endParaRPr dirty="0"/>
          </a:p>
        </p:txBody>
      </p:sp>
      <p:sp>
        <p:nvSpPr>
          <p:cNvPr id="13" name="object 13"/>
          <p:cNvSpPr txBox="1"/>
          <p:nvPr/>
        </p:nvSpPr>
        <p:spPr>
          <a:xfrm>
            <a:off x="9479966" y="3753062"/>
            <a:ext cx="1532853" cy="289823"/>
          </a:xfrm>
          <a:prstGeom prst="rect">
            <a:avLst/>
          </a:prstGeom>
        </p:spPr>
        <p:txBody>
          <a:bodyPr vert="horz" wrap="square" lIns="0" tIns="12700" rIns="0" bIns="0" rtlCol="0">
            <a:spAutoFit/>
          </a:bodyPr>
          <a:lstStyle/>
          <a:p>
            <a:pPr marL="12700">
              <a:lnSpc>
                <a:spcPct val="100000"/>
              </a:lnSpc>
              <a:spcBef>
                <a:spcPts val="100"/>
              </a:spcBef>
            </a:pPr>
            <a:r>
              <a:rPr dirty="0">
                <a:latin typeface="Corbel"/>
                <a:cs typeface="Corbel"/>
              </a:rPr>
              <a:t>M</a:t>
            </a:r>
            <a:r>
              <a:rPr spc="5" dirty="0">
                <a:latin typeface="Corbel"/>
                <a:cs typeface="Corbel"/>
              </a:rPr>
              <a:t>N</a:t>
            </a:r>
            <a:r>
              <a:rPr spc="-45" dirty="0">
                <a:latin typeface="Corbel"/>
                <a:cs typeface="Corbel"/>
              </a:rPr>
              <a:t>0</a:t>
            </a:r>
            <a:r>
              <a:rPr dirty="0">
                <a:latin typeface="Corbel"/>
                <a:cs typeface="Corbel"/>
              </a:rPr>
              <a:t>2</a:t>
            </a:r>
            <a:r>
              <a:rPr lang="en-US" dirty="0">
                <a:latin typeface="Corbel"/>
                <a:cs typeface="Corbel"/>
              </a:rPr>
              <a:t>-Lab Pack</a:t>
            </a:r>
            <a:endParaRPr dirty="0">
              <a:latin typeface="Corbel"/>
              <a:cs typeface="Corbel"/>
            </a:endParaRPr>
          </a:p>
        </p:txBody>
      </p:sp>
      <p:sp>
        <p:nvSpPr>
          <p:cNvPr id="15" name="object 8">
            <a:extLst>
              <a:ext uri="{FF2B5EF4-FFF2-40B4-BE49-F238E27FC236}">
                <a16:creationId xmlns:a16="http://schemas.microsoft.com/office/drawing/2014/main" id="{5079480E-D1E6-4026-9CD6-CC5923E866C3}"/>
              </a:ext>
            </a:extLst>
          </p:cNvPr>
          <p:cNvSpPr/>
          <p:nvPr/>
        </p:nvSpPr>
        <p:spPr>
          <a:xfrm>
            <a:off x="6172200" y="1983865"/>
            <a:ext cx="2286000" cy="1650533"/>
          </a:xfrm>
          <a:prstGeom prst="rect">
            <a:avLst/>
          </a:prstGeom>
          <a:blipFill>
            <a:blip r:embed="rId4" cstate="print"/>
            <a:stretch>
              <a:fillRect/>
            </a:stretch>
          </a:blipFill>
          <a:ln>
            <a:solidFill>
              <a:schemeClr val="bg1"/>
            </a:solidFill>
          </a:ln>
        </p:spPr>
        <p:txBody>
          <a:bodyPr wrap="square" lIns="0" tIns="0" rIns="0" bIns="0" rtlCol="0"/>
          <a:lstStyle/>
          <a:p>
            <a:endParaRPr dirty="0"/>
          </a:p>
        </p:txBody>
      </p:sp>
      <p:sp>
        <p:nvSpPr>
          <p:cNvPr id="17" name="object 9">
            <a:extLst>
              <a:ext uri="{FF2B5EF4-FFF2-40B4-BE49-F238E27FC236}">
                <a16:creationId xmlns:a16="http://schemas.microsoft.com/office/drawing/2014/main" id="{3459169A-EBE7-40C5-A88C-35B32E0B93A5}"/>
              </a:ext>
            </a:extLst>
          </p:cNvPr>
          <p:cNvSpPr/>
          <p:nvPr/>
        </p:nvSpPr>
        <p:spPr>
          <a:xfrm>
            <a:off x="417981" y="2178020"/>
            <a:ext cx="5207674" cy="4451379"/>
          </a:xfrm>
          <a:custGeom>
            <a:avLst/>
            <a:gdLst/>
            <a:ahLst/>
            <a:cxnLst/>
            <a:rect l="l" t="t" r="r" b="b"/>
            <a:pathLst>
              <a:path w="2362200" h="1727200">
                <a:moveTo>
                  <a:pt x="0" y="0"/>
                </a:moveTo>
                <a:lnTo>
                  <a:pt x="2362199" y="0"/>
                </a:lnTo>
                <a:lnTo>
                  <a:pt x="2362199" y="1726733"/>
                </a:lnTo>
                <a:lnTo>
                  <a:pt x="0" y="1726733"/>
                </a:lnTo>
                <a:lnTo>
                  <a:pt x="0" y="0"/>
                </a:lnTo>
                <a:close/>
              </a:path>
            </a:pathLst>
          </a:custGeom>
          <a:ln w="76200">
            <a:solidFill>
              <a:schemeClr val="bg1"/>
            </a:solidFill>
          </a:ln>
        </p:spPr>
        <p:txBody>
          <a:bodyPr wrap="square" lIns="0" tIns="0" rIns="0" bIns="0" rtlCol="0"/>
          <a:lstStyle/>
          <a:p>
            <a:endParaRPr dirty="0"/>
          </a:p>
        </p:txBody>
      </p:sp>
      <p:sp>
        <p:nvSpPr>
          <p:cNvPr id="8" name="AutoShape 2" descr="Covidien Hazardous Waste Container: 8 gal Can Capacity, Plastic, 17 3/4 in Ht, 11 in Wd Model: KRCR100608">
            <a:extLst>
              <a:ext uri="{FF2B5EF4-FFF2-40B4-BE49-F238E27FC236}">
                <a16:creationId xmlns:a16="http://schemas.microsoft.com/office/drawing/2014/main" id="{C2DAB6CB-28B2-F116-887A-07952E5EEA13}"/>
              </a:ext>
            </a:extLst>
          </p:cNvPr>
          <p:cNvSpPr>
            <a:spLocks noChangeAspect="1" noChangeArrowheads="1"/>
          </p:cNvSpPr>
          <p:nvPr/>
        </p:nvSpPr>
        <p:spPr bwMode="auto">
          <a:xfrm>
            <a:off x="6190130" y="4957977"/>
            <a:ext cx="1219200" cy="1219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4" descr="Covidien Hazardous Waste Container: 8 gal Can Capacity, Plastic, 17 3/4 in Ht, 11 in Wd Model: KRCR100608">
            <a:extLst>
              <a:ext uri="{FF2B5EF4-FFF2-40B4-BE49-F238E27FC236}">
                <a16:creationId xmlns:a16="http://schemas.microsoft.com/office/drawing/2014/main" id="{2896EEE0-F768-A065-CAEB-D39167FD2AB6}"/>
              </a:ext>
            </a:extLst>
          </p:cNvPr>
          <p:cNvSpPr>
            <a:spLocks noChangeAspect="1" noChangeArrowheads="1"/>
          </p:cNvSpPr>
          <p:nvPr/>
        </p:nvSpPr>
        <p:spPr bwMode="auto">
          <a:xfrm>
            <a:off x="5943599" y="3276599"/>
            <a:ext cx="3218423" cy="15416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6" descr="Covidien Hazardous Waste Container: 8 gal Can Capacity, Plastic, 17 3/4 in Ht, 11 in Wd Model: KRCR100608">
            <a:extLst>
              <a:ext uri="{FF2B5EF4-FFF2-40B4-BE49-F238E27FC236}">
                <a16:creationId xmlns:a16="http://schemas.microsoft.com/office/drawing/2014/main" id="{E191308E-43B0-346A-EDB5-199F5D73EB6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MON530476CS - Medtronic - Medtronic SharpSafety&amp;trade; RCRA Hazardous Waste Container Hinged Lid with Snap Cap, Black 2 Gallon">
            <a:extLst>
              <a:ext uri="{FF2B5EF4-FFF2-40B4-BE49-F238E27FC236}">
                <a16:creationId xmlns:a16="http://schemas.microsoft.com/office/drawing/2014/main" id="{26187FF5-2FE9-2E0D-BA75-42A47F6E9D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3176" y="4252447"/>
            <a:ext cx="2084504" cy="20845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33EF1AE-9E23-BA85-CA42-570622D26F84}"/>
              </a:ext>
            </a:extLst>
          </p:cNvPr>
          <p:cNvSpPr txBox="1"/>
          <p:nvPr/>
        </p:nvSpPr>
        <p:spPr>
          <a:xfrm>
            <a:off x="7303108" y="6449097"/>
            <a:ext cx="3151825" cy="369332"/>
          </a:xfrm>
          <a:prstGeom prst="rect">
            <a:avLst/>
          </a:prstGeom>
          <a:noFill/>
        </p:spPr>
        <p:txBody>
          <a:bodyPr wrap="none" rtlCol="0">
            <a:spAutoFit/>
          </a:bodyPr>
          <a:lstStyle/>
          <a:p>
            <a:r>
              <a:rPr lang="en-US" dirty="0">
                <a:latin typeface="Corbel" panose="020B0503020204020204" pitchFamily="34" charset="0"/>
              </a:rPr>
              <a:t>PHRM -Waste Pharmaceuticals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900939"/>
            <a:ext cx="7425055" cy="695960"/>
          </a:xfrm>
          <a:prstGeom prst="rect">
            <a:avLst/>
          </a:prstGeom>
        </p:spPr>
        <p:txBody>
          <a:bodyPr vert="horz" wrap="square" lIns="0" tIns="12700" rIns="0" bIns="0" rtlCol="0">
            <a:spAutoFit/>
          </a:bodyPr>
          <a:lstStyle/>
          <a:p>
            <a:pPr marL="12700">
              <a:lnSpc>
                <a:spcPct val="100000"/>
              </a:lnSpc>
              <a:spcBef>
                <a:spcPts val="100"/>
              </a:spcBef>
            </a:pPr>
            <a:r>
              <a:rPr spc="-5" dirty="0"/>
              <a:t>Hazardous Due to</a:t>
            </a:r>
            <a:r>
              <a:rPr spc="-235" dirty="0"/>
              <a:t> </a:t>
            </a:r>
            <a:r>
              <a:rPr spc="-5" dirty="0"/>
              <a:t>Characteristic</a:t>
            </a:r>
          </a:p>
        </p:txBody>
      </p:sp>
      <p:sp>
        <p:nvSpPr>
          <p:cNvPr id="3" name="object 3"/>
          <p:cNvSpPr txBox="1"/>
          <p:nvPr/>
        </p:nvSpPr>
        <p:spPr>
          <a:xfrm>
            <a:off x="950939" y="2372264"/>
            <a:ext cx="4993005" cy="3345339"/>
          </a:xfrm>
          <a:prstGeom prst="rect">
            <a:avLst/>
          </a:prstGeom>
        </p:spPr>
        <p:txBody>
          <a:bodyPr vert="horz" wrap="square" lIns="0" tIns="12700" rIns="0" bIns="0" rtlCol="0">
            <a:spAutoFit/>
          </a:bodyPr>
          <a:lstStyle/>
          <a:p>
            <a:pPr marL="355600" indent="-342900">
              <a:lnSpc>
                <a:spcPct val="100000"/>
              </a:lnSpc>
              <a:spcBef>
                <a:spcPts val="100"/>
              </a:spcBef>
              <a:buFont typeface="Arial"/>
              <a:buChar char="•"/>
              <a:tabLst>
                <a:tab pos="354965" algn="l"/>
                <a:tab pos="355600" algn="l"/>
              </a:tabLst>
            </a:pPr>
            <a:r>
              <a:rPr sz="2400" dirty="0">
                <a:latin typeface="Corbel"/>
                <a:cs typeface="Corbel"/>
              </a:rPr>
              <a:t>Ignitable </a:t>
            </a:r>
            <a:r>
              <a:rPr lang="en-US" sz="2400" dirty="0">
                <a:latin typeface="Corbel"/>
                <a:cs typeface="Corbel"/>
              </a:rPr>
              <a:t>: </a:t>
            </a:r>
            <a:r>
              <a:rPr sz="2400" dirty="0">
                <a:solidFill>
                  <a:schemeClr val="bg1"/>
                </a:solidFill>
                <a:latin typeface="Corbel"/>
                <a:cs typeface="Corbel"/>
              </a:rPr>
              <a:t>Flash </a:t>
            </a:r>
            <a:r>
              <a:rPr sz="2400" spc="-25" dirty="0">
                <a:solidFill>
                  <a:schemeClr val="bg1"/>
                </a:solidFill>
                <a:latin typeface="Corbel"/>
                <a:cs typeface="Corbel"/>
              </a:rPr>
              <a:t>Point </a:t>
            </a:r>
            <a:r>
              <a:rPr sz="2400" dirty="0">
                <a:solidFill>
                  <a:schemeClr val="bg1"/>
                </a:solidFill>
                <a:latin typeface="Corbel"/>
                <a:cs typeface="Corbel"/>
              </a:rPr>
              <a:t>&lt;</a:t>
            </a:r>
            <a:r>
              <a:rPr sz="2400" spc="-30" dirty="0">
                <a:solidFill>
                  <a:schemeClr val="bg1"/>
                </a:solidFill>
                <a:latin typeface="Corbel"/>
                <a:cs typeface="Corbel"/>
              </a:rPr>
              <a:t> </a:t>
            </a:r>
            <a:r>
              <a:rPr sz="2400" spc="-5" dirty="0">
                <a:solidFill>
                  <a:schemeClr val="bg1"/>
                </a:solidFill>
                <a:latin typeface="Corbel"/>
                <a:cs typeface="Corbel"/>
              </a:rPr>
              <a:t>140˚F</a:t>
            </a:r>
            <a:endParaRPr sz="2400" dirty="0">
              <a:solidFill>
                <a:schemeClr val="bg1"/>
              </a:solidFill>
              <a:latin typeface="Corbel"/>
              <a:cs typeface="Corbel"/>
            </a:endParaRPr>
          </a:p>
          <a:p>
            <a:pPr marL="355600" indent="-342900">
              <a:lnSpc>
                <a:spcPct val="100000"/>
              </a:lnSpc>
              <a:buFont typeface="Arial"/>
              <a:buChar char="•"/>
              <a:tabLst>
                <a:tab pos="354965" algn="l"/>
                <a:tab pos="355600" algn="l"/>
              </a:tabLst>
            </a:pPr>
            <a:r>
              <a:rPr sz="2400" spc="-5" dirty="0">
                <a:latin typeface="Corbel"/>
                <a:cs typeface="Corbel"/>
              </a:rPr>
              <a:t>Oxidizer </a:t>
            </a:r>
            <a:r>
              <a:rPr sz="2400" dirty="0">
                <a:latin typeface="Corbel"/>
                <a:cs typeface="Corbel"/>
              </a:rPr>
              <a:t>: </a:t>
            </a:r>
            <a:r>
              <a:rPr lang="en-US" sz="2400" dirty="0">
                <a:latin typeface="Corbel"/>
                <a:cs typeface="Corbel"/>
              </a:rPr>
              <a:t> </a:t>
            </a:r>
            <a:r>
              <a:rPr sz="2400" spc="-5" dirty="0">
                <a:solidFill>
                  <a:schemeClr val="bg1"/>
                </a:solidFill>
                <a:latin typeface="Corbel"/>
                <a:cs typeface="Corbel"/>
              </a:rPr>
              <a:t>Adds O2 </a:t>
            </a:r>
            <a:r>
              <a:rPr sz="2400" dirty="0">
                <a:solidFill>
                  <a:schemeClr val="bg1"/>
                </a:solidFill>
                <a:latin typeface="Corbel"/>
                <a:cs typeface="Corbel"/>
              </a:rPr>
              <a:t>to a</a:t>
            </a:r>
            <a:r>
              <a:rPr sz="2400" spc="-245" dirty="0">
                <a:solidFill>
                  <a:schemeClr val="bg1"/>
                </a:solidFill>
                <a:latin typeface="Corbel"/>
                <a:cs typeface="Corbel"/>
              </a:rPr>
              <a:t> </a:t>
            </a:r>
            <a:r>
              <a:rPr sz="2400" spc="-10" dirty="0">
                <a:solidFill>
                  <a:schemeClr val="bg1"/>
                </a:solidFill>
                <a:latin typeface="Corbel"/>
                <a:cs typeface="Corbel"/>
              </a:rPr>
              <a:t>Reaction</a:t>
            </a:r>
            <a:endParaRPr sz="2400" dirty="0">
              <a:solidFill>
                <a:schemeClr val="bg1"/>
              </a:solidFill>
              <a:latin typeface="Corbel"/>
              <a:cs typeface="Corbel"/>
            </a:endParaRPr>
          </a:p>
          <a:p>
            <a:pPr marL="355600" marR="5080" indent="-342900">
              <a:lnSpc>
                <a:spcPct val="100800"/>
              </a:lnSpc>
              <a:buFont typeface="Arial"/>
              <a:buChar char="•"/>
              <a:tabLst>
                <a:tab pos="354965" algn="l"/>
                <a:tab pos="355600" algn="l"/>
              </a:tabLst>
            </a:pPr>
            <a:r>
              <a:rPr sz="2400" spc="-5" dirty="0">
                <a:latin typeface="Corbel"/>
                <a:cs typeface="Corbel"/>
              </a:rPr>
              <a:t>Corrosive </a:t>
            </a:r>
            <a:r>
              <a:rPr sz="2400" dirty="0">
                <a:latin typeface="Corbel"/>
                <a:cs typeface="Corbel"/>
              </a:rPr>
              <a:t>:</a:t>
            </a:r>
            <a:r>
              <a:rPr lang="en-US" sz="2400" dirty="0">
                <a:latin typeface="Corbel"/>
                <a:cs typeface="Corbel"/>
              </a:rPr>
              <a:t> </a:t>
            </a:r>
            <a:r>
              <a:rPr sz="2400" dirty="0">
                <a:latin typeface="Corbel"/>
                <a:cs typeface="Corbel"/>
              </a:rPr>
              <a:t> </a:t>
            </a:r>
            <a:r>
              <a:rPr sz="2400" dirty="0">
                <a:solidFill>
                  <a:schemeClr val="bg1"/>
                </a:solidFill>
                <a:latin typeface="Corbel"/>
                <a:cs typeface="Corbel"/>
              </a:rPr>
              <a:t>pH ≤ 2 </a:t>
            </a:r>
            <a:r>
              <a:rPr sz="2400" spc="-5" dirty="0">
                <a:solidFill>
                  <a:schemeClr val="bg1"/>
                </a:solidFill>
                <a:latin typeface="Corbel"/>
                <a:cs typeface="Corbel"/>
              </a:rPr>
              <a:t>or </a:t>
            </a:r>
            <a:r>
              <a:rPr sz="2400" dirty="0">
                <a:solidFill>
                  <a:schemeClr val="bg1"/>
                </a:solidFill>
                <a:latin typeface="Corbel"/>
                <a:cs typeface="Corbel"/>
              </a:rPr>
              <a:t>≥ </a:t>
            </a:r>
            <a:r>
              <a:rPr sz="2400" spc="-5" dirty="0">
                <a:solidFill>
                  <a:schemeClr val="bg1"/>
                </a:solidFill>
                <a:latin typeface="Corbel"/>
                <a:cs typeface="Corbel"/>
              </a:rPr>
              <a:t>12.5 or  corrodes </a:t>
            </a:r>
            <a:r>
              <a:rPr sz="2400" dirty="0">
                <a:solidFill>
                  <a:schemeClr val="bg1"/>
                </a:solidFill>
                <a:latin typeface="Corbel"/>
                <a:cs typeface="Corbel"/>
              </a:rPr>
              <a:t>steel </a:t>
            </a:r>
            <a:r>
              <a:rPr sz="2400" spc="-5" dirty="0">
                <a:solidFill>
                  <a:schemeClr val="bg1"/>
                </a:solidFill>
                <a:latin typeface="Corbel"/>
                <a:cs typeface="Corbel"/>
              </a:rPr>
              <a:t>at </a:t>
            </a:r>
            <a:r>
              <a:rPr sz="2400" spc="-20" dirty="0">
                <a:solidFill>
                  <a:schemeClr val="bg1"/>
                </a:solidFill>
                <a:latin typeface="Corbel"/>
                <a:cs typeface="Corbel"/>
              </a:rPr>
              <a:t>0.25 </a:t>
            </a:r>
            <a:r>
              <a:rPr sz="2400" spc="-5" dirty="0">
                <a:solidFill>
                  <a:schemeClr val="bg1"/>
                </a:solidFill>
                <a:latin typeface="Corbel"/>
                <a:cs typeface="Corbel"/>
              </a:rPr>
              <a:t>inches </a:t>
            </a:r>
            <a:r>
              <a:rPr sz="2400" dirty="0">
                <a:solidFill>
                  <a:schemeClr val="bg1"/>
                </a:solidFill>
                <a:latin typeface="Corbel"/>
                <a:cs typeface="Corbel"/>
              </a:rPr>
              <a:t>per</a:t>
            </a:r>
            <a:r>
              <a:rPr sz="2400" spc="-10" dirty="0">
                <a:solidFill>
                  <a:schemeClr val="bg1"/>
                </a:solidFill>
                <a:latin typeface="Corbel"/>
                <a:cs typeface="Corbel"/>
              </a:rPr>
              <a:t> </a:t>
            </a:r>
            <a:r>
              <a:rPr sz="2400" spc="-5" dirty="0">
                <a:solidFill>
                  <a:schemeClr val="bg1"/>
                </a:solidFill>
                <a:latin typeface="Corbel"/>
                <a:cs typeface="Corbel"/>
              </a:rPr>
              <a:t>year</a:t>
            </a:r>
            <a:endParaRPr sz="2400" dirty="0">
              <a:solidFill>
                <a:schemeClr val="bg1"/>
              </a:solidFill>
              <a:latin typeface="Corbel"/>
              <a:cs typeface="Corbel"/>
            </a:endParaRPr>
          </a:p>
          <a:p>
            <a:pPr marL="355600" indent="-342900">
              <a:lnSpc>
                <a:spcPts val="2845"/>
              </a:lnSpc>
              <a:spcBef>
                <a:spcPts val="25"/>
              </a:spcBef>
              <a:buFont typeface="Arial"/>
              <a:buChar char="•"/>
              <a:tabLst>
                <a:tab pos="354965" algn="l"/>
                <a:tab pos="355600" algn="l"/>
              </a:tabLst>
            </a:pPr>
            <a:r>
              <a:rPr sz="2400" spc="-5" dirty="0">
                <a:latin typeface="Corbel"/>
                <a:cs typeface="Corbel"/>
              </a:rPr>
              <a:t>Reactive: </a:t>
            </a:r>
            <a:r>
              <a:rPr sz="2400" dirty="0">
                <a:solidFill>
                  <a:schemeClr val="bg1"/>
                </a:solidFill>
                <a:latin typeface="Corbel"/>
                <a:cs typeface="Corbel"/>
              </a:rPr>
              <a:t>Unstable,</a:t>
            </a:r>
            <a:r>
              <a:rPr sz="2400" spc="-85" dirty="0">
                <a:solidFill>
                  <a:schemeClr val="bg1"/>
                </a:solidFill>
                <a:latin typeface="Corbel"/>
                <a:cs typeface="Corbel"/>
              </a:rPr>
              <a:t> </a:t>
            </a:r>
            <a:r>
              <a:rPr sz="2400" dirty="0">
                <a:solidFill>
                  <a:schemeClr val="bg1"/>
                </a:solidFill>
                <a:latin typeface="Corbel"/>
                <a:cs typeface="Corbel"/>
              </a:rPr>
              <a:t>Explosive</a:t>
            </a:r>
          </a:p>
          <a:p>
            <a:pPr marL="355600" marR="889000" indent="-342900">
              <a:lnSpc>
                <a:spcPts val="2880"/>
              </a:lnSpc>
              <a:spcBef>
                <a:spcPts val="60"/>
              </a:spcBef>
              <a:buFont typeface="Arial"/>
              <a:buChar char="•"/>
              <a:tabLst>
                <a:tab pos="354965" algn="l"/>
                <a:tab pos="355600" algn="l"/>
              </a:tabLst>
            </a:pPr>
            <a:r>
              <a:rPr sz="2400" dirty="0">
                <a:solidFill>
                  <a:schemeClr val="bg1"/>
                </a:solidFill>
                <a:latin typeface="Corbel"/>
                <a:cs typeface="Corbel"/>
              </a:rPr>
              <a:t>Lethal: </a:t>
            </a:r>
            <a:r>
              <a:rPr sz="2400" spc="-5" dirty="0">
                <a:solidFill>
                  <a:schemeClr val="bg1"/>
                </a:solidFill>
                <a:latin typeface="Corbel"/>
                <a:cs typeface="Corbel"/>
              </a:rPr>
              <a:t>Causes </a:t>
            </a:r>
            <a:r>
              <a:rPr sz="2400" dirty="0">
                <a:solidFill>
                  <a:schemeClr val="bg1"/>
                </a:solidFill>
                <a:latin typeface="Corbel"/>
                <a:cs typeface="Corbel"/>
              </a:rPr>
              <a:t>Death if</a:t>
            </a:r>
            <a:r>
              <a:rPr sz="2400" spc="-175" dirty="0">
                <a:solidFill>
                  <a:schemeClr val="bg1"/>
                </a:solidFill>
                <a:latin typeface="Corbel"/>
                <a:cs typeface="Corbel"/>
              </a:rPr>
              <a:t> </a:t>
            </a:r>
            <a:r>
              <a:rPr sz="2400" dirty="0">
                <a:solidFill>
                  <a:schemeClr val="bg1"/>
                </a:solidFill>
                <a:latin typeface="Corbel"/>
                <a:cs typeface="Corbel"/>
              </a:rPr>
              <a:t>eaten,  inhaled, </a:t>
            </a:r>
            <a:r>
              <a:rPr sz="2400" spc="-5" dirty="0">
                <a:solidFill>
                  <a:schemeClr val="bg1"/>
                </a:solidFill>
                <a:latin typeface="Corbel"/>
                <a:cs typeface="Corbel"/>
              </a:rPr>
              <a:t>or</a:t>
            </a:r>
            <a:r>
              <a:rPr sz="2400" spc="-30" dirty="0">
                <a:solidFill>
                  <a:schemeClr val="bg1"/>
                </a:solidFill>
                <a:latin typeface="Corbel"/>
                <a:cs typeface="Corbel"/>
              </a:rPr>
              <a:t> </a:t>
            </a:r>
            <a:r>
              <a:rPr sz="2400" dirty="0">
                <a:solidFill>
                  <a:schemeClr val="bg1"/>
                </a:solidFill>
                <a:latin typeface="Corbel"/>
                <a:cs typeface="Corbel"/>
              </a:rPr>
              <a:t>absorbed</a:t>
            </a:r>
          </a:p>
          <a:p>
            <a:pPr marL="355600" marR="488315" indent="-342900">
              <a:lnSpc>
                <a:spcPts val="2900"/>
              </a:lnSpc>
              <a:spcBef>
                <a:spcPts val="5"/>
              </a:spcBef>
              <a:buFont typeface="Arial"/>
              <a:buChar char="•"/>
              <a:tabLst>
                <a:tab pos="354965" algn="l"/>
                <a:tab pos="355600" algn="l"/>
              </a:tabLst>
            </a:pPr>
            <a:r>
              <a:rPr sz="2400" spc="-30" dirty="0">
                <a:latin typeface="Corbel"/>
                <a:cs typeface="Corbel"/>
              </a:rPr>
              <a:t>Toxic: </a:t>
            </a:r>
            <a:r>
              <a:rPr sz="2400" spc="-5" dirty="0">
                <a:solidFill>
                  <a:schemeClr val="bg1"/>
                </a:solidFill>
                <a:latin typeface="Corbel"/>
                <a:cs typeface="Corbel"/>
              </a:rPr>
              <a:t>Certain contaminants at</a:t>
            </a:r>
            <a:r>
              <a:rPr sz="2400" spc="-100" dirty="0">
                <a:solidFill>
                  <a:schemeClr val="bg1"/>
                </a:solidFill>
                <a:latin typeface="Corbel"/>
                <a:cs typeface="Corbel"/>
              </a:rPr>
              <a:t> </a:t>
            </a:r>
            <a:r>
              <a:rPr sz="2400" spc="-5" dirty="0">
                <a:solidFill>
                  <a:schemeClr val="bg1"/>
                </a:solidFill>
                <a:latin typeface="Corbel"/>
                <a:cs typeface="Corbel"/>
              </a:rPr>
              <a:t>or  above maximum</a:t>
            </a:r>
            <a:r>
              <a:rPr sz="2400" spc="-20" dirty="0">
                <a:solidFill>
                  <a:schemeClr val="bg1"/>
                </a:solidFill>
                <a:latin typeface="Corbel"/>
                <a:cs typeface="Corbel"/>
              </a:rPr>
              <a:t> </a:t>
            </a:r>
            <a:r>
              <a:rPr sz="2400" dirty="0">
                <a:solidFill>
                  <a:schemeClr val="bg1"/>
                </a:solidFill>
                <a:latin typeface="Corbel"/>
                <a:cs typeface="Corbel"/>
              </a:rPr>
              <a:t>limits</a:t>
            </a:r>
          </a:p>
        </p:txBody>
      </p:sp>
      <p:sp>
        <p:nvSpPr>
          <p:cNvPr id="4" name="object 4"/>
          <p:cNvSpPr/>
          <p:nvPr/>
        </p:nvSpPr>
        <p:spPr>
          <a:xfrm>
            <a:off x="9539545" y="254840"/>
            <a:ext cx="2069174" cy="2028939"/>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398608" y="4158363"/>
            <a:ext cx="2288192" cy="1937637"/>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9096068" y="2558838"/>
            <a:ext cx="2821594" cy="2080603"/>
          </a:xfrm>
          <a:prstGeom prst="rect">
            <a:avLst/>
          </a:prstGeom>
          <a:blipFill>
            <a:blip r:embed="rId4" cstate="print"/>
            <a:stretch>
              <a:fillRect/>
            </a:stretch>
          </a:blipFill>
        </p:spPr>
        <p:txBody>
          <a:bodyPr wrap="square" lIns="0" tIns="0" rIns="0" bIns="0" rtlCol="0"/>
          <a:lstStyle/>
          <a:p>
            <a:endParaRPr dirty="0"/>
          </a:p>
        </p:txBody>
      </p:sp>
      <p:sp>
        <p:nvSpPr>
          <p:cNvPr id="8" name="object 8"/>
          <p:cNvSpPr/>
          <p:nvPr/>
        </p:nvSpPr>
        <p:spPr>
          <a:xfrm>
            <a:off x="9472278" y="4800600"/>
            <a:ext cx="2150996" cy="1851491"/>
          </a:xfrm>
          <a:prstGeom prst="rect">
            <a:avLst/>
          </a:prstGeom>
          <a:blipFill>
            <a:blip r:embed="rId5" cstate="print"/>
            <a:stretch>
              <a:fillRect/>
            </a:stretch>
          </a:blipFill>
        </p:spPr>
        <p:txBody>
          <a:bodyPr wrap="square" lIns="0" tIns="0" rIns="0" bIns="0" rtlCol="0"/>
          <a:lstStyle/>
          <a:p>
            <a:endParaRPr dirty="0"/>
          </a:p>
        </p:txBody>
      </p:sp>
      <p:sp>
        <p:nvSpPr>
          <p:cNvPr id="10" name="object 9">
            <a:extLst>
              <a:ext uri="{FF2B5EF4-FFF2-40B4-BE49-F238E27FC236}">
                <a16:creationId xmlns:a16="http://schemas.microsoft.com/office/drawing/2014/main" id="{49EE63F8-77EC-4C8E-82D8-574328FC5BA8}"/>
              </a:ext>
            </a:extLst>
          </p:cNvPr>
          <p:cNvSpPr/>
          <p:nvPr/>
        </p:nvSpPr>
        <p:spPr>
          <a:xfrm>
            <a:off x="650548" y="2178021"/>
            <a:ext cx="5415175" cy="3841780"/>
          </a:xfrm>
          <a:custGeom>
            <a:avLst/>
            <a:gdLst/>
            <a:ahLst/>
            <a:cxnLst/>
            <a:rect l="l" t="t" r="r" b="b"/>
            <a:pathLst>
              <a:path w="2362200" h="1727200">
                <a:moveTo>
                  <a:pt x="0" y="0"/>
                </a:moveTo>
                <a:lnTo>
                  <a:pt x="2362199" y="0"/>
                </a:lnTo>
                <a:lnTo>
                  <a:pt x="2362199" y="1726733"/>
                </a:lnTo>
                <a:lnTo>
                  <a:pt x="0" y="1726733"/>
                </a:lnTo>
                <a:lnTo>
                  <a:pt x="0" y="0"/>
                </a:lnTo>
                <a:close/>
              </a:path>
            </a:pathLst>
          </a:custGeom>
          <a:ln w="76200">
            <a:solidFill>
              <a:schemeClr val="bg1"/>
            </a:solidFill>
          </a:ln>
        </p:spPr>
        <p:txBody>
          <a:bodyPr wrap="square" lIns="0" tIns="0" rIns="0" bIns="0" rtlCol="0"/>
          <a:lstStyle/>
          <a:p>
            <a:endParaRPr dirty="0"/>
          </a:p>
        </p:txBody>
      </p:sp>
      <p:pic>
        <p:nvPicPr>
          <p:cNvPr id="4098" name="Picture 2" descr="Oxidizer Definition in Chemistry">
            <a:extLst>
              <a:ext uri="{FF2B5EF4-FFF2-40B4-BE49-F238E27FC236}">
                <a16:creationId xmlns:a16="http://schemas.microsoft.com/office/drawing/2014/main" id="{5FD0A438-9878-0FA7-3636-00D9DE506F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7024" y="2201462"/>
            <a:ext cx="1764831" cy="17566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kull And Crossbones Skull Crossbones Sticker - Skull And Crossbones Skull Crossbones Skull Emoji Stickers">
            <a:extLst>
              <a:ext uri="{FF2B5EF4-FFF2-40B4-BE49-F238E27FC236}">
                <a16:creationId xmlns:a16="http://schemas.microsoft.com/office/drawing/2014/main" id="{39DE6E38-D978-C642-B9D3-BB724005A9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16" y="-73705"/>
            <a:ext cx="1706046" cy="17060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A1C1E4-BD33-4B07-85BB-9B28DCA3B666}"/>
              </a:ext>
            </a:extLst>
          </p:cNvPr>
          <p:cNvSpPr/>
          <p:nvPr/>
        </p:nvSpPr>
        <p:spPr>
          <a:xfrm>
            <a:off x="381000" y="2057400"/>
            <a:ext cx="5562600" cy="1676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highlight>
                <a:srgbClr val="FFFF00"/>
              </a:highlight>
            </a:endParaRPr>
          </a:p>
        </p:txBody>
      </p:sp>
      <p:sp>
        <p:nvSpPr>
          <p:cNvPr id="2" name="object 2"/>
          <p:cNvSpPr txBox="1">
            <a:spLocks noGrp="1"/>
          </p:cNvSpPr>
          <p:nvPr>
            <p:ph type="title"/>
          </p:nvPr>
        </p:nvSpPr>
        <p:spPr>
          <a:xfrm>
            <a:off x="5173406" y="1143000"/>
            <a:ext cx="5562600" cy="443711"/>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FF0000"/>
                </a:solidFill>
                <a:highlight>
                  <a:srgbClr val="000000"/>
                </a:highlight>
              </a:rPr>
              <a:t>Hazardous </a:t>
            </a:r>
            <a:r>
              <a:rPr sz="2800" dirty="0">
                <a:solidFill>
                  <a:srgbClr val="FF0000"/>
                </a:solidFill>
                <a:highlight>
                  <a:srgbClr val="000000"/>
                </a:highlight>
              </a:rPr>
              <a:t>Waste</a:t>
            </a:r>
            <a:r>
              <a:rPr sz="2800" spc="-275" dirty="0">
                <a:solidFill>
                  <a:srgbClr val="FF0000"/>
                </a:solidFill>
                <a:highlight>
                  <a:srgbClr val="000000"/>
                </a:highlight>
              </a:rPr>
              <a:t> </a:t>
            </a:r>
            <a:r>
              <a:rPr sz="2800" spc="-5" dirty="0">
                <a:solidFill>
                  <a:srgbClr val="FF0000"/>
                </a:solidFill>
                <a:highlight>
                  <a:srgbClr val="000000"/>
                </a:highlight>
              </a:rPr>
              <a:t>Characteristics</a:t>
            </a:r>
            <a:endParaRPr sz="2800" dirty="0">
              <a:solidFill>
                <a:srgbClr val="FF0000"/>
              </a:solidFill>
              <a:highlight>
                <a:srgbClr val="000000"/>
              </a:highlight>
            </a:endParaRPr>
          </a:p>
        </p:txBody>
      </p:sp>
      <p:sp>
        <p:nvSpPr>
          <p:cNvPr id="3" name="object 3"/>
          <p:cNvSpPr txBox="1"/>
          <p:nvPr/>
        </p:nvSpPr>
        <p:spPr>
          <a:xfrm>
            <a:off x="843856" y="516636"/>
            <a:ext cx="4624070" cy="3013710"/>
          </a:xfrm>
          <a:prstGeom prst="rect">
            <a:avLst/>
          </a:prstGeom>
        </p:spPr>
        <p:txBody>
          <a:bodyPr vert="horz" wrap="square" lIns="0" tIns="12700" rIns="0" bIns="0" rtlCol="0">
            <a:spAutoFit/>
          </a:bodyPr>
          <a:lstStyle/>
          <a:p>
            <a:pPr marL="12700">
              <a:lnSpc>
                <a:spcPts val="5200"/>
              </a:lnSpc>
              <a:spcBef>
                <a:spcPts val="100"/>
              </a:spcBef>
            </a:pPr>
            <a:r>
              <a:rPr sz="4400" spc="-5" dirty="0">
                <a:latin typeface="Corbel"/>
                <a:cs typeface="Corbel"/>
              </a:rPr>
              <a:t>Ignitable</a:t>
            </a:r>
            <a:r>
              <a:rPr sz="4400" spc="-20" dirty="0">
                <a:latin typeface="Corbel"/>
                <a:cs typeface="Corbel"/>
              </a:rPr>
              <a:t> </a:t>
            </a:r>
            <a:r>
              <a:rPr sz="4400" dirty="0">
                <a:latin typeface="Corbel"/>
                <a:cs typeface="Corbel"/>
              </a:rPr>
              <a:t>(D001)</a:t>
            </a:r>
          </a:p>
          <a:p>
            <a:pPr marL="12700">
              <a:lnSpc>
                <a:spcPts val="2800"/>
              </a:lnSpc>
            </a:pPr>
            <a:r>
              <a:rPr sz="2400" spc="-5" dirty="0">
                <a:latin typeface="Corbel"/>
                <a:cs typeface="Corbel"/>
              </a:rPr>
              <a:t>(examples)</a:t>
            </a:r>
            <a:endParaRPr sz="2400" dirty="0">
              <a:latin typeface="Corbel"/>
              <a:cs typeface="Corbel"/>
            </a:endParaRPr>
          </a:p>
          <a:p>
            <a:pPr>
              <a:lnSpc>
                <a:spcPct val="100000"/>
              </a:lnSpc>
            </a:pPr>
            <a:endParaRPr sz="2400" dirty="0">
              <a:latin typeface="Corbel"/>
              <a:cs typeface="Corbel"/>
            </a:endParaRPr>
          </a:p>
          <a:p>
            <a:pPr>
              <a:lnSpc>
                <a:spcPct val="100000"/>
              </a:lnSpc>
              <a:spcBef>
                <a:spcPts val="60"/>
              </a:spcBef>
            </a:pPr>
            <a:endParaRPr sz="1850" dirty="0">
              <a:solidFill>
                <a:schemeClr val="bg1"/>
              </a:solidFill>
              <a:latin typeface="Corbel"/>
              <a:cs typeface="Corbel"/>
            </a:endParaRPr>
          </a:p>
          <a:p>
            <a:pPr marL="355600" marR="331470" indent="-342900">
              <a:lnSpc>
                <a:spcPts val="2620"/>
              </a:lnSpc>
              <a:buFont typeface="Arial"/>
              <a:buChar char="•"/>
              <a:tabLst>
                <a:tab pos="354965" algn="l"/>
                <a:tab pos="355600" algn="l"/>
              </a:tabLst>
            </a:pPr>
            <a:r>
              <a:rPr sz="2400" dirty="0">
                <a:solidFill>
                  <a:schemeClr val="bg1"/>
                </a:solidFill>
                <a:latin typeface="Corbel"/>
                <a:cs typeface="Corbel"/>
              </a:rPr>
              <a:t>A liquid with a </a:t>
            </a:r>
            <a:r>
              <a:rPr sz="2400" spc="-5" dirty="0">
                <a:solidFill>
                  <a:schemeClr val="bg1"/>
                </a:solidFill>
                <a:latin typeface="Corbel"/>
                <a:cs typeface="Corbel"/>
              </a:rPr>
              <a:t>flashpoint</a:t>
            </a:r>
            <a:r>
              <a:rPr sz="2400" spc="-75" dirty="0">
                <a:solidFill>
                  <a:schemeClr val="bg1"/>
                </a:solidFill>
                <a:latin typeface="Corbel"/>
                <a:cs typeface="Corbel"/>
              </a:rPr>
              <a:t> </a:t>
            </a:r>
            <a:r>
              <a:rPr sz="2400" dirty="0">
                <a:solidFill>
                  <a:schemeClr val="bg1"/>
                </a:solidFill>
                <a:latin typeface="Corbel"/>
                <a:cs typeface="Corbel"/>
              </a:rPr>
              <a:t>below  </a:t>
            </a:r>
            <a:r>
              <a:rPr sz="2400" spc="-5" dirty="0">
                <a:solidFill>
                  <a:schemeClr val="bg1"/>
                </a:solidFill>
                <a:latin typeface="Corbel"/>
                <a:cs typeface="Corbel"/>
              </a:rPr>
              <a:t>140˚</a:t>
            </a:r>
            <a:r>
              <a:rPr sz="2400" spc="-10" dirty="0">
                <a:solidFill>
                  <a:schemeClr val="bg1"/>
                </a:solidFill>
                <a:latin typeface="Corbel"/>
                <a:cs typeface="Corbel"/>
              </a:rPr>
              <a:t> </a:t>
            </a:r>
            <a:r>
              <a:rPr sz="2400" dirty="0">
                <a:solidFill>
                  <a:schemeClr val="bg1"/>
                </a:solidFill>
                <a:latin typeface="Corbel"/>
                <a:cs typeface="Corbel"/>
              </a:rPr>
              <a:t>F</a:t>
            </a:r>
          </a:p>
          <a:p>
            <a:pPr marL="355600" indent="-342900">
              <a:lnSpc>
                <a:spcPts val="2305"/>
              </a:lnSpc>
              <a:buFont typeface="Arial"/>
              <a:buChar char="•"/>
              <a:tabLst>
                <a:tab pos="354965" algn="l"/>
                <a:tab pos="355600" algn="l"/>
              </a:tabLst>
            </a:pPr>
            <a:r>
              <a:rPr sz="2400" dirty="0">
                <a:solidFill>
                  <a:schemeClr val="bg1"/>
                </a:solidFill>
                <a:latin typeface="Corbel"/>
                <a:cs typeface="Corbel"/>
              </a:rPr>
              <a:t>A </a:t>
            </a:r>
            <a:r>
              <a:rPr sz="2400" spc="-5" dirty="0">
                <a:solidFill>
                  <a:schemeClr val="bg1"/>
                </a:solidFill>
                <a:latin typeface="Corbel"/>
                <a:cs typeface="Corbel"/>
              </a:rPr>
              <a:t>nonliquid </a:t>
            </a:r>
            <a:r>
              <a:rPr sz="2400" dirty="0">
                <a:solidFill>
                  <a:schemeClr val="bg1"/>
                </a:solidFill>
                <a:latin typeface="Corbel"/>
                <a:cs typeface="Corbel"/>
              </a:rPr>
              <a:t>able to</a:t>
            </a:r>
            <a:r>
              <a:rPr sz="2400" spc="-25" dirty="0">
                <a:solidFill>
                  <a:schemeClr val="bg1"/>
                </a:solidFill>
                <a:latin typeface="Corbel"/>
                <a:cs typeface="Corbel"/>
              </a:rPr>
              <a:t> </a:t>
            </a:r>
            <a:r>
              <a:rPr sz="2400" spc="-5" dirty="0">
                <a:solidFill>
                  <a:schemeClr val="bg1"/>
                </a:solidFill>
                <a:latin typeface="Corbel"/>
                <a:cs typeface="Corbel"/>
              </a:rPr>
              <a:t>spontaneously</a:t>
            </a:r>
            <a:endParaRPr sz="2400" dirty="0">
              <a:solidFill>
                <a:schemeClr val="bg1"/>
              </a:solidFill>
              <a:latin typeface="Corbel"/>
              <a:cs typeface="Corbel"/>
            </a:endParaRPr>
          </a:p>
          <a:p>
            <a:pPr marL="355600">
              <a:lnSpc>
                <a:spcPts val="2735"/>
              </a:lnSpc>
            </a:pPr>
            <a:r>
              <a:rPr sz="2400" spc="-5" dirty="0">
                <a:solidFill>
                  <a:schemeClr val="bg1"/>
                </a:solidFill>
                <a:latin typeface="Corbel"/>
                <a:cs typeface="Corbel"/>
              </a:rPr>
              <a:t>combust and burn</a:t>
            </a:r>
            <a:r>
              <a:rPr sz="2400" spc="-25" dirty="0">
                <a:solidFill>
                  <a:schemeClr val="bg1"/>
                </a:solidFill>
                <a:latin typeface="Corbel"/>
                <a:cs typeface="Corbel"/>
              </a:rPr>
              <a:t> </a:t>
            </a:r>
            <a:r>
              <a:rPr sz="2400" dirty="0">
                <a:solidFill>
                  <a:schemeClr val="bg1"/>
                </a:solidFill>
                <a:latin typeface="Corbel"/>
                <a:cs typeface="Corbel"/>
              </a:rPr>
              <a:t>persistently</a:t>
            </a:r>
          </a:p>
        </p:txBody>
      </p:sp>
      <p:sp>
        <p:nvSpPr>
          <p:cNvPr id="4" name="object 4"/>
          <p:cNvSpPr/>
          <p:nvPr/>
        </p:nvSpPr>
        <p:spPr>
          <a:xfrm>
            <a:off x="6553200" y="2552960"/>
            <a:ext cx="2597033" cy="3653790"/>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553200" y="2514600"/>
            <a:ext cx="2632136" cy="3653790"/>
          </a:xfrm>
          <a:custGeom>
            <a:avLst/>
            <a:gdLst/>
            <a:ahLst/>
            <a:cxnLst/>
            <a:rect l="l" t="t" r="r" b="b"/>
            <a:pathLst>
              <a:path w="2461259" h="3653790">
                <a:moveTo>
                  <a:pt x="0" y="0"/>
                </a:moveTo>
                <a:lnTo>
                  <a:pt x="2460912" y="0"/>
                </a:lnTo>
                <a:lnTo>
                  <a:pt x="2460912" y="3653269"/>
                </a:lnTo>
                <a:lnTo>
                  <a:pt x="0" y="3653269"/>
                </a:lnTo>
                <a:lnTo>
                  <a:pt x="0" y="0"/>
                </a:lnTo>
                <a:close/>
              </a:path>
            </a:pathLst>
          </a:custGeom>
          <a:ln w="76200">
            <a:solidFill>
              <a:schemeClr val="bg1"/>
            </a:solidFill>
          </a:ln>
        </p:spPr>
        <p:txBody>
          <a:bodyPr wrap="square" lIns="0" tIns="0" rIns="0" bIns="0" rtlCol="0"/>
          <a:lstStyle/>
          <a:p>
            <a:endParaRPr dirty="0"/>
          </a:p>
        </p:txBody>
      </p:sp>
      <p:sp>
        <p:nvSpPr>
          <p:cNvPr id="6" name="object 6"/>
          <p:cNvSpPr/>
          <p:nvPr/>
        </p:nvSpPr>
        <p:spPr>
          <a:xfrm>
            <a:off x="1563286" y="3985490"/>
            <a:ext cx="3185210" cy="2643910"/>
          </a:xfrm>
          <a:prstGeom prst="rect">
            <a:avLst/>
          </a:prstGeom>
          <a:blipFill>
            <a:blip r:embed="rId3" cstate="print"/>
            <a:stretch>
              <a:fillRect/>
            </a:stretch>
          </a:blipFill>
        </p:spPr>
        <p:txBody>
          <a:bodyPr wrap="square" lIns="0" tIns="0" rIns="0" bIns="0" rtlCol="0"/>
          <a:lstStyle/>
          <a:p>
            <a:endParaRPr dirty="0"/>
          </a:p>
        </p:txBody>
      </p:sp>
      <p:sp>
        <p:nvSpPr>
          <p:cNvPr id="7" name="object 7"/>
          <p:cNvSpPr/>
          <p:nvPr/>
        </p:nvSpPr>
        <p:spPr>
          <a:xfrm>
            <a:off x="1563285" y="3985490"/>
            <a:ext cx="3223310" cy="2643910"/>
          </a:xfrm>
          <a:custGeom>
            <a:avLst/>
            <a:gdLst/>
            <a:ahLst/>
            <a:cxnLst/>
            <a:rect l="l" t="t" r="r" b="b"/>
            <a:pathLst>
              <a:path w="3014979" h="2392679">
                <a:moveTo>
                  <a:pt x="0" y="0"/>
                </a:moveTo>
                <a:lnTo>
                  <a:pt x="3014441" y="0"/>
                </a:lnTo>
                <a:lnTo>
                  <a:pt x="3014441" y="2392376"/>
                </a:lnTo>
                <a:lnTo>
                  <a:pt x="0" y="2392376"/>
                </a:lnTo>
                <a:lnTo>
                  <a:pt x="0" y="0"/>
                </a:lnTo>
                <a:close/>
              </a:path>
            </a:pathLst>
          </a:custGeom>
          <a:ln w="76200">
            <a:solidFill>
              <a:schemeClr val="bg1"/>
            </a:solidFill>
          </a:ln>
        </p:spPr>
        <p:txBody>
          <a:bodyPr wrap="square" lIns="0" tIns="0" rIns="0" bIns="0" rtlCol="0"/>
          <a:lstStyle/>
          <a:p>
            <a:endParaRPr dirty="0"/>
          </a:p>
        </p:txBody>
      </p:sp>
      <p:sp>
        <p:nvSpPr>
          <p:cNvPr id="8" name="object 8"/>
          <p:cNvSpPr/>
          <p:nvPr/>
        </p:nvSpPr>
        <p:spPr>
          <a:xfrm>
            <a:off x="9877697" y="2514600"/>
            <a:ext cx="1933303" cy="3747850"/>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9912800" y="2514601"/>
            <a:ext cx="1898199" cy="3779874"/>
          </a:xfrm>
          <a:custGeom>
            <a:avLst/>
            <a:gdLst/>
            <a:ahLst/>
            <a:cxnLst/>
            <a:rect l="l" t="t" r="r" b="b"/>
            <a:pathLst>
              <a:path w="1676400" h="2984500">
                <a:moveTo>
                  <a:pt x="0" y="0"/>
                </a:moveTo>
                <a:lnTo>
                  <a:pt x="1676399" y="0"/>
                </a:lnTo>
                <a:lnTo>
                  <a:pt x="1676399" y="2984072"/>
                </a:lnTo>
                <a:lnTo>
                  <a:pt x="0" y="2984072"/>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20235F-0760-4EEF-ADB6-B39CBC5E3C2C}"/>
              </a:ext>
            </a:extLst>
          </p:cNvPr>
          <p:cNvSpPr/>
          <p:nvPr/>
        </p:nvSpPr>
        <p:spPr>
          <a:xfrm>
            <a:off x="221932" y="2149056"/>
            <a:ext cx="51816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object 2"/>
          <p:cNvSpPr txBox="1"/>
          <p:nvPr/>
        </p:nvSpPr>
        <p:spPr>
          <a:xfrm>
            <a:off x="443865" y="665313"/>
            <a:ext cx="4737735" cy="2190750"/>
          </a:xfrm>
          <a:prstGeom prst="rect">
            <a:avLst/>
          </a:prstGeom>
        </p:spPr>
        <p:txBody>
          <a:bodyPr vert="horz" wrap="square" lIns="0" tIns="12700" rIns="0" bIns="0" rtlCol="0">
            <a:spAutoFit/>
          </a:bodyPr>
          <a:lstStyle/>
          <a:p>
            <a:pPr marL="12700">
              <a:lnSpc>
                <a:spcPts val="5190"/>
              </a:lnSpc>
              <a:spcBef>
                <a:spcPts val="100"/>
              </a:spcBef>
            </a:pPr>
            <a:r>
              <a:rPr sz="4400" spc="-5" dirty="0">
                <a:latin typeface="Corbel"/>
                <a:cs typeface="Corbel"/>
              </a:rPr>
              <a:t>Oxidizer</a:t>
            </a:r>
            <a:r>
              <a:rPr sz="4400" spc="-15" dirty="0">
                <a:latin typeface="Corbel"/>
                <a:cs typeface="Corbel"/>
              </a:rPr>
              <a:t> </a:t>
            </a:r>
            <a:r>
              <a:rPr sz="4400" dirty="0">
                <a:latin typeface="Corbel"/>
                <a:cs typeface="Corbel"/>
              </a:rPr>
              <a:t>(D001)</a:t>
            </a:r>
          </a:p>
          <a:p>
            <a:pPr marL="12700">
              <a:lnSpc>
                <a:spcPts val="2790"/>
              </a:lnSpc>
            </a:pPr>
            <a:r>
              <a:rPr sz="2400" dirty="0">
                <a:latin typeface="Corbel"/>
                <a:cs typeface="Corbel"/>
              </a:rPr>
              <a:t>(Examples)</a:t>
            </a:r>
          </a:p>
          <a:p>
            <a:pPr>
              <a:lnSpc>
                <a:spcPct val="100000"/>
              </a:lnSpc>
              <a:spcBef>
                <a:spcPts val="20"/>
              </a:spcBef>
            </a:pPr>
            <a:endParaRPr sz="3200" dirty="0">
              <a:latin typeface="Corbel"/>
              <a:cs typeface="Corbel"/>
            </a:endParaRPr>
          </a:p>
          <a:p>
            <a:pPr marL="12700" marR="5080">
              <a:lnSpc>
                <a:spcPts val="2590"/>
              </a:lnSpc>
            </a:pPr>
            <a:r>
              <a:rPr sz="2400" dirty="0">
                <a:solidFill>
                  <a:schemeClr val="bg1"/>
                </a:solidFill>
                <a:latin typeface="Corbel"/>
                <a:cs typeface="Corbel"/>
              </a:rPr>
              <a:t>A </a:t>
            </a:r>
            <a:r>
              <a:rPr sz="2400" spc="-5" dirty="0">
                <a:solidFill>
                  <a:schemeClr val="bg1"/>
                </a:solidFill>
                <a:latin typeface="Corbel"/>
                <a:cs typeface="Corbel"/>
              </a:rPr>
              <a:t>substance that </a:t>
            </a:r>
            <a:r>
              <a:rPr sz="2400" dirty="0">
                <a:solidFill>
                  <a:schemeClr val="bg1"/>
                </a:solidFill>
                <a:latin typeface="Corbel"/>
                <a:cs typeface="Corbel"/>
              </a:rPr>
              <a:t>supplies </a:t>
            </a:r>
            <a:r>
              <a:rPr sz="2400" spc="-5" dirty="0">
                <a:solidFill>
                  <a:schemeClr val="bg1"/>
                </a:solidFill>
                <a:latin typeface="Corbel"/>
                <a:cs typeface="Corbel"/>
              </a:rPr>
              <a:t>oxygen </a:t>
            </a:r>
            <a:r>
              <a:rPr sz="2400" dirty="0">
                <a:solidFill>
                  <a:schemeClr val="bg1"/>
                </a:solidFill>
                <a:latin typeface="Corbel"/>
                <a:cs typeface="Corbel"/>
              </a:rPr>
              <a:t>to a  </a:t>
            </a:r>
            <a:r>
              <a:rPr sz="2400" spc="-5" dirty="0">
                <a:solidFill>
                  <a:schemeClr val="bg1"/>
                </a:solidFill>
                <a:latin typeface="Corbel"/>
                <a:cs typeface="Corbel"/>
              </a:rPr>
              <a:t>reaction </a:t>
            </a:r>
            <a:r>
              <a:rPr sz="2400" dirty="0">
                <a:solidFill>
                  <a:schemeClr val="bg1"/>
                </a:solidFill>
                <a:latin typeface="Corbel"/>
                <a:cs typeface="Corbel"/>
              </a:rPr>
              <a:t>in the </a:t>
            </a:r>
            <a:r>
              <a:rPr sz="2400" spc="-5" dirty="0">
                <a:solidFill>
                  <a:schemeClr val="bg1"/>
                </a:solidFill>
                <a:latin typeface="Corbel"/>
                <a:cs typeface="Corbel"/>
              </a:rPr>
              <a:t>absence of</a:t>
            </a:r>
            <a:r>
              <a:rPr sz="2400" spc="-30" dirty="0">
                <a:solidFill>
                  <a:schemeClr val="bg1"/>
                </a:solidFill>
                <a:latin typeface="Corbel"/>
                <a:cs typeface="Corbel"/>
              </a:rPr>
              <a:t> </a:t>
            </a:r>
            <a:r>
              <a:rPr sz="2400" spc="-35" dirty="0">
                <a:solidFill>
                  <a:schemeClr val="bg1"/>
                </a:solidFill>
                <a:latin typeface="Corbel"/>
                <a:cs typeface="Corbel"/>
              </a:rPr>
              <a:t>air.</a:t>
            </a:r>
            <a:endParaRPr sz="2400" dirty="0">
              <a:solidFill>
                <a:schemeClr val="bg1"/>
              </a:solidFill>
              <a:latin typeface="Corbel"/>
              <a:cs typeface="Corbel"/>
            </a:endParaRPr>
          </a:p>
        </p:txBody>
      </p:sp>
      <p:sp>
        <p:nvSpPr>
          <p:cNvPr id="3" name="object 3"/>
          <p:cNvSpPr/>
          <p:nvPr/>
        </p:nvSpPr>
        <p:spPr>
          <a:xfrm>
            <a:off x="1065285" y="3429000"/>
            <a:ext cx="2699237" cy="2699238"/>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1027110" y="3383711"/>
            <a:ext cx="2775585" cy="2775585"/>
          </a:xfrm>
          <a:custGeom>
            <a:avLst/>
            <a:gdLst/>
            <a:ahLst/>
            <a:cxnLst/>
            <a:rect l="l" t="t" r="r" b="b"/>
            <a:pathLst>
              <a:path w="2775585" h="2775585">
                <a:moveTo>
                  <a:pt x="0" y="0"/>
                </a:moveTo>
                <a:lnTo>
                  <a:pt x="2775437" y="0"/>
                </a:lnTo>
                <a:lnTo>
                  <a:pt x="2775437" y="2775438"/>
                </a:lnTo>
                <a:lnTo>
                  <a:pt x="0" y="2775438"/>
                </a:lnTo>
                <a:lnTo>
                  <a:pt x="0" y="0"/>
                </a:lnTo>
                <a:close/>
              </a:path>
            </a:pathLst>
          </a:custGeom>
          <a:ln w="76200">
            <a:solidFill>
              <a:schemeClr val="bg1"/>
            </a:solidFill>
          </a:ln>
        </p:spPr>
        <p:txBody>
          <a:bodyPr wrap="square" lIns="0" tIns="0" rIns="0" bIns="0" rtlCol="0"/>
          <a:lstStyle/>
          <a:p>
            <a:endParaRPr dirty="0"/>
          </a:p>
        </p:txBody>
      </p:sp>
      <p:sp>
        <p:nvSpPr>
          <p:cNvPr id="5" name="object 5"/>
          <p:cNvSpPr/>
          <p:nvPr/>
        </p:nvSpPr>
        <p:spPr>
          <a:xfrm>
            <a:off x="8458200" y="2948155"/>
            <a:ext cx="3124200" cy="3124199"/>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8420100" y="2910054"/>
            <a:ext cx="3200400" cy="3200400"/>
          </a:xfrm>
          <a:custGeom>
            <a:avLst/>
            <a:gdLst/>
            <a:ahLst/>
            <a:cxnLst/>
            <a:rect l="l" t="t" r="r" b="b"/>
            <a:pathLst>
              <a:path w="3200400" h="3200400">
                <a:moveTo>
                  <a:pt x="0" y="0"/>
                </a:moveTo>
                <a:lnTo>
                  <a:pt x="3200399" y="0"/>
                </a:lnTo>
                <a:lnTo>
                  <a:pt x="3200399" y="3200399"/>
                </a:lnTo>
                <a:lnTo>
                  <a:pt x="0" y="3200399"/>
                </a:lnTo>
                <a:lnTo>
                  <a:pt x="0" y="0"/>
                </a:lnTo>
                <a:close/>
              </a:path>
            </a:pathLst>
          </a:custGeom>
          <a:ln w="76200">
            <a:solidFill>
              <a:schemeClr val="bg1"/>
            </a:solidFill>
          </a:ln>
        </p:spPr>
        <p:txBody>
          <a:bodyPr wrap="square" lIns="0" tIns="0" rIns="0" bIns="0" rtlCol="0"/>
          <a:lstStyle/>
          <a:p>
            <a:endParaRPr dirty="0"/>
          </a:p>
        </p:txBody>
      </p:sp>
      <p:sp>
        <p:nvSpPr>
          <p:cNvPr id="7" name="object 7"/>
          <p:cNvSpPr/>
          <p:nvPr/>
        </p:nvSpPr>
        <p:spPr>
          <a:xfrm>
            <a:off x="4866040" y="3177251"/>
            <a:ext cx="2699237" cy="3360254"/>
          </a:xfrm>
          <a:prstGeom prst="rect">
            <a:avLst/>
          </a:prstGeom>
          <a:blipFill>
            <a:blip r:embed="rId4" cstate="print"/>
            <a:stretch>
              <a:fillRect/>
            </a:stretch>
          </a:blipFill>
        </p:spPr>
        <p:txBody>
          <a:bodyPr wrap="square" lIns="0" tIns="0" rIns="0" bIns="0" rtlCol="0"/>
          <a:lstStyle/>
          <a:p>
            <a:endParaRPr dirty="0"/>
          </a:p>
        </p:txBody>
      </p:sp>
      <p:sp>
        <p:nvSpPr>
          <p:cNvPr id="8" name="object 8"/>
          <p:cNvSpPr/>
          <p:nvPr/>
        </p:nvSpPr>
        <p:spPr>
          <a:xfrm>
            <a:off x="4827865" y="3139068"/>
            <a:ext cx="2775585" cy="3436620"/>
          </a:xfrm>
          <a:custGeom>
            <a:avLst/>
            <a:gdLst/>
            <a:ahLst/>
            <a:cxnLst/>
            <a:rect l="l" t="t" r="r" b="b"/>
            <a:pathLst>
              <a:path w="2775584" h="3436620">
                <a:moveTo>
                  <a:pt x="0" y="0"/>
                </a:moveTo>
                <a:lnTo>
                  <a:pt x="2775437" y="0"/>
                </a:lnTo>
                <a:lnTo>
                  <a:pt x="2775437" y="3436454"/>
                </a:lnTo>
                <a:lnTo>
                  <a:pt x="0" y="3436454"/>
                </a:lnTo>
                <a:lnTo>
                  <a:pt x="0" y="0"/>
                </a:lnTo>
                <a:close/>
              </a:path>
            </a:pathLst>
          </a:custGeom>
          <a:ln w="76200">
            <a:solidFill>
              <a:schemeClr val="bg1"/>
            </a:solidFill>
          </a:ln>
        </p:spPr>
        <p:txBody>
          <a:bodyPr wrap="square" lIns="0" tIns="0" rIns="0" bIns="0" rtlCol="0"/>
          <a:lstStyle/>
          <a:p>
            <a:endParaRPr dirty="0"/>
          </a:p>
        </p:txBody>
      </p:sp>
      <p:sp>
        <p:nvSpPr>
          <p:cNvPr id="9" name="object 9"/>
          <p:cNvSpPr txBox="1">
            <a:spLocks noGrp="1"/>
          </p:cNvSpPr>
          <p:nvPr>
            <p:ph type="title"/>
          </p:nvPr>
        </p:nvSpPr>
        <p:spPr>
          <a:xfrm>
            <a:off x="5181600" y="1180644"/>
            <a:ext cx="5540695" cy="452120"/>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CC3300"/>
                </a:solidFill>
              </a:rPr>
              <a:t>Hazardous </a:t>
            </a:r>
            <a:r>
              <a:rPr sz="2800" dirty="0">
                <a:solidFill>
                  <a:srgbClr val="CC3300"/>
                </a:solidFill>
              </a:rPr>
              <a:t>Waste</a:t>
            </a:r>
            <a:r>
              <a:rPr sz="2800" spc="-275" dirty="0">
                <a:solidFill>
                  <a:srgbClr val="CC3300"/>
                </a:solidFill>
              </a:rPr>
              <a:t> </a:t>
            </a:r>
            <a:r>
              <a:rPr sz="2800" spc="-5" dirty="0">
                <a:solidFill>
                  <a:srgbClr val="CC3300"/>
                </a:solidFill>
              </a:rPr>
              <a:t>Characteristics</a:t>
            </a:r>
            <a:endParaRPr sz="2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4966" y="682595"/>
            <a:ext cx="3888740" cy="948978"/>
          </a:xfrm>
          <a:prstGeom prst="rect">
            <a:avLst/>
          </a:prstGeom>
        </p:spPr>
        <p:txBody>
          <a:bodyPr vert="horz" wrap="square" lIns="0" tIns="12700" rIns="0" bIns="0" rtlCol="0">
            <a:spAutoFit/>
          </a:bodyPr>
          <a:lstStyle/>
          <a:p>
            <a:pPr marL="12700">
              <a:lnSpc>
                <a:spcPct val="100000"/>
              </a:lnSpc>
              <a:spcBef>
                <a:spcPts val="100"/>
              </a:spcBef>
            </a:pPr>
            <a:r>
              <a:rPr spc="-5" dirty="0"/>
              <a:t>Corrosive</a:t>
            </a:r>
            <a:r>
              <a:rPr spc="-65" dirty="0"/>
              <a:t> </a:t>
            </a:r>
            <a:r>
              <a:rPr spc="-15" dirty="0"/>
              <a:t>(D002)</a:t>
            </a:r>
          </a:p>
          <a:p>
            <a:pPr marL="12700">
              <a:lnSpc>
                <a:spcPct val="100000"/>
              </a:lnSpc>
              <a:spcBef>
                <a:spcPts val="125"/>
              </a:spcBef>
            </a:pPr>
            <a:r>
              <a:rPr sz="2400" dirty="0"/>
              <a:t>(Examples)</a:t>
            </a:r>
          </a:p>
        </p:txBody>
      </p:sp>
      <p:sp>
        <p:nvSpPr>
          <p:cNvPr id="3" name="object 3"/>
          <p:cNvSpPr/>
          <p:nvPr/>
        </p:nvSpPr>
        <p:spPr>
          <a:xfrm>
            <a:off x="9437052" y="4523270"/>
            <a:ext cx="1822589" cy="2029377"/>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540060" y="2151933"/>
            <a:ext cx="4719638" cy="2013372"/>
          </a:xfrm>
          <a:prstGeom prst="rect">
            <a:avLst/>
          </a:prstGeom>
          <a:solidFill>
            <a:srgbClr val="FFFF00"/>
          </a:solidFill>
        </p:spPr>
        <p:txBody>
          <a:bodyPr vert="horz" wrap="square" lIns="0" tIns="12700" rIns="0" bIns="0" rtlCol="0">
            <a:spAutoFit/>
          </a:bodyPr>
          <a:lstStyle/>
          <a:p>
            <a:pPr marL="355600" indent="-342900">
              <a:lnSpc>
                <a:spcPts val="2735"/>
              </a:lnSpc>
              <a:spcBef>
                <a:spcPts val="100"/>
              </a:spcBef>
              <a:buFont typeface="Arial"/>
              <a:buChar char="•"/>
              <a:tabLst>
                <a:tab pos="354965" algn="l"/>
                <a:tab pos="355600" algn="l"/>
              </a:tabLst>
            </a:pPr>
            <a:r>
              <a:rPr sz="2400" spc="-5" dirty="0">
                <a:solidFill>
                  <a:schemeClr val="bg1"/>
                </a:solidFill>
                <a:highlight>
                  <a:srgbClr val="FFFF00"/>
                </a:highlight>
                <a:latin typeface="Corbel"/>
                <a:cs typeface="Corbel"/>
              </a:rPr>
              <a:t>Strong Acids and</a:t>
            </a:r>
            <a:r>
              <a:rPr sz="2400" spc="-114" dirty="0">
                <a:solidFill>
                  <a:schemeClr val="bg1"/>
                </a:solidFill>
                <a:highlight>
                  <a:srgbClr val="FFFF00"/>
                </a:highlight>
                <a:latin typeface="Corbel"/>
                <a:cs typeface="Corbel"/>
              </a:rPr>
              <a:t> </a:t>
            </a:r>
            <a:r>
              <a:rPr sz="2400" dirty="0">
                <a:solidFill>
                  <a:schemeClr val="bg1"/>
                </a:solidFill>
                <a:highlight>
                  <a:srgbClr val="FFFF00"/>
                </a:highlight>
                <a:latin typeface="Corbel"/>
                <a:cs typeface="Corbel"/>
              </a:rPr>
              <a:t>Bases</a:t>
            </a:r>
          </a:p>
          <a:p>
            <a:pPr marL="355600" indent="-342900">
              <a:lnSpc>
                <a:spcPts val="2545"/>
              </a:lnSpc>
              <a:buFont typeface="Arial"/>
              <a:buChar char="•"/>
              <a:tabLst>
                <a:tab pos="354965" algn="l"/>
                <a:tab pos="355600" algn="l"/>
              </a:tabLst>
            </a:pPr>
            <a:r>
              <a:rPr sz="2400" spc="-5" dirty="0">
                <a:solidFill>
                  <a:schemeClr val="bg1"/>
                </a:solidFill>
                <a:highlight>
                  <a:srgbClr val="FFFF00"/>
                </a:highlight>
                <a:latin typeface="Corbel"/>
                <a:cs typeface="Corbel"/>
              </a:rPr>
              <a:t>Some</a:t>
            </a:r>
            <a:r>
              <a:rPr sz="2400" spc="-100" dirty="0">
                <a:solidFill>
                  <a:schemeClr val="bg1"/>
                </a:solidFill>
                <a:highlight>
                  <a:srgbClr val="FFFF00"/>
                </a:highlight>
                <a:latin typeface="Corbel"/>
                <a:cs typeface="Corbel"/>
              </a:rPr>
              <a:t> </a:t>
            </a:r>
            <a:r>
              <a:rPr sz="2400" spc="-5" dirty="0">
                <a:solidFill>
                  <a:schemeClr val="bg1"/>
                </a:solidFill>
                <a:highlight>
                  <a:srgbClr val="FFFF00"/>
                </a:highlight>
                <a:latin typeface="Corbel"/>
                <a:cs typeface="Corbel"/>
              </a:rPr>
              <a:t>Cleaners</a:t>
            </a:r>
            <a:endParaRPr sz="2400" dirty="0">
              <a:solidFill>
                <a:schemeClr val="bg1"/>
              </a:solidFill>
              <a:highlight>
                <a:srgbClr val="FFFF00"/>
              </a:highlight>
              <a:latin typeface="Corbel"/>
              <a:cs typeface="Corbel"/>
            </a:endParaRPr>
          </a:p>
          <a:p>
            <a:pPr marL="355600" marR="5080" indent="-342900">
              <a:lnSpc>
                <a:spcPts val="2620"/>
              </a:lnSpc>
              <a:spcBef>
                <a:spcPts val="110"/>
              </a:spcBef>
              <a:buFont typeface="Arial"/>
              <a:buChar char="•"/>
              <a:tabLst>
                <a:tab pos="354965" algn="l"/>
                <a:tab pos="355600" algn="l"/>
              </a:tabLst>
            </a:pPr>
            <a:r>
              <a:rPr sz="2400" spc="-5" dirty="0">
                <a:solidFill>
                  <a:schemeClr val="bg1"/>
                </a:solidFill>
                <a:highlight>
                  <a:srgbClr val="FFFF00"/>
                </a:highlight>
                <a:latin typeface="Corbel"/>
                <a:cs typeface="Corbel"/>
              </a:rPr>
              <a:t>Has </a:t>
            </a:r>
            <a:r>
              <a:rPr sz="2400" dirty="0">
                <a:solidFill>
                  <a:schemeClr val="bg1"/>
                </a:solidFill>
                <a:highlight>
                  <a:srgbClr val="FFFF00"/>
                </a:highlight>
                <a:latin typeface="Corbel"/>
                <a:cs typeface="Corbel"/>
              </a:rPr>
              <a:t>a pH </a:t>
            </a:r>
            <a:r>
              <a:rPr sz="2400" spc="-5" dirty="0">
                <a:solidFill>
                  <a:schemeClr val="bg1"/>
                </a:solidFill>
                <a:highlight>
                  <a:srgbClr val="FFFF00"/>
                </a:highlight>
                <a:latin typeface="Corbel"/>
                <a:cs typeface="Corbel"/>
              </a:rPr>
              <a:t>of 2.0 or </a:t>
            </a:r>
            <a:r>
              <a:rPr sz="2400" dirty="0">
                <a:solidFill>
                  <a:schemeClr val="bg1"/>
                </a:solidFill>
                <a:highlight>
                  <a:srgbClr val="FFFF00"/>
                </a:highlight>
                <a:latin typeface="Corbel"/>
                <a:cs typeface="Corbel"/>
              </a:rPr>
              <a:t>less </a:t>
            </a:r>
            <a:r>
              <a:rPr sz="2400" spc="-5" dirty="0">
                <a:solidFill>
                  <a:schemeClr val="bg1"/>
                </a:solidFill>
                <a:highlight>
                  <a:srgbClr val="FFFF00"/>
                </a:highlight>
                <a:latin typeface="Corbel"/>
                <a:cs typeface="Corbel"/>
              </a:rPr>
              <a:t>or</a:t>
            </a:r>
            <a:r>
              <a:rPr sz="2400" spc="-114" dirty="0">
                <a:solidFill>
                  <a:schemeClr val="bg1"/>
                </a:solidFill>
                <a:highlight>
                  <a:srgbClr val="FFFF00"/>
                </a:highlight>
                <a:latin typeface="Corbel"/>
                <a:cs typeface="Corbel"/>
              </a:rPr>
              <a:t> </a:t>
            </a:r>
            <a:r>
              <a:rPr sz="2400" dirty="0">
                <a:solidFill>
                  <a:schemeClr val="bg1"/>
                </a:solidFill>
                <a:highlight>
                  <a:srgbClr val="FFFF00"/>
                </a:highlight>
                <a:latin typeface="Corbel"/>
                <a:cs typeface="Corbel"/>
              </a:rPr>
              <a:t>greater  </a:t>
            </a:r>
            <a:r>
              <a:rPr sz="2400" spc="-5" dirty="0">
                <a:solidFill>
                  <a:schemeClr val="bg1"/>
                </a:solidFill>
                <a:highlight>
                  <a:srgbClr val="FFFF00"/>
                </a:highlight>
                <a:latin typeface="Corbel"/>
                <a:cs typeface="Corbel"/>
              </a:rPr>
              <a:t>than</a:t>
            </a:r>
            <a:r>
              <a:rPr sz="2400" spc="-15" dirty="0">
                <a:solidFill>
                  <a:schemeClr val="bg1"/>
                </a:solidFill>
                <a:highlight>
                  <a:srgbClr val="FFFF00"/>
                </a:highlight>
                <a:latin typeface="Corbel"/>
                <a:cs typeface="Corbel"/>
              </a:rPr>
              <a:t> </a:t>
            </a:r>
            <a:r>
              <a:rPr sz="2400" spc="-5" dirty="0">
                <a:solidFill>
                  <a:schemeClr val="bg1"/>
                </a:solidFill>
                <a:highlight>
                  <a:srgbClr val="FFFF00"/>
                </a:highlight>
                <a:latin typeface="Corbel"/>
                <a:cs typeface="Corbel"/>
              </a:rPr>
              <a:t>12.5</a:t>
            </a:r>
            <a:endParaRPr sz="2400" dirty="0">
              <a:solidFill>
                <a:schemeClr val="bg1"/>
              </a:solidFill>
              <a:highlight>
                <a:srgbClr val="FFFF00"/>
              </a:highlight>
              <a:latin typeface="Corbel"/>
              <a:cs typeface="Corbel"/>
            </a:endParaRPr>
          </a:p>
          <a:p>
            <a:pPr marL="355600" indent="-342900">
              <a:lnSpc>
                <a:spcPts val="2400"/>
              </a:lnSpc>
              <a:buFont typeface="Arial"/>
              <a:buChar char="•"/>
              <a:tabLst>
                <a:tab pos="354965" algn="l"/>
                <a:tab pos="355600" algn="l"/>
              </a:tabLst>
            </a:pPr>
            <a:r>
              <a:rPr sz="2400" dirty="0">
                <a:solidFill>
                  <a:schemeClr val="bg1"/>
                </a:solidFill>
                <a:highlight>
                  <a:srgbClr val="FFFF00"/>
                </a:highlight>
                <a:latin typeface="Corbel"/>
                <a:cs typeface="Corbel"/>
              </a:rPr>
              <a:t>Able to </a:t>
            </a:r>
            <a:r>
              <a:rPr sz="2400" spc="-5" dirty="0">
                <a:solidFill>
                  <a:schemeClr val="bg1"/>
                </a:solidFill>
                <a:highlight>
                  <a:srgbClr val="FFFF00"/>
                </a:highlight>
                <a:latin typeface="Corbel"/>
                <a:cs typeface="Corbel"/>
              </a:rPr>
              <a:t>corrode </a:t>
            </a:r>
            <a:r>
              <a:rPr sz="2400" dirty="0">
                <a:solidFill>
                  <a:schemeClr val="bg1"/>
                </a:solidFill>
                <a:highlight>
                  <a:srgbClr val="FFFF00"/>
                </a:highlight>
                <a:latin typeface="Corbel"/>
                <a:cs typeface="Corbel"/>
              </a:rPr>
              <a:t>steel </a:t>
            </a:r>
            <a:r>
              <a:rPr sz="2400" spc="-5" dirty="0">
                <a:solidFill>
                  <a:schemeClr val="bg1"/>
                </a:solidFill>
                <a:highlight>
                  <a:srgbClr val="FFFF00"/>
                </a:highlight>
                <a:latin typeface="Corbel"/>
                <a:cs typeface="Corbel"/>
              </a:rPr>
              <a:t>at </a:t>
            </a:r>
            <a:r>
              <a:rPr sz="2400" dirty="0">
                <a:solidFill>
                  <a:schemeClr val="bg1"/>
                </a:solidFill>
                <a:highlight>
                  <a:srgbClr val="FFFF00"/>
                </a:highlight>
                <a:latin typeface="Corbel"/>
                <a:cs typeface="Corbel"/>
              </a:rPr>
              <a:t>a</a:t>
            </a:r>
            <a:r>
              <a:rPr sz="2400" spc="-50" dirty="0">
                <a:solidFill>
                  <a:schemeClr val="bg1"/>
                </a:solidFill>
                <a:highlight>
                  <a:srgbClr val="FFFF00"/>
                </a:highlight>
                <a:latin typeface="Corbel"/>
                <a:cs typeface="Corbel"/>
              </a:rPr>
              <a:t> </a:t>
            </a:r>
            <a:r>
              <a:rPr sz="2400" spc="-5" dirty="0">
                <a:solidFill>
                  <a:schemeClr val="bg1"/>
                </a:solidFill>
                <a:highlight>
                  <a:srgbClr val="FFFF00"/>
                </a:highlight>
                <a:latin typeface="Corbel"/>
                <a:cs typeface="Corbel"/>
              </a:rPr>
              <a:t>rate</a:t>
            </a:r>
            <a:endParaRPr sz="2400" dirty="0">
              <a:solidFill>
                <a:schemeClr val="bg1"/>
              </a:solidFill>
              <a:highlight>
                <a:srgbClr val="FFFF00"/>
              </a:highlight>
              <a:latin typeface="Corbel"/>
              <a:cs typeface="Corbel"/>
            </a:endParaRPr>
          </a:p>
          <a:p>
            <a:pPr marL="355600">
              <a:lnSpc>
                <a:spcPts val="2735"/>
              </a:lnSpc>
            </a:pPr>
            <a:r>
              <a:rPr sz="2400" dirty="0">
                <a:solidFill>
                  <a:schemeClr val="bg1"/>
                </a:solidFill>
                <a:highlight>
                  <a:srgbClr val="FFFF00"/>
                </a:highlight>
                <a:latin typeface="Corbel"/>
                <a:cs typeface="Corbel"/>
              </a:rPr>
              <a:t>greater </a:t>
            </a:r>
            <a:r>
              <a:rPr sz="2400" spc="-5" dirty="0">
                <a:solidFill>
                  <a:schemeClr val="bg1"/>
                </a:solidFill>
                <a:highlight>
                  <a:srgbClr val="FFFF00"/>
                </a:highlight>
                <a:latin typeface="Corbel"/>
                <a:cs typeface="Corbel"/>
              </a:rPr>
              <a:t>than </a:t>
            </a:r>
            <a:r>
              <a:rPr sz="2400" dirty="0">
                <a:solidFill>
                  <a:schemeClr val="bg1"/>
                </a:solidFill>
                <a:highlight>
                  <a:srgbClr val="FFFF00"/>
                </a:highlight>
                <a:latin typeface="Corbel"/>
                <a:cs typeface="Corbel"/>
              </a:rPr>
              <a:t>¼ </a:t>
            </a:r>
            <a:r>
              <a:rPr sz="2400" spc="-5" dirty="0">
                <a:solidFill>
                  <a:schemeClr val="bg1"/>
                </a:solidFill>
                <a:highlight>
                  <a:srgbClr val="FFFF00"/>
                </a:highlight>
                <a:latin typeface="Corbel"/>
                <a:cs typeface="Corbel"/>
              </a:rPr>
              <a:t>inch </a:t>
            </a:r>
            <a:r>
              <a:rPr sz="2400" dirty="0">
                <a:solidFill>
                  <a:schemeClr val="bg1"/>
                </a:solidFill>
                <a:highlight>
                  <a:srgbClr val="FFFF00"/>
                </a:highlight>
                <a:latin typeface="Corbel"/>
                <a:cs typeface="Corbel"/>
              </a:rPr>
              <a:t>per</a:t>
            </a:r>
            <a:r>
              <a:rPr sz="2400" spc="-55" dirty="0">
                <a:solidFill>
                  <a:schemeClr val="bg1"/>
                </a:solidFill>
                <a:highlight>
                  <a:srgbClr val="FFFF00"/>
                </a:highlight>
                <a:latin typeface="Corbel"/>
                <a:cs typeface="Corbel"/>
              </a:rPr>
              <a:t> </a:t>
            </a:r>
            <a:r>
              <a:rPr sz="2400" spc="-5" dirty="0">
                <a:solidFill>
                  <a:schemeClr val="bg1"/>
                </a:solidFill>
                <a:highlight>
                  <a:srgbClr val="FFFF00"/>
                </a:highlight>
                <a:latin typeface="Corbel"/>
                <a:cs typeface="Corbel"/>
              </a:rPr>
              <a:t>year</a:t>
            </a:r>
            <a:endParaRPr sz="2400" dirty="0">
              <a:solidFill>
                <a:schemeClr val="bg1"/>
              </a:solidFill>
              <a:highlight>
                <a:srgbClr val="FFFF00"/>
              </a:highlight>
              <a:latin typeface="Corbel"/>
              <a:cs typeface="Corbel"/>
            </a:endParaRPr>
          </a:p>
        </p:txBody>
      </p:sp>
      <p:sp>
        <p:nvSpPr>
          <p:cNvPr id="6" name="object 6"/>
          <p:cNvSpPr/>
          <p:nvPr/>
        </p:nvSpPr>
        <p:spPr>
          <a:xfrm>
            <a:off x="5942138" y="2218254"/>
            <a:ext cx="2555830" cy="3349108"/>
          </a:xfrm>
          <a:prstGeom prst="rect">
            <a:avLst/>
          </a:prstGeom>
          <a:blipFill>
            <a:blip r:embed="rId3" cstate="print"/>
            <a:stretch>
              <a:fillRect/>
            </a:stretch>
          </a:blipFill>
          <a:ln>
            <a:solidFill>
              <a:schemeClr val="bg1"/>
            </a:solidFill>
          </a:ln>
        </p:spPr>
        <p:txBody>
          <a:bodyPr wrap="square" lIns="0" tIns="0" rIns="0" bIns="0" rtlCol="0"/>
          <a:lstStyle/>
          <a:p>
            <a:endParaRPr dirty="0"/>
          </a:p>
        </p:txBody>
      </p:sp>
      <p:sp>
        <p:nvSpPr>
          <p:cNvPr id="7" name="object 7"/>
          <p:cNvSpPr/>
          <p:nvPr/>
        </p:nvSpPr>
        <p:spPr>
          <a:xfrm>
            <a:off x="5903912" y="2194442"/>
            <a:ext cx="2632075" cy="3425825"/>
          </a:xfrm>
          <a:custGeom>
            <a:avLst/>
            <a:gdLst/>
            <a:ahLst/>
            <a:cxnLst/>
            <a:rect l="l" t="t" r="r" b="b"/>
            <a:pathLst>
              <a:path w="2632075" h="3425825">
                <a:moveTo>
                  <a:pt x="0" y="0"/>
                </a:moveTo>
                <a:lnTo>
                  <a:pt x="2632030" y="0"/>
                </a:lnTo>
                <a:lnTo>
                  <a:pt x="2632030" y="3425307"/>
                </a:lnTo>
                <a:lnTo>
                  <a:pt x="0" y="3425307"/>
                </a:lnTo>
                <a:lnTo>
                  <a:pt x="0" y="0"/>
                </a:lnTo>
                <a:close/>
              </a:path>
            </a:pathLst>
          </a:custGeom>
          <a:ln w="76200">
            <a:solidFill>
              <a:schemeClr val="bg1"/>
            </a:solidFill>
          </a:ln>
        </p:spPr>
        <p:txBody>
          <a:bodyPr wrap="square" lIns="0" tIns="0" rIns="0" bIns="0" rtlCol="0"/>
          <a:lstStyle/>
          <a:p>
            <a:endParaRPr dirty="0"/>
          </a:p>
        </p:txBody>
      </p:sp>
      <p:sp>
        <p:nvSpPr>
          <p:cNvPr id="8" name="object 8"/>
          <p:cNvSpPr txBox="1"/>
          <p:nvPr/>
        </p:nvSpPr>
        <p:spPr>
          <a:xfrm>
            <a:off x="3955358" y="1421561"/>
            <a:ext cx="4815205" cy="452120"/>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CC3300"/>
                </a:solidFill>
                <a:latin typeface="Corbel"/>
                <a:cs typeface="Corbel"/>
              </a:rPr>
              <a:t>Hazardous </a:t>
            </a:r>
            <a:r>
              <a:rPr sz="2800" dirty="0">
                <a:solidFill>
                  <a:srgbClr val="CC3300"/>
                </a:solidFill>
                <a:latin typeface="Corbel"/>
                <a:cs typeface="Corbel"/>
              </a:rPr>
              <a:t>Waste</a:t>
            </a:r>
            <a:r>
              <a:rPr sz="2800" spc="-275" dirty="0">
                <a:solidFill>
                  <a:srgbClr val="CC3300"/>
                </a:solidFill>
                <a:latin typeface="Corbel"/>
                <a:cs typeface="Corbel"/>
              </a:rPr>
              <a:t> </a:t>
            </a:r>
            <a:r>
              <a:rPr sz="2800" spc="-5" dirty="0">
                <a:solidFill>
                  <a:srgbClr val="CC3300"/>
                </a:solidFill>
                <a:latin typeface="Corbel"/>
                <a:cs typeface="Corbel"/>
              </a:rPr>
              <a:t>Characteristics</a:t>
            </a:r>
            <a:endParaRPr sz="2800" dirty="0">
              <a:latin typeface="Corbel"/>
              <a:cs typeface="Corbel"/>
            </a:endParaRPr>
          </a:p>
        </p:txBody>
      </p:sp>
      <p:sp>
        <p:nvSpPr>
          <p:cNvPr id="9" name="object 9"/>
          <p:cNvSpPr/>
          <p:nvPr/>
        </p:nvSpPr>
        <p:spPr>
          <a:xfrm>
            <a:off x="9043239" y="1295400"/>
            <a:ext cx="2385645" cy="2819398"/>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9005139" y="1257300"/>
            <a:ext cx="2423745" cy="2895600"/>
          </a:xfrm>
          <a:custGeom>
            <a:avLst/>
            <a:gdLst/>
            <a:ahLst/>
            <a:cxnLst/>
            <a:rect l="l" t="t" r="r" b="b"/>
            <a:pathLst>
              <a:path w="2461895" h="2895600">
                <a:moveTo>
                  <a:pt x="0" y="0"/>
                </a:moveTo>
                <a:lnTo>
                  <a:pt x="2461844" y="0"/>
                </a:lnTo>
                <a:lnTo>
                  <a:pt x="2461844" y="2895598"/>
                </a:lnTo>
                <a:lnTo>
                  <a:pt x="0" y="2895598"/>
                </a:lnTo>
                <a:lnTo>
                  <a:pt x="0" y="0"/>
                </a:lnTo>
                <a:close/>
              </a:path>
            </a:pathLst>
          </a:custGeom>
          <a:ln w="76200">
            <a:solidFill>
              <a:schemeClr val="bg1"/>
            </a:solidFill>
          </a:ln>
        </p:spPr>
        <p:txBody>
          <a:bodyPr wrap="square" lIns="0" tIns="0" rIns="0" bIns="0" rtlCol="0"/>
          <a:lstStyle/>
          <a:p>
            <a:endParaRPr dirty="0"/>
          </a:p>
        </p:txBody>
      </p:sp>
      <p:sp>
        <p:nvSpPr>
          <p:cNvPr id="11" name="object 11"/>
          <p:cNvSpPr/>
          <p:nvPr/>
        </p:nvSpPr>
        <p:spPr>
          <a:xfrm>
            <a:off x="1351020" y="4581524"/>
            <a:ext cx="2754379" cy="1971676"/>
          </a:xfrm>
          <a:prstGeom prst="rect">
            <a:avLst/>
          </a:prstGeom>
          <a:blipFill>
            <a:blip r:embed="rId5" cstate="print"/>
            <a:stretch>
              <a:fillRect/>
            </a:stretch>
          </a:blipFill>
        </p:spPr>
        <p:txBody>
          <a:bodyPr wrap="square" lIns="0" tIns="0" rIns="0" bIns="0" rtlCol="0"/>
          <a:lstStyle/>
          <a:p>
            <a:endParaRPr dirty="0"/>
          </a:p>
        </p:txBody>
      </p:sp>
      <p:sp>
        <p:nvSpPr>
          <p:cNvPr id="12" name="object 12"/>
          <p:cNvSpPr/>
          <p:nvPr/>
        </p:nvSpPr>
        <p:spPr>
          <a:xfrm>
            <a:off x="1312795" y="4581524"/>
            <a:ext cx="2830830" cy="2000250"/>
          </a:xfrm>
          <a:custGeom>
            <a:avLst/>
            <a:gdLst/>
            <a:ahLst/>
            <a:cxnLst/>
            <a:rect l="l" t="t" r="r" b="b"/>
            <a:pathLst>
              <a:path w="2830829" h="2000250">
                <a:moveTo>
                  <a:pt x="0" y="0"/>
                </a:moveTo>
                <a:lnTo>
                  <a:pt x="2830579" y="0"/>
                </a:lnTo>
                <a:lnTo>
                  <a:pt x="2830579" y="1999696"/>
                </a:lnTo>
                <a:lnTo>
                  <a:pt x="0" y="1999696"/>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BD4E46-23DC-4A6D-BBE0-0A7CDC44E4B8}"/>
              </a:ext>
            </a:extLst>
          </p:cNvPr>
          <p:cNvSpPr/>
          <p:nvPr/>
        </p:nvSpPr>
        <p:spPr>
          <a:xfrm>
            <a:off x="2322628" y="2348120"/>
            <a:ext cx="3859319" cy="370668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object 2"/>
          <p:cNvSpPr txBox="1"/>
          <p:nvPr/>
        </p:nvSpPr>
        <p:spPr>
          <a:xfrm>
            <a:off x="2315369" y="781731"/>
            <a:ext cx="3790950" cy="4441985"/>
          </a:xfrm>
          <a:prstGeom prst="rect">
            <a:avLst/>
          </a:prstGeom>
        </p:spPr>
        <p:txBody>
          <a:bodyPr vert="horz" wrap="square" lIns="0" tIns="12700" rIns="0" bIns="0" rtlCol="0">
            <a:spAutoFit/>
          </a:bodyPr>
          <a:lstStyle/>
          <a:p>
            <a:pPr marL="12700">
              <a:lnSpc>
                <a:spcPts val="5190"/>
              </a:lnSpc>
              <a:spcBef>
                <a:spcPts val="100"/>
              </a:spcBef>
              <a:tabLst>
                <a:tab pos="2210435" algn="l"/>
              </a:tabLst>
            </a:pPr>
            <a:r>
              <a:rPr sz="4400" spc="-15" dirty="0">
                <a:latin typeface="Corbel"/>
                <a:cs typeface="Corbel"/>
              </a:rPr>
              <a:t>Reactive	(D003)</a:t>
            </a:r>
            <a:endParaRPr sz="4400" dirty="0">
              <a:latin typeface="Corbel"/>
              <a:cs typeface="Corbel"/>
            </a:endParaRPr>
          </a:p>
          <a:p>
            <a:pPr marL="12700">
              <a:lnSpc>
                <a:spcPts val="2790"/>
              </a:lnSpc>
            </a:pPr>
            <a:r>
              <a:rPr sz="2400" dirty="0">
                <a:latin typeface="Corbel"/>
                <a:cs typeface="Corbel"/>
              </a:rPr>
              <a:t>(Examples)</a:t>
            </a:r>
          </a:p>
          <a:p>
            <a:pPr>
              <a:lnSpc>
                <a:spcPct val="100000"/>
              </a:lnSpc>
              <a:spcBef>
                <a:spcPts val="10"/>
              </a:spcBef>
            </a:pPr>
            <a:endParaRPr lang="en-US" sz="2500" dirty="0">
              <a:latin typeface="Corbel"/>
              <a:cs typeface="Corbel"/>
            </a:endParaRPr>
          </a:p>
          <a:p>
            <a:pPr>
              <a:lnSpc>
                <a:spcPct val="100000"/>
              </a:lnSpc>
              <a:spcBef>
                <a:spcPts val="10"/>
              </a:spcBef>
            </a:pPr>
            <a:endParaRPr sz="2500" dirty="0">
              <a:solidFill>
                <a:schemeClr val="bg1"/>
              </a:solidFill>
              <a:latin typeface="Corbel"/>
              <a:cs typeface="Corbel"/>
            </a:endParaRPr>
          </a:p>
          <a:p>
            <a:pPr marL="417195" marR="53975" indent="-342900">
              <a:lnSpc>
                <a:spcPct val="89400"/>
              </a:lnSpc>
              <a:buFont typeface="Arial"/>
              <a:buChar char="•"/>
              <a:tabLst>
                <a:tab pos="417195" algn="l"/>
                <a:tab pos="417830" algn="l"/>
              </a:tabLst>
            </a:pPr>
            <a:endParaRPr lang="en-US" sz="2400" dirty="0">
              <a:solidFill>
                <a:schemeClr val="bg1"/>
              </a:solidFill>
              <a:latin typeface="Corbel"/>
              <a:cs typeface="Corbel"/>
            </a:endParaRPr>
          </a:p>
          <a:p>
            <a:pPr marL="417195" marR="53975" indent="-342900">
              <a:lnSpc>
                <a:spcPct val="89400"/>
              </a:lnSpc>
              <a:buFont typeface="Arial"/>
              <a:buChar char="•"/>
              <a:tabLst>
                <a:tab pos="417195" algn="l"/>
                <a:tab pos="417830" algn="l"/>
              </a:tabLst>
            </a:pPr>
            <a:r>
              <a:rPr lang="en-US" sz="2400" dirty="0">
                <a:solidFill>
                  <a:schemeClr val="bg1"/>
                </a:solidFill>
                <a:latin typeface="Corbel"/>
                <a:cs typeface="Corbel"/>
              </a:rPr>
              <a:t>A waste </a:t>
            </a:r>
            <a:r>
              <a:rPr lang="en-US" sz="2400" spc="-5" dirty="0">
                <a:solidFill>
                  <a:schemeClr val="bg1"/>
                </a:solidFill>
                <a:latin typeface="Corbel"/>
                <a:cs typeface="Corbel"/>
              </a:rPr>
              <a:t>that </a:t>
            </a:r>
            <a:r>
              <a:rPr lang="en-US" sz="2400" dirty="0">
                <a:solidFill>
                  <a:schemeClr val="bg1"/>
                </a:solidFill>
                <a:latin typeface="Corbel"/>
                <a:cs typeface="Corbel"/>
              </a:rPr>
              <a:t>is unstable,  </a:t>
            </a:r>
            <a:r>
              <a:rPr lang="en-US" sz="2400" spc="-5" dirty="0">
                <a:solidFill>
                  <a:schemeClr val="bg1"/>
                </a:solidFill>
                <a:latin typeface="Corbel"/>
                <a:cs typeface="Corbel"/>
              </a:rPr>
              <a:t>reacts </a:t>
            </a:r>
            <a:r>
              <a:rPr lang="en-US" sz="2400" spc="-10" dirty="0">
                <a:solidFill>
                  <a:schemeClr val="bg1"/>
                </a:solidFill>
                <a:latin typeface="Corbel"/>
                <a:cs typeface="Corbel"/>
              </a:rPr>
              <a:t>violently, </a:t>
            </a:r>
            <a:r>
              <a:rPr lang="en-US" sz="2400" spc="-5" dirty="0">
                <a:solidFill>
                  <a:schemeClr val="bg1"/>
                </a:solidFill>
                <a:latin typeface="Corbel"/>
                <a:cs typeface="Corbel"/>
              </a:rPr>
              <a:t>or forms  </a:t>
            </a:r>
            <a:r>
              <a:rPr lang="en-US" sz="2400" dirty="0">
                <a:solidFill>
                  <a:schemeClr val="bg1"/>
                </a:solidFill>
                <a:latin typeface="Corbel"/>
                <a:cs typeface="Corbel"/>
              </a:rPr>
              <a:t>potentially explosive  </a:t>
            </a:r>
            <a:r>
              <a:rPr lang="en-US" sz="2400" spc="-5" dirty="0">
                <a:solidFill>
                  <a:schemeClr val="bg1"/>
                </a:solidFill>
                <a:latin typeface="Corbel"/>
                <a:cs typeface="Corbel"/>
              </a:rPr>
              <a:t>mixtures when </a:t>
            </a:r>
            <a:r>
              <a:rPr lang="en-US" sz="2400" dirty="0">
                <a:solidFill>
                  <a:schemeClr val="bg1"/>
                </a:solidFill>
                <a:latin typeface="Corbel"/>
                <a:cs typeface="Corbel"/>
              </a:rPr>
              <a:t>mixed</a:t>
            </a:r>
            <a:r>
              <a:rPr lang="en-US" sz="2400" spc="-65" dirty="0">
                <a:solidFill>
                  <a:schemeClr val="bg1"/>
                </a:solidFill>
                <a:latin typeface="Corbel"/>
                <a:cs typeface="Corbel"/>
              </a:rPr>
              <a:t> </a:t>
            </a:r>
            <a:r>
              <a:rPr lang="en-US" sz="2400" dirty="0">
                <a:solidFill>
                  <a:schemeClr val="bg1"/>
                </a:solidFill>
                <a:latin typeface="Corbel"/>
                <a:cs typeface="Corbel"/>
              </a:rPr>
              <a:t>with  water</a:t>
            </a:r>
          </a:p>
          <a:p>
            <a:pPr>
              <a:lnSpc>
                <a:spcPct val="100000"/>
              </a:lnSpc>
              <a:spcBef>
                <a:spcPts val="10"/>
              </a:spcBef>
              <a:buFont typeface="Arial"/>
              <a:buChar char="•"/>
            </a:pPr>
            <a:endParaRPr sz="1900" dirty="0">
              <a:solidFill>
                <a:schemeClr val="bg1"/>
              </a:solidFill>
              <a:latin typeface="Corbel"/>
              <a:cs typeface="Corbel"/>
            </a:endParaRPr>
          </a:p>
          <a:p>
            <a:pPr marL="417195" indent="-343535">
              <a:lnSpc>
                <a:spcPct val="100000"/>
              </a:lnSpc>
              <a:buFont typeface="Arial"/>
              <a:buChar char="•"/>
              <a:tabLst>
                <a:tab pos="417195" algn="l"/>
                <a:tab pos="417830" algn="l"/>
              </a:tabLst>
            </a:pPr>
            <a:r>
              <a:rPr sz="2400" spc="-5" dirty="0">
                <a:solidFill>
                  <a:schemeClr val="bg1"/>
                </a:solidFill>
                <a:latin typeface="Corbel"/>
                <a:cs typeface="Corbel"/>
              </a:rPr>
              <a:t>Or can produce toxic</a:t>
            </a:r>
            <a:r>
              <a:rPr sz="2400" spc="-80" dirty="0">
                <a:solidFill>
                  <a:schemeClr val="bg1"/>
                </a:solidFill>
                <a:latin typeface="Corbel"/>
                <a:cs typeface="Corbel"/>
              </a:rPr>
              <a:t> </a:t>
            </a:r>
            <a:r>
              <a:rPr sz="2400" dirty="0">
                <a:solidFill>
                  <a:schemeClr val="bg1"/>
                </a:solidFill>
                <a:latin typeface="Corbel"/>
                <a:cs typeface="Corbel"/>
              </a:rPr>
              <a:t>gases</a:t>
            </a:r>
          </a:p>
        </p:txBody>
      </p:sp>
      <p:sp>
        <p:nvSpPr>
          <p:cNvPr id="3" name="object 3"/>
          <p:cNvSpPr/>
          <p:nvPr/>
        </p:nvSpPr>
        <p:spPr>
          <a:xfrm>
            <a:off x="6223407" y="2008318"/>
            <a:ext cx="1962111" cy="1660133"/>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5105400" y="1483068"/>
            <a:ext cx="5247003" cy="452120"/>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CC3300"/>
                </a:solidFill>
              </a:rPr>
              <a:t>Hazardous </a:t>
            </a:r>
            <a:r>
              <a:rPr sz="2800" dirty="0">
                <a:solidFill>
                  <a:srgbClr val="CC3300"/>
                </a:solidFill>
              </a:rPr>
              <a:t>Waste</a:t>
            </a:r>
            <a:r>
              <a:rPr sz="2800" spc="-275" dirty="0">
                <a:solidFill>
                  <a:srgbClr val="CC3300"/>
                </a:solidFill>
              </a:rPr>
              <a:t> </a:t>
            </a:r>
            <a:r>
              <a:rPr sz="2800" spc="-5" dirty="0">
                <a:solidFill>
                  <a:srgbClr val="CC3300"/>
                </a:solidFill>
              </a:rPr>
              <a:t>Characteristics</a:t>
            </a:r>
            <a:endParaRPr sz="2800" dirty="0"/>
          </a:p>
        </p:txBody>
      </p:sp>
      <p:sp>
        <p:nvSpPr>
          <p:cNvPr id="6" name="object 6"/>
          <p:cNvSpPr/>
          <p:nvPr/>
        </p:nvSpPr>
        <p:spPr>
          <a:xfrm>
            <a:off x="6421887" y="3863138"/>
            <a:ext cx="1637864" cy="2212886"/>
          </a:xfrm>
          <a:custGeom>
            <a:avLst/>
            <a:gdLst/>
            <a:ahLst/>
            <a:cxnLst/>
            <a:rect l="l" t="t" r="r" b="b"/>
            <a:pathLst>
              <a:path w="2882900" h="3380104">
                <a:moveTo>
                  <a:pt x="0" y="0"/>
                </a:moveTo>
                <a:lnTo>
                  <a:pt x="2882624" y="0"/>
                </a:lnTo>
                <a:lnTo>
                  <a:pt x="2882624" y="3379786"/>
                </a:lnTo>
                <a:lnTo>
                  <a:pt x="0" y="3379786"/>
                </a:lnTo>
                <a:lnTo>
                  <a:pt x="0" y="0"/>
                </a:lnTo>
                <a:close/>
              </a:path>
            </a:pathLst>
          </a:custGeom>
          <a:ln w="76200">
            <a:solidFill>
              <a:schemeClr val="bg1"/>
            </a:solidFill>
          </a:ln>
        </p:spPr>
        <p:txBody>
          <a:bodyPr wrap="square" lIns="0" tIns="0" rIns="0" bIns="0" rtlCol="0"/>
          <a:lstStyle/>
          <a:p>
            <a:endParaRPr dirty="0"/>
          </a:p>
        </p:txBody>
      </p:sp>
      <p:sp>
        <p:nvSpPr>
          <p:cNvPr id="7" name="object 7"/>
          <p:cNvSpPr/>
          <p:nvPr/>
        </p:nvSpPr>
        <p:spPr>
          <a:xfrm>
            <a:off x="8433690" y="2168999"/>
            <a:ext cx="3299070" cy="4393726"/>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8375319" y="2168999"/>
            <a:ext cx="3375660" cy="4470400"/>
          </a:xfrm>
          <a:custGeom>
            <a:avLst/>
            <a:gdLst/>
            <a:ahLst/>
            <a:cxnLst/>
            <a:rect l="l" t="t" r="r" b="b"/>
            <a:pathLst>
              <a:path w="3375659" h="4470400">
                <a:moveTo>
                  <a:pt x="0" y="0"/>
                </a:moveTo>
                <a:lnTo>
                  <a:pt x="3375269" y="0"/>
                </a:lnTo>
                <a:lnTo>
                  <a:pt x="3375269" y="4469926"/>
                </a:lnTo>
                <a:lnTo>
                  <a:pt x="0" y="4469926"/>
                </a:lnTo>
                <a:lnTo>
                  <a:pt x="0" y="0"/>
                </a:lnTo>
                <a:close/>
              </a:path>
            </a:pathLst>
          </a:custGeom>
          <a:ln w="76200">
            <a:solidFill>
              <a:schemeClr val="bg1"/>
            </a:solidFill>
          </a:ln>
        </p:spPr>
        <p:txBody>
          <a:bodyPr wrap="square" lIns="0" tIns="0" rIns="0" bIns="0" rtlCol="0"/>
          <a:lstStyle/>
          <a:p>
            <a:endParaRPr dirty="0"/>
          </a:p>
        </p:txBody>
      </p:sp>
      <p:pic>
        <p:nvPicPr>
          <p:cNvPr id="5122" name="Picture 2" descr="Ethyl Ether ≥99% ACS Grade | Lab Alley">
            <a:extLst>
              <a:ext uri="{FF2B5EF4-FFF2-40B4-BE49-F238E27FC236}">
                <a16:creationId xmlns:a16="http://schemas.microsoft.com/office/drawing/2014/main" id="{91F19CBB-629D-F8AF-2BBB-6497AD4D7B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329" y="3884361"/>
            <a:ext cx="1604962" cy="217044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ater Burst Water Pressure GIF - Water Burst Water Pressure In Your Face GIFs">
            <a:extLst>
              <a:ext uri="{FF2B5EF4-FFF2-40B4-BE49-F238E27FC236}">
                <a16:creationId xmlns:a16="http://schemas.microsoft.com/office/drawing/2014/main" id="{24BB1FF1-7999-6B82-E140-651AE0CD0C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85" y="2215498"/>
            <a:ext cx="2095500" cy="3971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1146" y="502306"/>
            <a:ext cx="4324985" cy="1038860"/>
          </a:xfrm>
          <a:prstGeom prst="rect">
            <a:avLst/>
          </a:prstGeom>
        </p:spPr>
        <p:txBody>
          <a:bodyPr vert="horz" wrap="square" lIns="0" tIns="12700" rIns="0" bIns="0" rtlCol="0">
            <a:spAutoFit/>
          </a:bodyPr>
          <a:lstStyle/>
          <a:p>
            <a:pPr marL="12700">
              <a:lnSpc>
                <a:spcPts val="5190"/>
              </a:lnSpc>
              <a:spcBef>
                <a:spcPts val="100"/>
              </a:spcBef>
            </a:pPr>
            <a:r>
              <a:rPr sz="4400" spc="-60" dirty="0">
                <a:latin typeface="Corbel"/>
                <a:cs typeface="Corbel"/>
              </a:rPr>
              <a:t>Toxic</a:t>
            </a:r>
            <a:r>
              <a:rPr sz="4400" spc="-45" dirty="0">
                <a:latin typeface="Corbel"/>
                <a:cs typeface="Corbel"/>
              </a:rPr>
              <a:t> </a:t>
            </a:r>
            <a:r>
              <a:rPr sz="4400" spc="-5" dirty="0">
                <a:latin typeface="Corbel"/>
                <a:cs typeface="Corbel"/>
              </a:rPr>
              <a:t>(Doo4-D043)</a:t>
            </a:r>
            <a:endParaRPr sz="4400" dirty="0">
              <a:latin typeface="Corbel"/>
              <a:cs typeface="Corbel"/>
            </a:endParaRPr>
          </a:p>
          <a:p>
            <a:pPr marL="12700">
              <a:lnSpc>
                <a:spcPts val="2790"/>
              </a:lnSpc>
            </a:pPr>
            <a:r>
              <a:rPr sz="2400" dirty="0">
                <a:latin typeface="Corbel"/>
                <a:cs typeface="Corbel"/>
              </a:rPr>
              <a:t>(Examples)</a:t>
            </a:r>
          </a:p>
        </p:txBody>
      </p:sp>
      <p:sp>
        <p:nvSpPr>
          <p:cNvPr id="5" name="object 5"/>
          <p:cNvSpPr txBox="1"/>
          <p:nvPr/>
        </p:nvSpPr>
        <p:spPr>
          <a:xfrm>
            <a:off x="609601" y="2033970"/>
            <a:ext cx="11247452" cy="2875787"/>
          </a:xfrm>
          <a:prstGeom prst="rect">
            <a:avLst/>
          </a:prstGeom>
          <a:solidFill>
            <a:srgbClr val="FFFF00"/>
          </a:solidFill>
        </p:spPr>
        <p:txBody>
          <a:bodyPr vert="horz" wrap="square" lIns="0" tIns="53975" rIns="0" bIns="0" rtlCol="0">
            <a:spAutoFit/>
          </a:bodyPr>
          <a:lstStyle/>
          <a:p>
            <a:pPr marL="12700" marR="4740910">
              <a:lnSpc>
                <a:spcPts val="2590"/>
              </a:lnSpc>
              <a:spcBef>
                <a:spcPts val="425"/>
              </a:spcBef>
            </a:pPr>
            <a:r>
              <a:rPr sz="2400" dirty="0">
                <a:solidFill>
                  <a:schemeClr val="bg1"/>
                </a:solidFill>
                <a:latin typeface="Corbel"/>
                <a:cs typeface="Corbel"/>
              </a:rPr>
              <a:t>A waste </a:t>
            </a:r>
            <a:r>
              <a:rPr sz="2400" spc="-5" dirty="0">
                <a:solidFill>
                  <a:schemeClr val="bg1"/>
                </a:solidFill>
                <a:latin typeface="Corbel"/>
                <a:cs typeface="Corbel"/>
              </a:rPr>
              <a:t>containing hazardous contaminants above  </a:t>
            </a:r>
            <a:r>
              <a:rPr sz="2400" spc="-5" dirty="0">
                <a:solidFill>
                  <a:schemeClr val="bg1"/>
                </a:solidFill>
                <a:highlight>
                  <a:srgbClr val="FFFF00"/>
                </a:highlight>
                <a:latin typeface="Corbel"/>
                <a:cs typeface="Corbel"/>
              </a:rPr>
              <a:t>the</a:t>
            </a:r>
            <a:r>
              <a:rPr sz="2400" spc="-5" dirty="0">
                <a:solidFill>
                  <a:schemeClr val="bg1"/>
                </a:solidFill>
                <a:latin typeface="Corbel"/>
                <a:cs typeface="Corbel"/>
              </a:rPr>
              <a:t> maximum </a:t>
            </a:r>
            <a:r>
              <a:rPr sz="2400" dirty="0">
                <a:solidFill>
                  <a:schemeClr val="bg1"/>
                </a:solidFill>
                <a:latin typeface="Corbel"/>
                <a:cs typeface="Corbel"/>
              </a:rPr>
              <a:t>allowable</a:t>
            </a:r>
            <a:r>
              <a:rPr sz="2400" spc="-10" dirty="0">
                <a:solidFill>
                  <a:schemeClr val="bg1"/>
                </a:solidFill>
                <a:latin typeface="Corbel"/>
                <a:cs typeface="Corbel"/>
              </a:rPr>
              <a:t> </a:t>
            </a:r>
            <a:r>
              <a:rPr sz="2400" spc="-5" dirty="0">
                <a:solidFill>
                  <a:schemeClr val="bg1"/>
                </a:solidFill>
                <a:latin typeface="Corbel"/>
                <a:cs typeface="Corbel"/>
              </a:rPr>
              <a:t>concentration</a:t>
            </a:r>
            <a:endParaRPr sz="2400" dirty="0">
              <a:solidFill>
                <a:schemeClr val="bg1"/>
              </a:solidFill>
              <a:latin typeface="Corbel"/>
              <a:cs typeface="Corbel"/>
            </a:endParaRPr>
          </a:p>
          <a:p>
            <a:pPr marL="355600" indent="-342900">
              <a:lnSpc>
                <a:spcPts val="2330"/>
              </a:lnSpc>
              <a:buFont typeface="Arial"/>
              <a:buChar char="•"/>
              <a:tabLst>
                <a:tab pos="354965" algn="l"/>
                <a:tab pos="355600" algn="l"/>
              </a:tabLst>
            </a:pPr>
            <a:r>
              <a:rPr sz="2400" dirty="0">
                <a:solidFill>
                  <a:schemeClr val="bg1"/>
                </a:solidFill>
                <a:latin typeface="Corbel"/>
                <a:cs typeface="Corbel"/>
              </a:rPr>
              <a:t>Used </a:t>
            </a:r>
            <a:r>
              <a:rPr sz="2400" spc="-5" dirty="0">
                <a:solidFill>
                  <a:schemeClr val="bg1"/>
                </a:solidFill>
                <a:latin typeface="Corbel"/>
                <a:cs typeface="Corbel"/>
              </a:rPr>
              <a:t>photo </a:t>
            </a:r>
            <a:r>
              <a:rPr sz="2400" dirty="0">
                <a:solidFill>
                  <a:schemeClr val="bg1"/>
                </a:solidFill>
                <a:latin typeface="Corbel"/>
                <a:cs typeface="Corbel"/>
              </a:rPr>
              <a:t>fixer ( </a:t>
            </a:r>
            <a:r>
              <a:rPr sz="2400" spc="-5" dirty="0">
                <a:solidFill>
                  <a:schemeClr val="bg1"/>
                </a:solidFill>
                <a:latin typeface="Corbel"/>
                <a:cs typeface="Corbel"/>
              </a:rPr>
              <a:t>D011 </a:t>
            </a:r>
            <a:r>
              <a:rPr sz="2400" dirty="0">
                <a:solidFill>
                  <a:schemeClr val="bg1"/>
                </a:solidFill>
                <a:latin typeface="Corbel"/>
                <a:cs typeface="Corbel"/>
              </a:rPr>
              <a:t>Silver</a:t>
            </a:r>
            <a:r>
              <a:rPr sz="2400" spc="-114" dirty="0">
                <a:solidFill>
                  <a:schemeClr val="bg1"/>
                </a:solidFill>
                <a:latin typeface="Corbel"/>
                <a:cs typeface="Corbel"/>
              </a:rPr>
              <a:t> </a:t>
            </a:r>
            <a:r>
              <a:rPr sz="2400" dirty="0">
                <a:solidFill>
                  <a:schemeClr val="bg1"/>
                </a:solidFill>
                <a:latin typeface="Corbel"/>
                <a:cs typeface="Corbel"/>
              </a:rPr>
              <a:t>)</a:t>
            </a:r>
          </a:p>
          <a:p>
            <a:pPr marL="355600" indent="-342900">
              <a:lnSpc>
                <a:spcPts val="2605"/>
              </a:lnSpc>
              <a:buFont typeface="Arial"/>
              <a:buChar char="•"/>
              <a:tabLst>
                <a:tab pos="354965" algn="l"/>
                <a:tab pos="355600" algn="l"/>
              </a:tabLst>
            </a:pPr>
            <a:r>
              <a:rPr sz="2400" dirty="0">
                <a:solidFill>
                  <a:schemeClr val="bg1"/>
                </a:solidFill>
                <a:latin typeface="Corbel"/>
                <a:cs typeface="Corbel"/>
              </a:rPr>
              <a:t>Lead ( D008</a:t>
            </a:r>
            <a:r>
              <a:rPr sz="2400" spc="-20" dirty="0">
                <a:solidFill>
                  <a:schemeClr val="bg1"/>
                </a:solidFill>
                <a:latin typeface="Corbel"/>
                <a:cs typeface="Corbel"/>
              </a:rPr>
              <a:t> </a:t>
            </a:r>
            <a:r>
              <a:rPr sz="2400" dirty="0">
                <a:solidFill>
                  <a:schemeClr val="bg1"/>
                </a:solidFill>
                <a:latin typeface="Corbel"/>
                <a:cs typeface="Corbel"/>
              </a:rPr>
              <a:t>)</a:t>
            </a:r>
          </a:p>
          <a:p>
            <a:pPr marL="355600" indent="-342900">
              <a:lnSpc>
                <a:spcPts val="2590"/>
              </a:lnSpc>
              <a:buFont typeface="Arial"/>
              <a:buChar char="•"/>
              <a:tabLst>
                <a:tab pos="354965" algn="l"/>
                <a:tab pos="355600" algn="l"/>
              </a:tabLst>
            </a:pPr>
            <a:r>
              <a:rPr sz="2400" spc="-5" dirty="0">
                <a:solidFill>
                  <a:schemeClr val="bg1"/>
                </a:solidFill>
                <a:latin typeface="Corbel"/>
                <a:cs typeface="Corbel"/>
              </a:rPr>
              <a:t>Mercury </a:t>
            </a:r>
            <a:r>
              <a:rPr sz="2400" dirty="0">
                <a:solidFill>
                  <a:schemeClr val="bg1"/>
                </a:solidFill>
                <a:latin typeface="Corbel"/>
                <a:cs typeface="Corbel"/>
              </a:rPr>
              <a:t>( D009</a:t>
            </a:r>
            <a:r>
              <a:rPr sz="2400" spc="-20" dirty="0">
                <a:solidFill>
                  <a:schemeClr val="bg1"/>
                </a:solidFill>
                <a:latin typeface="Corbel"/>
                <a:cs typeface="Corbel"/>
              </a:rPr>
              <a:t> </a:t>
            </a:r>
            <a:r>
              <a:rPr sz="2400" dirty="0">
                <a:solidFill>
                  <a:schemeClr val="bg1"/>
                </a:solidFill>
                <a:latin typeface="Corbel"/>
                <a:cs typeface="Corbel"/>
              </a:rPr>
              <a:t>)</a:t>
            </a:r>
          </a:p>
          <a:p>
            <a:pPr marL="355600" indent="-342900">
              <a:lnSpc>
                <a:spcPts val="2735"/>
              </a:lnSpc>
              <a:buFont typeface="Arial"/>
              <a:buChar char="•"/>
              <a:tabLst>
                <a:tab pos="354965" algn="l"/>
                <a:tab pos="355600" algn="l"/>
              </a:tabLst>
            </a:pPr>
            <a:r>
              <a:rPr sz="2400" spc="-5" dirty="0">
                <a:solidFill>
                  <a:schemeClr val="bg1"/>
                </a:solidFill>
                <a:latin typeface="Corbel"/>
                <a:cs typeface="Corbel"/>
              </a:rPr>
              <a:t>Some paint </a:t>
            </a:r>
            <a:r>
              <a:rPr sz="2400" dirty="0">
                <a:solidFill>
                  <a:schemeClr val="bg1"/>
                </a:solidFill>
                <a:latin typeface="Corbel"/>
                <a:cs typeface="Corbel"/>
              </a:rPr>
              <a:t>related</a:t>
            </a:r>
            <a:r>
              <a:rPr sz="2400" spc="-5" dirty="0">
                <a:solidFill>
                  <a:schemeClr val="bg1"/>
                </a:solidFill>
                <a:latin typeface="Corbel"/>
                <a:cs typeface="Corbel"/>
              </a:rPr>
              <a:t> waste</a:t>
            </a:r>
            <a:endParaRPr sz="2400" dirty="0">
              <a:solidFill>
                <a:schemeClr val="bg1"/>
              </a:solidFill>
              <a:latin typeface="Corbel"/>
              <a:cs typeface="Corbel"/>
            </a:endParaRPr>
          </a:p>
          <a:p>
            <a:pPr marL="7768590" marR="5080">
              <a:lnSpc>
                <a:spcPts val="2180"/>
              </a:lnSpc>
            </a:pPr>
            <a:endParaRPr lang="en-US" sz="2800" dirty="0">
              <a:latin typeface="Corbel"/>
              <a:cs typeface="Corbel"/>
            </a:endParaRPr>
          </a:p>
          <a:p>
            <a:pPr marL="7768590" marR="5080">
              <a:lnSpc>
                <a:spcPts val="2180"/>
              </a:lnSpc>
            </a:pPr>
            <a:r>
              <a:rPr sz="2000" spc="-5" dirty="0">
                <a:solidFill>
                  <a:schemeClr val="bg1"/>
                </a:solidFill>
                <a:highlight>
                  <a:srgbClr val="FFFF00"/>
                </a:highlight>
                <a:latin typeface="Corbel"/>
                <a:cs typeface="Corbel"/>
              </a:rPr>
              <a:t>Pre-1991</a:t>
            </a:r>
            <a:r>
              <a:rPr sz="2000" spc="-5" dirty="0">
                <a:solidFill>
                  <a:schemeClr val="bg1"/>
                </a:solidFill>
                <a:latin typeface="Corbel"/>
                <a:cs typeface="Corbel"/>
              </a:rPr>
              <a:t>, Latex Paint</a:t>
            </a:r>
            <a:r>
              <a:rPr sz="2000" spc="-85" dirty="0">
                <a:solidFill>
                  <a:schemeClr val="bg1"/>
                </a:solidFill>
                <a:latin typeface="Corbel"/>
                <a:cs typeface="Corbel"/>
              </a:rPr>
              <a:t> </a:t>
            </a:r>
            <a:r>
              <a:rPr sz="2000" spc="-5" dirty="0">
                <a:solidFill>
                  <a:schemeClr val="bg1"/>
                </a:solidFill>
                <a:latin typeface="Corbel"/>
                <a:cs typeface="Corbel"/>
              </a:rPr>
              <a:t>Contained  Mercury (D009)</a:t>
            </a:r>
            <a:endParaRPr sz="2000" dirty="0">
              <a:solidFill>
                <a:schemeClr val="bg1"/>
              </a:solidFill>
              <a:latin typeface="Corbel"/>
              <a:cs typeface="Corbel"/>
            </a:endParaRPr>
          </a:p>
        </p:txBody>
      </p:sp>
      <p:sp>
        <p:nvSpPr>
          <p:cNvPr id="6" name="object 6"/>
          <p:cNvSpPr/>
          <p:nvPr/>
        </p:nvSpPr>
        <p:spPr>
          <a:xfrm>
            <a:off x="334947" y="4621275"/>
            <a:ext cx="904874" cy="1905000"/>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296846" y="4600306"/>
            <a:ext cx="981075" cy="1981200"/>
          </a:xfrm>
          <a:custGeom>
            <a:avLst/>
            <a:gdLst/>
            <a:ahLst/>
            <a:cxnLst/>
            <a:rect l="l" t="t" r="r" b="b"/>
            <a:pathLst>
              <a:path w="981075" h="1981200">
                <a:moveTo>
                  <a:pt x="0" y="0"/>
                </a:moveTo>
                <a:lnTo>
                  <a:pt x="981074" y="0"/>
                </a:lnTo>
                <a:lnTo>
                  <a:pt x="981074" y="1981199"/>
                </a:lnTo>
                <a:lnTo>
                  <a:pt x="0" y="1981199"/>
                </a:lnTo>
                <a:lnTo>
                  <a:pt x="0" y="0"/>
                </a:lnTo>
                <a:close/>
              </a:path>
            </a:pathLst>
          </a:custGeom>
          <a:ln w="76200">
            <a:solidFill>
              <a:schemeClr val="bg1"/>
            </a:solidFill>
          </a:ln>
        </p:spPr>
        <p:txBody>
          <a:bodyPr wrap="square" lIns="0" tIns="0" rIns="0" bIns="0" rtlCol="0"/>
          <a:lstStyle/>
          <a:p>
            <a:endParaRPr dirty="0"/>
          </a:p>
        </p:txBody>
      </p:sp>
      <p:sp>
        <p:nvSpPr>
          <p:cNvPr id="8" name="object 8"/>
          <p:cNvSpPr txBox="1"/>
          <p:nvPr/>
        </p:nvSpPr>
        <p:spPr>
          <a:xfrm>
            <a:off x="1418729" y="4972270"/>
            <a:ext cx="1042080" cy="750317"/>
          </a:xfrm>
          <a:prstGeom prst="rect">
            <a:avLst/>
          </a:prstGeom>
        </p:spPr>
        <p:txBody>
          <a:bodyPr vert="horz" wrap="square" lIns="0" tIns="12700" rIns="0" bIns="0" rtlCol="0">
            <a:spAutoFit/>
          </a:bodyPr>
          <a:lstStyle/>
          <a:p>
            <a:pPr marL="12700">
              <a:lnSpc>
                <a:spcPct val="100000"/>
              </a:lnSpc>
              <a:spcBef>
                <a:spcPts val="100"/>
              </a:spcBef>
            </a:pPr>
            <a:r>
              <a:rPr sz="2400" spc="-5" dirty="0">
                <a:latin typeface="Corbel"/>
                <a:cs typeface="Corbel"/>
              </a:rPr>
              <a:t>Barium</a:t>
            </a:r>
            <a:r>
              <a:rPr sz="2400" spc="-55" dirty="0">
                <a:latin typeface="Corbel"/>
                <a:cs typeface="Corbel"/>
              </a:rPr>
              <a:t> </a:t>
            </a:r>
            <a:r>
              <a:rPr sz="2400" spc="-5" dirty="0">
                <a:latin typeface="Corbel"/>
                <a:cs typeface="Corbel"/>
              </a:rPr>
              <a:t>(D005)</a:t>
            </a:r>
            <a:endParaRPr sz="2400" dirty="0">
              <a:latin typeface="Corbel"/>
              <a:cs typeface="Corbel"/>
            </a:endParaRPr>
          </a:p>
        </p:txBody>
      </p:sp>
      <p:sp>
        <p:nvSpPr>
          <p:cNvPr id="9" name="object 9"/>
          <p:cNvSpPr/>
          <p:nvPr/>
        </p:nvSpPr>
        <p:spPr>
          <a:xfrm>
            <a:off x="3038214" y="4410755"/>
            <a:ext cx="1609986" cy="1609986"/>
          </a:xfrm>
          <a:prstGeom prst="rect">
            <a:avLst/>
          </a:prstGeom>
          <a:blipFill>
            <a:blip r:embed="rId3" cstate="print"/>
            <a:stretch>
              <a:fillRect/>
            </a:stretch>
          </a:blipFill>
        </p:spPr>
        <p:txBody>
          <a:bodyPr wrap="square" lIns="0" tIns="0" rIns="0" bIns="0" rtlCol="0"/>
          <a:lstStyle/>
          <a:p>
            <a:endParaRPr dirty="0"/>
          </a:p>
        </p:txBody>
      </p:sp>
      <p:sp>
        <p:nvSpPr>
          <p:cNvPr id="10" name="object 10"/>
          <p:cNvSpPr/>
          <p:nvPr/>
        </p:nvSpPr>
        <p:spPr>
          <a:xfrm>
            <a:off x="3000113" y="4361511"/>
            <a:ext cx="1661199" cy="1686560"/>
          </a:xfrm>
          <a:custGeom>
            <a:avLst/>
            <a:gdLst/>
            <a:ahLst/>
            <a:cxnLst/>
            <a:rect l="l" t="t" r="r" b="b"/>
            <a:pathLst>
              <a:path w="1686560" h="1686560">
                <a:moveTo>
                  <a:pt x="0" y="0"/>
                </a:moveTo>
                <a:lnTo>
                  <a:pt x="1686186" y="0"/>
                </a:lnTo>
                <a:lnTo>
                  <a:pt x="1686186" y="1686186"/>
                </a:lnTo>
                <a:lnTo>
                  <a:pt x="0" y="1686186"/>
                </a:lnTo>
                <a:lnTo>
                  <a:pt x="0" y="0"/>
                </a:lnTo>
                <a:close/>
              </a:path>
            </a:pathLst>
          </a:custGeom>
          <a:ln w="76200">
            <a:solidFill>
              <a:schemeClr val="bg1"/>
            </a:solidFill>
          </a:ln>
        </p:spPr>
        <p:txBody>
          <a:bodyPr wrap="square" lIns="0" tIns="0" rIns="0" bIns="0" rtlCol="0"/>
          <a:lstStyle/>
          <a:p>
            <a:endParaRPr dirty="0"/>
          </a:p>
        </p:txBody>
      </p:sp>
      <p:sp>
        <p:nvSpPr>
          <p:cNvPr id="11" name="object 11"/>
          <p:cNvSpPr txBox="1"/>
          <p:nvPr/>
        </p:nvSpPr>
        <p:spPr>
          <a:xfrm>
            <a:off x="2912671" y="6125971"/>
            <a:ext cx="188277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orbel"/>
                <a:cs typeface="Corbel"/>
              </a:rPr>
              <a:t>Arsenic</a:t>
            </a:r>
            <a:r>
              <a:rPr sz="2400" spc="-85" dirty="0">
                <a:latin typeface="Corbel"/>
                <a:cs typeface="Corbel"/>
              </a:rPr>
              <a:t> </a:t>
            </a:r>
            <a:r>
              <a:rPr sz="2400" dirty="0">
                <a:latin typeface="Corbel"/>
                <a:cs typeface="Corbel"/>
              </a:rPr>
              <a:t>(D004)</a:t>
            </a:r>
          </a:p>
        </p:txBody>
      </p:sp>
      <p:sp>
        <p:nvSpPr>
          <p:cNvPr id="12" name="object 12"/>
          <p:cNvSpPr/>
          <p:nvPr/>
        </p:nvSpPr>
        <p:spPr>
          <a:xfrm>
            <a:off x="5915619" y="3067912"/>
            <a:ext cx="1931155" cy="2947643"/>
          </a:xfrm>
          <a:prstGeom prst="rect">
            <a:avLst/>
          </a:prstGeom>
          <a:blipFill>
            <a:blip r:embed="rId4" cstate="print"/>
            <a:stretch>
              <a:fillRect/>
            </a:stretch>
          </a:blipFill>
        </p:spPr>
        <p:txBody>
          <a:bodyPr wrap="square" lIns="0" tIns="0" rIns="0" bIns="0" rtlCol="0"/>
          <a:lstStyle/>
          <a:p>
            <a:endParaRPr dirty="0"/>
          </a:p>
        </p:txBody>
      </p:sp>
      <p:sp>
        <p:nvSpPr>
          <p:cNvPr id="13" name="object 13"/>
          <p:cNvSpPr/>
          <p:nvPr/>
        </p:nvSpPr>
        <p:spPr>
          <a:xfrm>
            <a:off x="5870667" y="3041070"/>
            <a:ext cx="2007870" cy="3023870"/>
          </a:xfrm>
          <a:custGeom>
            <a:avLst/>
            <a:gdLst/>
            <a:ahLst/>
            <a:cxnLst/>
            <a:rect l="l" t="t" r="r" b="b"/>
            <a:pathLst>
              <a:path w="2007870" h="3023870">
                <a:moveTo>
                  <a:pt x="0" y="0"/>
                </a:moveTo>
                <a:lnTo>
                  <a:pt x="2007354" y="0"/>
                </a:lnTo>
                <a:lnTo>
                  <a:pt x="2007354" y="3023842"/>
                </a:lnTo>
                <a:lnTo>
                  <a:pt x="0" y="3023842"/>
                </a:lnTo>
                <a:lnTo>
                  <a:pt x="0" y="0"/>
                </a:lnTo>
                <a:close/>
              </a:path>
            </a:pathLst>
          </a:custGeom>
          <a:ln w="76200">
            <a:solidFill>
              <a:schemeClr val="bg1"/>
            </a:solidFill>
          </a:ln>
        </p:spPr>
        <p:txBody>
          <a:bodyPr wrap="square" lIns="0" tIns="0" rIns="0" bIns="0" rtlCol="0"/>
          <a:lstStyle/>
          <a:p>
            <a:endParaRPr dirty="0"/>
          </a:p>
        </p:txBody>
      </p:sp>
      <p:sp>
        <p:nvSpPr>
          <p:cNvPr id="14" name="object 14"/>
          <p:cNvSpPr txBox="1"/>
          <p:nvPr/>
        </p:nvSpPr>
        <p:spPr>
          <a:xfrm>
            <a:off x="5787546" y="6135115"/>
            <a:ext cx="3479165" cy="320601"/>
          </a:xfrm>
          <a:prstGeom prst="rect">
            <a:avLst/>
          </a:prstGeom>
        </p:spPr>
        <p:txBody>
          <a:bodyPr vert="horz" wrap="square" lIns="0" tIns="12700" rIns="0" bIns="0" rtlCol="0">
            <a:spAutoFit/>
          </a:bodyPr>
          <a:lstStyle/>
          <a:p>
            <a:pPr marL="12700">
              <a:lnSpc>
                <a:spcPct val="100000"/>
              </a:lnSpc>
              <a:spcBef>
                <a:spcPts val="100"/>
              </a:spcBef>
            </a:pPr>
            <a:r>
              <a:rPr sz="2000" spc="-10" dirty="0">
                <a:latin typeface="Corbel"/>
                <a:cs typeface="Corbel"/>
              </a:rPr>
              <a:t>Tetrachloroethylene</a:t>
            </a:r>
            <a:r>
              <a:rPr sz="2000" spc="-65" dirty="0">
                <a:latin typeface="Corbel"/>
                <a:cs typeface="Corbel"/>
              </a:rPr>
              <a:t> </a:t>
            </a:r>
            <a:r>
              <a:rPr sz="2000" spc="-10" dirty="0">
                <a:latin typeface="Corbel"/>
                <a:cs typeface="Corbel"/>
              </a:rPr>
              <a:t>(D039)</a:t>
            </a:r>
            <a:endParaRPr sz="2000" dirty="0">
              <a:latin typeface="Corbel"/>
              <a:cs typeface="Corbel"/>
            </a:endParaRPr>
          </a:p>
        </p:txBody>
      </p:sp>
      <p:sp>
        <p:nvSpPr>
          <p:cNvPr id="15" name="object 15"/>
          <p:cNvSpPr txBox="1">
            <a:spLocks noGrp="1"/>
          </p:cNvSpPr>
          <p:nvPr>
            <p:ph type="title"/>
          </p:nvPr>
        </p:nvSpPr>
        <p:spPr>
          <a:xfrm>
            <a:off x="5105400" y="937514"/>
            <a:ext cx="5256849" cy="452120"/>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CC3300"/>
                </a:solidFill>
              </a:rPr>
              <a:t>Hazardous </a:t>
            </a:r>
            <a:r>
              <a:rPr sz="2800" dirty="0">
                <a:solidFill>
                  <a:srgbClr val="CC3300"/>
                </a:solidFill>
              </a:rPr>
              <a:t>Waste</a:t>
            </a:r>
            <a:r>
              <a:rPr sz="2800" spc="-275" dirty="0">
                <a:solidFill>
                  <a:srgbClr val="CC3300"/>
                </a:solidFill>
              </a:rPr>
              <a:t> </a:t>
            </a:r>
            <a:r>
              <a:rPr sz="2800" spc="-5" dirty="0">
                <a:solidFill>
                  <a:srgbClr val="CC3300"/>
                </a:solidFill>
              </a:rPr>
              <a:t>Characteristics</a:t>
            </a:r>
            <a:endParaRPr sz="2800" dirty="0"/>
          </a:p>
        </p:txBody>
      </p:sp>
      <p:sp>
        <p:nvSpPr>
          <p:cNvPr id="3" name="object 3"/>
          <p:cNvSpPr/>
          <p:nvPr/>
        </p:nvSpPr>
        <p:spPr>
          <a:xfrm>
            <a:off x="8756980" y="2320555"/>
            <a:ext cx="2590800" cy="1840831"/>
          </a:xfrm>
          <a:prstGeom prst="rect">
            <a:avLst/>
          </a:prstGeom>
          <a:blipFill>
            <a:blip r:embed="rId5" cstate="print"/>
            <a:stretch>
              <a:fillRect/>
            </a:stretch>
          </a:blipFill>
        </p:spPr>
        <p:txBody>
          <a:bodyPr wrap="square" lIns="0" tIns="0" rIns="0" bIns="0" rtlCol="0"/>
          <a:lstStyle/>
          <a:p>
            <a:endParaRPr dirty="0"/>
          </a:p>
        </p:txBody>
      </p:sp>
      <p:sp>
        <p:nvSpPr>
          <p:cNvPr id="4" name="object 4"/>
          <p:cNvSpPr/>
          <p:nvPr/>
        </p:nvSpPr>
        <p:spPr>
          <a:xfrm>
            <a:off x="8718880" y="2279189"/>
            <a:ext cx="2647325" cy="1888774"/>
          </a:xfrm>
          <a:custGeom>
            <a:avLst/>
            <a:gdLst/>
            <a:ahLst/>
            <a:cxnLst/>
            <a:rect l="l" t="t" r="r" b="b"/>
            <a:pathLst>
              <a:path w="2667000" h="1917064">
                <a:moveTo>
                  <a:pt x="0" y="0"/>
                </a:moveTo>
                <a:lnTo>
                  <a:pt x="2666999" y="0"/>
                </a:lnTo>
                <a:lnTo>
                  <a:pt x="2666999" y="1917031"/>
                </a:lnTo>
                <a:lnTo>
                  <a:pt x="0" y="1917031"/>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996696"/>
            <a:ext cx="7924800" cy="635000"/>
          </a:xfrm>
          <a:prstGeom prst="rect">
            <a:avLst/>
          </a:prstGeom>
        </p:spPr>
        <p:txBody>
          <a:bodyPr vert="horz" wrap="square" lIns="0" tIns="12700" rIns="0" bIns="0" rtlCol="0">
            <a:spAutoFit/>
          </a:bodyPr>
          <a:lstStyle/>
          <a:p>
            <a:pPr marL="12700">
              <a:lnSpc>
                <a:spcPct val="100000"/>
              </a:lnSpc>
              <a:spcBef>
                <a:spcPts val="100"/>
              </a:spcBef>
            </a:pPr>
            <a:r>
              <a:rPr sz="4000" spc="-5" dirty="0"/>
              <a:t>Evaluate the Waste </a:t>
            </a:r>
            <a:r>
              <a:rPr sz="4000" dirty="0"/>
              <a:t>( </a:t>
            </a:r>
            <a:r>
              <a:rPr sz="4000" spc="-5" dirty="0"/>
              <a:t>What is it?</a:t>
            </a:r>
            <a:r>
              <a:rPr sz="4000" spc="-490" dirty="0"/>
              <a:t> </a:t>
            </a:r>
            <a:r>
              <a:rPr sz="4000" dirty="0"/>
              <a:t>)</a:t>
            </a:r>
          </a:p>
        </p:txBody>
      </p:sp>
      <p:sp>
        <p:nvSpPr>
          <p:cNvPr id="3" name="object 3"/>
          <p:cNvSpPr/>
          <p:nvPr/>
        </p:nvSpPr>
        <p:spPr>
          <a:xfrm>
            <a:off x="533400" y="2832283"/>
            <a:ext cx="3810000" cy="3429001"/>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5638800" y="3016165"/>
            <a:ext cx="5333048" cy="3245119"/>
          </a:xfrm>
          <a:prstGeom prst="rect">
            <a:avLst/>
          </a:prstGeom>
        </p:spPr>
        <p:txBody>
          <a:bodyPr vert="horz" wrap="square" lIns="0" tIns="140335" rIns="0" bIns="0" rtlCol="0">
            <a:spAutoFit/>
          </a:bodyPr>
          <a:lstStyle/>
          <a:p>
            <a:pPr marL="298450" indent="-285750">
              <a:lnSpc>
                <a:spcPct val="100000"/>
              </a:lnSpc>
              <a:spcBef>
                <a:spcPts val="1105"/>
              </a:spcBef>
              <a:buClr>
                <a:srgbClr val="A6B727"/>
              </a:buClr>
              <a:buSzPct val="80000"/>
              <a:buFont typeface="Arial"/>
              <a:buChar char="•"/>
              <a:tabLst>
                <a:tab pos="297815" algn="l"/>
                <a:tab pos="298450" algn="l"/>
              </a:tabLst>
            </a:pPr>
            <a:r>
              <a:rPr sz="2000" spc="-5" dirty="0">
                <a:latin typeface="Corbel"/>
                <a:cs typeface="Corbel"/>
              </a:rPr>
              <a:t>Safety Data Sheets </a:t>
            </a:r>
            <a:r>
              <a:rPr sz="2000" dirty="0">
                <a:latin typeface="Corbel"/>
                <a:cs typeface="Corbel"/>
              </a:rPr>
              <a:t>(before</a:t>
            </a:r>
            <a:r>
              <a:rPr sz="2000" spc="-45" dirty="0">
                <a:latin typeface="Corbel"/>
                <a:cs typeface="Corbel"/>
              </a:rPr>
              <a:t> </a:t>
            </a:r>
            <a:r>
              <a:rPr sz="2000" spc="-10" dirty="0">
                <a:latin typeface="Corbel"/>
                <a:cs typeface="Corbel"/>
              </a:rPr>
              <a:t>use)</a:t>
            </a:r>
            <a:endParaRPr sz="2000" dirty="0">
              <a:latin typeface="Corbel"/>
              <a:cs typeface="Corbel"/>
            </a:endParaRPr>
          </a:p>
          <a:p>
            <a:pPr marL="298450" indent="-285750">
              <a:lnSpc>
                <a:spcPct val="100000"/>
              </a:lnSpc>
              <a:spcBef>
                <a:spcPts val="1010"/>
              </a:spcBef>
              <a:buClr>
                <a:srgbClr val="A6B727"/>
              </a:buClr>
              <a:buSzPct val="80000"/>
              <a:buFont typeface="Arial"/>
              <a:buChar char="•"/>
              <a:tabLst>
                <a:tab pos="297815" algn="l"/>
                <a:tab pos="298450" algn="l"/>
              </a:tabLst>
            </a:pPr>
            <a:r>
              <a:rPr sz="2000" spc="-5" dirty="0">
                <a:latin typeface="Corbel"/>
                <a:cs typeface="Corbel"/>
              </a:rPr>
              <a:t>Product Supplier or Manufacturer</a:t>
            </a:r>
            <a:r>
              <a:rPr sz="2000" spc="-15" dirty="0">
                <a:latin typeface="Corbel"/>
                <a:cs typeface="Corbel"/>
              </a:rPr>
              <a:t> </a:t>
            </a:r>
            <a:r>
              <a:rPr sz="2000" spc="-5" dirty="0">
                <a:latin typeface="Corbel"/>
                <a:cs typeface="Corbel"/>
              </a:rPr>
              <a:t>knowledge</a:t>
            </a:r>
            <a:endParaRPr sz="2000" dirty="0">
              <a:latin typeface="Corbel"/>
              <a:cs typeface="Corbel"/>
            </a:endParaRPr>
          </a:p>
          <a:p>
            <a:pPr marL="297815" marR="5080" indent="-285750">
              <a:lnSpc>
                <a:spcPct val="100000"/>
              </a:lnSpc>
              <a:spcBef>
                <a:spcPts val="985"/>
              </a:spcBef>
              <a:buClr>
                <a:srgbClr val="A6B727"/>
              </a:buClr>
              <a:buSzPct val="80000"/>
              <a:buFont typeface="Arial"/>
              <a:buChar char="•"/>
              <a:tabLst>
                <a:tab pos="297815" algn="l"/>
                <a:tab pos="298450" algn="l"/>
              </a:tabLst>
            </a:pPr>
            <a:r>
              <a:rPr sz="2000" spc="-5" dirty="0">
                <a:latin typeface="Corbel"/>
                <a:cs typeface="Corbel"/>
              </a:rPr>
              <a:t>Identify what happens in </a:t>
            </a:r>
            <a:r>
              <a:rPr sz="2000" dirty="0">
                <a:latin typeface="Corbel"/>
                <a:cs typeface="Corbel"/>
              </a:rPr>
              <a:t>the waste </a:t>
            </a:r>
            <a:r>
              <a:rPr sz="2000" spc="-5" dirty="0">
                <a:latin typeface="Corbel"/>
                <a:cs typeface="Corbel"/>
              </a:rPr>
              <a:t>producing  </a:t>
            </a:r>
            <a:r>
              <a:rPr sz="2000" dirty="0">
                <a:latin typeface="Corbel"/>
                <a:cs typeface="Corbel"/>
              </a:rPr>
              <a:t>process</a:t>
            </a:r>
          </a:p>
          <a:p>
            <a:pPr marL="298450" indent="-285750">
              <a:lnSpc>
                <a:spcPct val="100000"/>
              </a:lnSpc>
              <a:spcBef>
                <a:spcPts val="1005"/>
              </a:spcBef>
              <a:buClr>
                <a:srgbClr val="A6B727"/>
              </a:buClr>
              <a:buSzPct val="80000"/>
              <a:buFont typeface="Arial"/>
              <a:buChar char="•"/>
              <a:tabLst>
                <a:tab pos="297815" algn="l"/>
                <a:tab pos="298450" algn="l"/>
              </a:tabLst>
            </a:pPr>
            <a:r>
              <a:rPr sz="2000" spc="-5" dirty="0">
                <a:latin typeface="Corbel"/>
                <a:cs typeface="Corbel"/>
              </a:rPr>
              <a:t>If you cannot classify </a:t>
            </a:r>
            <a:r>
              <a:rPr sz="2000" dirty="0">
                <a:latin typeface="Corbel"/>
                <a:cs typeface="Corbel"/>
              </a:rPr>
              <a:t>the waste, test a</a:t>
            </a:r>
            <a:r>
              <a:rPr sz="2000" spc="-10" dirty="0">
                <a:latin typeface="Corbel"/>
                <a:cs typeface="Corbel"/>
              </a:rPr>
              <a:t> </a:t>
            </a:r>
            <a:r>
              <a:rPr sz="2000" spc="-5" dirty="0">
                <a:latin typeface="Corbel"/>
                <a:cs typeface="Corbel"/>
              </a:rPr>
              <a:t>sample</a:t>
            </a:r>
            <a:endParaRPr sz="2000" dirty="0">
              <a:latin typeface="Corbel"/>
              <a:cs typeface="Corbel"/>
            </a:endParaRPr>
          </a:p>
          <a:p>
            <a:pPr marL="297815" marR="305435" indent="-285750">
              <a:lnSpc>
                <a:spcPct val="100000"/>
              </a:lnSpc>
              <a:spcBef>
                <a:spcPts val="1010"/>
              </a:spcBef>
              <a:buClr>
                <a:srgbClr val="A6B727"/>
              </a:buClr>
              <a:buSzPct val="80000"/>
              <a:buFont typeface="Arial"/>
              <a:buChar char="•"/>
              <a:tabLst>
                <a:tab pos="297815" algn="l"/>
                <a:tab pos="298450" algn="l"/>
              </a:tabLst>
            </a:pPr>
            <a:r>
              <a:rPr sz="2000" spc="-5" dirty="0">
                <a:latin typeface="Corbel"/>
                <a:cs typeface="Corbel"/>
              </a:rPr>
              <a:t>Retest of </a:t>
            </a:r>
            <a:r>
              <a:rPr sz="2000" dirty="0">
                <a:latin typeface="Corbel"/>
                <a:cs typeface="Corbel"/>
              </a:rPr>
              <a:t>a waste </a:t>
            </a:r>
            <a:r>
              <a:rPr sz="2000" spc="-5" dirty="0">
                <a:latin typeface="Corbel"/>
                <a:cs typeface="Corbel"/>
              </a:rPr>
              <a:t>is not </a:t>
            </a:r>
            <a:r>
              <a:rPr sz="2000" dirty="0">
                <a:latin typeface="Corbel"/>
                <a:cs typeface="Corbel"/>
              </a:rPr>
              <a:t>required </a:t>
            </a:r>
            <a:r>
              <a:rPr sz="2000" spc="-5" dirty="0">
                <a:latin typeface="Corbel"/>
                <a:cs typeface="Corbel"/>
              </a:rPr>
              <a:t>unless </a:t>
            </a:r>
            <a:r>
              <a:rPr sz="2000" dirty="0">
                <a:latin typeface="Corbel"/>
                <a:cs typeface="Corbel"/>
              </a:rPr>
              <a:t>the  </a:t>
            </a:r>
            <a:r>
              <a:rPr sz="2000" spc="-5" dirty="0">
                <a:latin typeface="Corbel"/>
                <a:cs typeface="Corbel"/>
              </a:rPr>
              <a:t>product or process</a:t>
            </a:r>
            <a:r>
              <a:rPr sz="2000" spc="10" dirty="0">
                <a:latin typeface="Corbel"/>
                <a:cs typeface="Corbel"/>
              </a:rPr>
              <a:t> </a:t>
            </a:r>
            <a:r>
              <a:rPr sz="2000" spc="-5" dirty="0">
                <a:latin typeface="Corbel"/>
                <a:cs typeface="Corbel"/>
              </a:rPr>
              <a:t>changes</a:t>
            </a:r>
            <a:endParaRPr sz="2000" dirty="0">
              <a:latin typeface="Corbel"/>
              <a:cs typeface="Corbel"/>
            </a:endParaRPr>
          </a:p>
          <a:p>
            <a:pPr marL="298450" indent="-285750">
              <a:lnSpc>
                <a:spcPct val="100000"/>
              </a:lnSpc>
              <a:spcBef>
                <a:spcPts val="985"/>
              </a:spcBef>
              <a:buClr>
                <a:srgbClr val="A6B727"/>
              </a:buClr>
              <a:buSzPct val="80000"/>
              <a:buFont typeface="Arial"/>
              <a:buChar char="•"/>
              <a:tabLst>
                <a:tab pos="297815" algn="l"/>
                <a:tab pos="298450" algn="l"/>
              </a:tabLst>
            </a:pPr>
            <a:r>
              <a:rPr sz="2000" spc="-10" dirty="0">
                <a:latin typeface="Corbel"/>
                <a:cs typeface="Corbel"/>
              </a:rPr>
              <a:t>Keep </a:t>
            </a:r>
            <a:r>
              <a:rPr sz="2000" dirty="0">
                <a:latin typeface="Corbel"/>
                <a:cs typeface="Corbel"/>
              </a:rPr>
              <a:t>test results </a:t>
            </a:r>
            <a:r>
              <a:rPr sz="2000" spc="-5" dirty="0">
                <a:latin typeface="Corbel"/>
                <a:cs typeface="Corbel"/>
              </a:rPr>
              <a:t>on-site for</a:t>
            </a:r>
            <a:r>
              <a:rPr sz="2000" spc="10" dirty="0">
                <a:latin typeface="Corbel"/>
                <a:cs typeface="Corbel"/>
              </a:rPr>
              <a:t> </a:t>
            </a:r>
            <a:r>
              <a:rPr sz="2000" spc="-5" dirty="0">
                <a:latin typeface="Corbel"/>
                <a:cs typeface="Corbel"/>
              </a:rPr>
              <a:t>inspection</a:t>
            </a:r>
            <a:endParaRPr sz="2000" dirty="0">
              <a:latin typeface="Corbel"/>
              <a:cs typeface="Corbel"/>
            </a:endParaRPr>
          </a:p>
        </p:txBody>
      </p:sp>
      <p:sp>
        <p:nvSpPr>
          <p:cNvPr id="6" name="TextBox 5">
            <a:extLst>
              <a:ext uri="{FF2B5EF4-FFF2-40B4-BE49-F238E27FC236}">
                <a16:creationId xmlns:a16="http://schemas.microsoft.com/office/drawing/2014/main" id="{D494BBC8-E9F7-255D-A0D4-17788A6D6823}"/>
              </a:ext>
            </a:extLst>
          </p:cNvPr>
          <p:cNvSpPr txBox="1"/>
          <p:nvPr/>
        </p:nvSpPr>
        <p:spPr>
          <a:xfrm>
            <a:off x="5146580" y="2219622"/>
            <a:ext cx="5404043" cy="646331"/>
          </a:xfrm>
          <a:prstGeom prst="rect">
            <a:avLst/>
          </a:prstGeom>
          <a:noFill/>
        </p:spPr>
        <p:txBody>
          <a:bodyPr wrap="none" rtlCol="0">
            <a:spAutoFit/>
          </a:bodyPr>
          <a:lstStyle/>
          <a:p>
            <a:r>
              <a:rPr lang="en-US" sz="3600" dirty="0">
                <a:solidFill>
                  <a:srgbClr val="FFFF00"/>
                </a:solidFill>
              </a:rPr>
              <a:t>Check the Raw Materials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FCE8D7D-F753-3598-E9C2-804D15349007}"/>
              </a:ext>
            </a:extLst>
          </p:cNvPr>
          <p:cNvSpPr/>
          <p:nvPr/>
        </p:nvSpPr>
        <p:spPr>
          <a:xfrm>
            <a:off x="462163" y="2715888"/>
            <a:ext cx="5605601" cy="39878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DAC4FA25-26BF-403A-9AE5-07937E272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360" y="154307"/>
            <a:ext cx="7010400" cy="1219200"/>
          </a:xfrm>
          <a:prstGeom prst="rect">
            <a:avLst/>
          </a:prstGeom>
          <a:noFill/>
          <a:ln>
            <a:noFill/>
          </a:ln>
          <a:effectLst/>
          <a:extLst>
            <a:ext uri="{909E8E84-426E-40DD-AFC4-6F175D3DCCD1}">
              <a14:hiddenFill xmlns:a14="http://schemas.microsoft.com/office/drawing/2010/main">
                <a:solidFill>
                  <a:srgbClr val="6633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a:extLst>
              <a:ext uri="{FF2B5EF4-FFF2-40B4-BE49-F238E27FC236}">
                <a16:creationId xmlns:a16="http://schemas.microsoft.com/office/drawing/2014/main" id="{F1778939-78C3-4CA1-82D1-49475EFF72D4}"/>
              </a:ext>
            </a:extLst>
          </p:cNvPr>
          <p:cNvSpPr txBox="1"/>
          <p:nvPr/>
        </p:nvSpPr>
        <p:spPr>
          <a:xfrm>
            <a:off x="178068" y="4406262"/>
            <a:ext cx="5739448" cy="461665"/>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a:t>
            </a:r>
            <a:r>
              <a:rPr lang="en-US" sz="2000" dirty="0"/>
              <a:t>Complaint Inspections/Investigations</a:t>
            </a:r>
          </a:p>
        </p:txBody>
      </p:sp>
      <p:sp>
        <p:nvSpPr>
          <p:cNvPr id="8" name="TextBox 7">
            <a:extLst>
              <a:ext uri="{FF2B5EF4-FFF2-40B4-BE49-F238E27FC236}">
                <a16:creationId xmlns:a16="http://schemas.microsoft.com/office/drawing/2014/main" id="{C9EB084F-FA0C-4D6F-81B2-0CC6CA902915}"/>
              </a:ext>
            </a:extLst>
          </p:cNvPr>
          <p:cNvSpPr txBox="1"/>
          <p:nvPr/>
        </p:nvSpPr>
        <p:spPr>
          <a:xfrm>
            <a:off x="245798" y="3653651"/>
            <a:ext cx="2438400"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 </a:t>
            </a:r>
            <a:r>
              <a:rPr lang="en-US" sz="2000" dirty="0"/>
              <a:t>Generator     	Licensing </a:t>
            </a:r>
          </a:p>
        </p:txBody>
      </p:sp>
      <p:sp>
        <p:nvSpPr>
          <p:cNvPr id="9" name="TextBox 8">
            <a:extLst>
              <a:ext uri="{FF2B5EF4-FFF2-40B4-BE49-F238E27FC236}">
                <a16:creationId xmlns:a16="http://schemas.microsoft.com/office/drawing/2014/main" id="{F4723B75-9ABA-49BB-93BF-3B9CD3AFFF88}"/>
              </a:ext>
            </a:extLst>
          </p:cNvPr>
          <p:cNvSpPr txBox="1"/>
          <p:nvPr/>
        </p:nvSpPr>
        <p:spPr>
          <a:xfrm>
            <a:off x="290307" y="2885818"/>
            <a:ext cx="3733800"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 </a:t>
            </a:r>
            <a:r>
              <a:rPr lang="en-US" sz="2000" dirty="0"/>
              <a:t>Follow-up on MN Duty Officer Reports</a:t>
            </a:r>
          </a:p>
        </p:txBody>
      </p:sp>
      <p:sp>
        <p:nvSpPr>
          <p:cNvPr id="10" name="TextBox 9">
            <a:extLst>
              <a:ext uri="{FF2B5EF4-FFF2-40B4-BE49-F238E27FC236}">
                <a16:creationId xmlns:a16="http://schemas.microsoft.com/office/drawing/2014/main" id="{7B27FD5F-9CBD-4177-8394-92E726941BB4}"/>
              </a:ext>
            </a:extLst>
          </p:cNvPr>
          <p:cNvSpPr txBox="1"/>
          <p:nvPr/>
        </p:nvSpPr>
        <p:spPr>
          <a:xfrm>
            <a:off x="462163" y="5030882"/>
            <a:ext cx="5313318" cy="1323439"/>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 </a:t>
            </a:r>
            <a:r>
              <a:rPr lang="en-US" sz="2000" dirty="0"/>
              <a:t>Provides assistance on waste 				determination and disposal options </a:t>
            </a:r>
          </a:p>
          <a:p>
            <a:pPr algn="ctr"/>
            <a:endParaRPr lang="en-US" sz="2000" dirty="0"/>
          </a:p>
          <a:p>
            <a:pPr algn="ctr"/>
            <a:endParaRPr lang="en-US" sz="2000" dirty="0"/>
          </a:p>
        </p:txBody>
      </p:sp>
      <p:sp>
        <p:nvSpPr>
          <p:cNvPr id="12" name="TextBox 11">
            <a:extLst>
              <a:ext uri="{FF2B5EF4-FFF2-40B4-BE49-F238E27FC236}">
                <a16:creationId xmlns:a16="http://schemas.microsoft.com/office/drawing/2014/main" id="{87ABECCB-35C4-4EF9-B7FF-E3C1D4B11D09}"/>
              </a:ext>
            </a:extLst>
          </p:cNvPr>
          <p:cNvSpPr txBox="1"/>
          <p:nvPr/>
        </p:nvSpPr>
        <p:spPr>
          <a:xfrm>
            <a:off x="5410200" y="3759931"/>
            <a:ext cx="7010399" cy="1631216"/>
          </a:xfrm>
          <a:prstGeom prst="rect">
            <a:avLst/>
          </a:prstGeom>
          <a:noFill/>
        </p:spPr>
        <p:txBody>
          <a:bodyPr wrap="square" rtlCol="0">
            <a:spAutoFit/>
          </a:bodyPr>
          <a:lstStyle/>
          <a:p>
            <a:pPr algn="ctr"/>
            <a:r>
              <a:rPr lang="en-US" sz="2800" dirty="0">
                <a:solidFill>
                  <a:srgbClr val="FFFF00"/>
                </a:solidFill>
              </a:rPr>
              <a:t>Inspection Frequency </a:t>
            </a:r>
          </a:p>
          <a:p>
            <a:pPr algn="ctr"/>
            <a:r>
              <a:rPr lang="en-US" dirty="0"/>
              <a:t>Large Quantity Generator (LQG) - two per year</a:t>
            </a:r>
          </a:p>
          <a:p>
            <a:pPr algn="ctr"/>
            <a:r>
              <a:rPr lang="en-US" dirty="0"/>
              <a:t>Small Quantity Generator (SQG)  - once per year</a:t>
            </a:r>
          </a:p>
          <a:p>
            <a:pPr algn="ctr"/>
            <a:r>
              <a:rPr lang="en-US" dirty="0"/>
              <a:t>Very Small Quantity Generator (VSQG)  - once per year</a:t>
            </a:r>
          </a:p>
          <a:p>
            <a:pPr algn="ctr"/>
            <a:r>
              <a:rPr lang="en-US" dirty="0"/>
              <a:t>Class I Used Oil - every other year</a:t>
            </a:r>
          </a:p>
        </p:txBody>
      </p:sp>
      <p:sp>
        <p:nvSpPr>
          <p:cNvPr id="13" name="TextBox 12">
            <a:extLst>
              <a:ext uri="{FF2B5EF4-FFF2-40B4-BE49-F238E27FC236}">
                <a16:creationId xmlns:a16="http://schemas.microsoft.com/office/drawing/2014/main" id="{D5957A28-B526-43FA-ACF7-5235A9EC47C5}"/>
              </a:ext>
            </a:extLst>
          </p:cNvPr>
          <p:cNvSpPr txBox="1"/>
          <p:nvPr/>
        </p:nvSpPr>
        <p:spPr>
          <a:xfrm>
            <a:off x="949234" y="1657708"/>
            <a:ext cx="6292161" cy="830997"/>
          </a:xfrm>
          <a:prstGeom prst="rect">
            <a:avLst/>
          </a:prstGeom>
          <a:solidFill>
            <a:srgbClr val="FFFF00"/>
          </a:solidFill>
        </p:spPr>
        <p:txBody>
          <a:bodyPr wrap="square" rtlCol="0">
            <a:spAutoFit/>
          </a:bodyPr>
          <a:lstStyle/>
          <a:p>
            <a:r>
              <a:rPr lang="en-US" sz="2400" b="1" dirty="0">
                <a:solidFill>
                  <a:schemeClr val="bg1"/>
                </a:solidFill>
              </a:rPr>
              <a:t>Enforces MN Hazardous Waste Rules and Anoka County Hazardous Waste Ordinance</a:t>
            </a:r>
          </a:p>
        </p:txBody>
      </p:sp>
      <p:sp>
        <p:nvSpPr>
          <p:cNvPr id="16" name="Arrow: Left 15">
            <a:extLst>
              <a:ext uri="{FF2B5EF4-FFF2-40B4-BE49-F238E27FC236}">
                <a16:creationId xmlns:a16="http://schemas.microsoft.com/office/drawing/2014/main" id="{48D34DA5-D808-412A-A52C-EA271D11EC9B}"/>
              </a:ext>
            </a:extLst>
          </p:cNvPr>
          <p:cNvSpPr/>
          <p:nvPr/>
        </p:nvSpPr>
        <p:spPr>
          <a:xfrm>
            <a:off x="8534400" y="1297374"/>
            <a:ext cx="3476993" cy="1677074"/>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We are here to HELP!</a:t>
            </a:r>
          </a:p>
        </p:txBody>
      </p:sp>
      <p:sp>
        <p:nvSpPr>
          <p:cNvPr id="5" name="TextBox 4">
            <a:extLst>
              <a:ext uri="{FF2B5EF4-FFF2-40B4-BE49-F238E27FC236}">
                <a16:creationId xmlns:a16="http://schemas.microsoft.com/office/drawing/2014/main" id="{CA1FF513-F10E-0132-3104-A3F79689F248}"/>
              </a:ext>
            </a:extLst>
          </p:cNvPr>
          <p:cNvSpPr txBox="1"/>
          <p:nvPr/>
        </p:nvSpPr>
        <p:spPr>
          <a:xfrm>
            <a:off x="788734" y="5851856"/>
            <a:ext cx="4518115" cy="400110"/>
          </a:xfrm>
          <a:prstGeom prst="rect">
            <a:avLst/>
          </a:prstGeom>
          <a:noFill/>
        </p:spPr>
        <p:txBody>
          <a:bodyPr wrap="square" rtlCol="0">
            <a:spAutoFit/>
          </a:bodyPr>
          <a:lstStyle/>
          <a:p>
            <a:r>
              <a:rPr lang="en-US" sz="2000">
                <a:latin typeface="Calibri" panose="020F0502020204030204" pitchFamily="34" charset="0"/>
                <a:cs typeface="Calibri" panose="020F0502020204030204" pitchFamily="34" charset="0"/>
              </a:rPr>
              <a:t>●</a:t>
            </a:r>
            <a:endParaRPr lang="en-US" sz="2000" dirty="0"/>
          </a:p>
        </p:txBody>
      </p:sp>
      <p:sp>
        <p:nvSpPr>
          <p:cNvPr id="11" name="TextBox 10">
            <a:extLst>
              <a:ext uri="{FF2B5EF4-FFF2-40B4-BE49-F238E27FC236}">
                <a16:creationId xmlns:a16="http://schemas.microsoft.com/office/drawing/2014/main" id="{F960514E-1934-18FB-A3F6-671C94F43B07}"/>
              </a:ext>
            </a:extLst>
          </p:cNvPr>
          <p:cNvSpPr txBox="1"/>
          <p:nvPr/>
        </p:nvSpPr>
        <p:spPr>
          <a:xfrm>
            <a:off x="987838" y="5821121"/>
            <a:ext cx="5000215" cy="707886"/>
          </a:xfrm>
          <a:prstGeom prst="rect">
            <a:avLst/>
          </a:prstGeom>
          <a:noFill/>
        </p:spPr>
        <p:txBody>
          <a:bodyPr wrap="none" rtlCol="0">
            <a:spAutoFit/>
          </a:bodyPr>
          <a:lstStyle/>
          <a:p>
            <a:r>
              <a:rPr lang="en-US" sz="2000" dirty="0"/>
              <a:t>Assist operators on their Hazardous Waste</a:t>
            </a:r>
          </a:p>
          <a:p>
            <a:r>
              <a:rPr lang="en-US" sz="2000" dirty="0"/>
              <a:t>     Annual Reporting </a:t>
            </a:r>
          </a:p>
        </p:txBody>
      </p:sp>
    </p:spTree>
    <p:extLst>
      <p:ext uri="{BB962C8B-B14F-4D97-AF65-F5344CB8AC3E}">
        <p14:creationId xmlns:p14="http://schemas.microsoft.com/office/powerpoint/2010/main" val="249530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6751" y="531876"/>
            <a:ext cx="8310880" cy="695960"/>
          </a:xfrm>
          <a:prstGeom prst="rect">
            <a:avLst/>
          </a:prstGeom>
        </p:spPr>
        <p:txBody>
          <a:bodyPr vert="horz" wrap="square" lIns="0" tIns="12700" rIns="0" bIns="0" rtlCol="0">
            <a:spAutoFit/>
          </a:bodyPr>
          <a:lstStyle/>
          <a:p>
            <a:pPr marL="12700">
              <a:lnSpc>
                <a:spcPct val="100000"/>
              </a:lnSpc>
              <a:spcBef>
                <a:spcPts val="100"/>
              </a:spcBef>
            </a:pPr>
            <a:r>
              <a:rPr spc="-145" dirty="0"/>
              <a:t>To </a:t>
            </a:r>
            <a:r>
              <a:rPr spc="-5" dirty="0"/>
              <a:t>Determine the Status </a:t>
            </a:r>
            <a:r>
              <a:rPr dirty="0"/>
              <a:t>of a</a:t>
            </a:r>
            <a:r>
              <a:rPr spc="-265" dirty="0"/>
              <a:t> </a:t>
            </a:r>
            <a:r>
              <a:rPr spc="-10" dirty="0"/>
              <a:t>Waste,</a:t>
            </a:r>
          </a:p>
        </p:txBody>
      </p:sp>
      <p:sp>
        <p:nvSpPr>
          <p:cNvPr id="3" name="object 3"/>
          <p:cNvSpPr txBox="1"/>
          <p:nvPr/>
        </p:nvSpPr>
        <p:spPr>
          <a:xfrm>
            <a:off x="686751" y="1129284"/>
            <a:ext cx="4516120" cy="695960"/>
          </a:xfrm>
          <a:prstGeom prst="rect">
            <a:avLst/>
          </a:prstGeom>
        </p:spPr>
        <p:txBody>
          <a:bodyPr vert="horz" wrap="square" lIns="0" tIns="12700" rIns="0" bIns="0" rtlCol="0">
            <a:spAutoFit/>
          </a:bodyPr>
          <a:lstStyle/>
          <a:p>
            <a:pPr marL="12700">
              <a:lnSpc>
                <a:spcPct val="100000"/>
              </a:lnSpc>
              <a:spcBef>
                <a:spcPts val="100"/>
              </a:spcBef>
            </a:pPr>
            <a:r>
              <a:rPr sz="4400" spc="-120" dirty="0">
                <a:solidFill>
                  <a:srgbClr val="FF0000"/>
                </a:solidFill>
                <a:latin typeface="Corbel"/>
                <a:cs typeface="Corbel"/>
              </a:rPr>
              <a:t>You </a:t>
            </a:r>
            <a:r>
              <a:rPr sz="4400" spc="-5" dirty="0">
                <a:solidFill>
                  <a:srgbClr val="FF0000"/>
                </a:solidFill>
                <a:latin typeface="Corbel"/>
                <a:cs typeface="Corbel"/>
              </a:rPr>
              <a:t>Need to</a:t>
            </a:r>
            <a:r>
              <a:rPr sz="4400" spc="-145" dirty="0">
                <a:solidFill>
                  <a:srgbClr val="FF0000"/>
                </a:solidFill>
                <a:latin typeface="Corbel"/>
                <a:cs typeface="Corbel"/>
              </a:rPr>
              <a:t> </a:t>
            </a:r>
            <a:r>
              <a:rPr sz="4400" spc="-5" dirty="0">
                <a:solidFill>
                  <a:srgbClr val="FF0000"/>
                </a:solidFill>
                <a:latin typeface="Corbel"/>
                <a:cs typeface="Corbel"/>
              </a:rPr>
              <a:t>Check:</a:t>
            </a:r>
            <a:endParaRPr sz="4400" dirty="0">
              <a:solidFill>
                <a:srgbClr val="FF0000"/>
              </a:solidFill>
              <a:latin typeface="Corbel"/>
              <a:cs typeface="Corbel"/>
            </a:endParaRPr>
          </a:p>
        </p:txBody>
      </p:sp>
      <p:sp>
        <p:nvSpPr>
          <p:cNvPr id="4" name="object 4"/>
          <p:cNvSpPr txBox="1"/>
          <p:nvPr/>
        </p:nvSpPr>
        <p:spPr>
          <a:xfrm>
            <a:off x="247739" y="2212923"/>
            <a:ext cx="3714661" cy="961802"/>
          </a:xfrm>
          <a:prstGeom prst="rect">
            <a:avLst/>
          </a:prstGeom>
        </p:spPr>
        <p:txBody>
          <a:bodyPr vert="horz" wrap="square" lIns="0" tIns="12700" rIns="0" bIns="0" rtlCol="0">
            <a:spAutoFit/>
          </a:bodyPr>
          <a:lstStyle/>
          <a:p>
            <a:pPr marL="355600" indent="-342900">
              <a:lnSpc>
                <a:spcPts val="2540"/>
              </a:lnSpc>
              <a:spcBef>
                <a:spcPts val="100"/>
              </a:spcBef>
              <a:buFont typeface="Arial"/>
              <a:buChar char="•"/>
              <a:tabLst>
                <a:tab pos="354965" algn="l"/>
                <a:tab pos="355600" algn="l"/>
              </a:tabLst>
            </a:pPr>
            <a:r>
              <a:rPr sz="2400" spc="-5" dirty="0">
                <a:latin typeface="Corbel"/>
                <a:cs typeface="Corbel"/>
              </a:rPr>
              <a:t>Is </a:t>
            </a:r>
            <a:r>
              <a:rPr sz="2400" dirty="0">
                <a:latin typeface="Corbel"/>
                <a:cs typeface="Corbel"/>
              </a:rPr>
              <a:t>it a </a:t>
            </a:r>
            <a:r>
              <a:rPr sz="2400" b="1" spc="-5" dirty="0">
                <a:solidFill>
                  <a:srgbClr val="FFFF00"/>
                </a:solidFill>
                <a:latin typeface="Corbel"/>
                <a:cs typeface="Corbel"/>
              </a:rPr>
              <a:t>Listed</a:t>
            </a:r>
            <a:r>
              <a:rPr sz="2400" b="1" spc="-225" dirty="0">
                <a:solidFill>
                  <a:srgbClr val="FFFF00"/>
                </a:solidFill>
                <a:latin typeface="Corbel"/>
                <a:cs typeface="Corbel"/>
              </a:rPr>
              <a:t> </a:t>
            </a:r>
            <a:r>
              <a:rPr sz="2400" spc="-5" dirty="0">
                <a:latin typeface="Corbel"/>
                <a:cs typeface="Corbel"/>
              </a:rPr>
              <a:t>Waste?</a:t>
            </a:r>
            <a:endParaRPr sz="2400" dirty="0">
              <a:latin typeface="Corbel"/>
              <a:cs typeface="Corbel"/>
            </a:endParaRPr>
          </a:p>
          <a:p>
            <a:pPr marL="679450">
              <a:lnSpc>
                <a:spcPts val="4940"/>
              </a:lnSpc>
            </a:pPr>
            <a:r>
              <a:rPr sz="4400" spc="-150" dirty="0">
                <a:solidFill>
                  <a:srgbClr val="FFFF00"/>
                </a:solidFill>
                <a:latin typeface="Corbel"/>
                <a:cs typeface="Corbel"/>
              </a:rPr>
              <a:t>F, </a:t>
            </a:r>
            <a:r>
              <a:rPr sz="4400" dirty="0">
                <a:solidFill>
                  <a:srgbClr val="FFFF00"/>
                </a:solidFill>
                <a:latin typeface="Corbel"/>
                <a:cs typeface="Corbel"/>
              </a:rPr>
              <a:t>K, </a:t>
            </a:r>
            <a:r>
              <a:rPr sz="4400" spc="-265" dirty="0">
                <a:solidFill>
                  <a:srgbClr val="FFFF00"/>
                </a:solidFill>
                <a:latin typeface="Corbel"/>
                <a:cs typeface="Corbel"/>
              </a:rPr>
              <a:t>P,</a:t>
            </a:r>
            <a:r>
              <a:rPr sz="4400" spc="-55" dirty="0">
                <a:solidFill>
                  <a:srgbClr val="FFFF00"/>
                </a:solidFill>
                <a:latin typeface="Corbel"/>
                <a:cs typeface="Corbel"/>
              </a:rPr>
              <a:t> </a:t>
            </a:r>
            <a:r>
              <a:rPr sz="4400" dirty="0">
                <a:solidFill>
                  <a:srgbClr val="FFFF00"/>
                </a:solidFill>
                <a:latin typeface="Corbel"/>
                <a:cs typeface="Corbel"/>
              </a:rPr>
              <a:t>U</a:t>
            </a:r>
            <a:r>
              <a:rPr lang="en-US" sz="4400" dirty="0">
                <a:solidFill>
                  <a:srgbClr val="FFFF00"/>
                </a:solidFill>
                <a:latin typeface="Corbel"/>
                <a:cs typeface="Corbel"/>
              </a:rPr>
              <a:t>   </a:t>
            </a:r>
            <a:endParaRPr sz="4400" dirty="0">
              <a:solidFill>
                <a:srgbClr val="FFFF00"/>
              </a:solidFill>
              <a:latin typeface="Corbel"/>
              <a:cs typeface="Corbel"/>
            </a:endParaRPr>
          </a:p>
        </p:txBody>
      </p:sp>
      <p:sp>
        <p:nvSpPr>
          <p:cNvPr id="5" name="object 5"/>
          <p:cNvSpPr txBox="1"/>
          <p:nvPr/>
        </p:nvSpPr>
        <p:spPr>
          <a:xfrm>
            <a:off x="761362" y="3763771"/>
            <a:ext cx="3963037" cy="382156"/>
          </a:xfrm>
          <a:prstGeom prst="rect">
            <a:avLst/>
          </a:prstGeom>
        </p:spPr>
        <p:txBody>
          <a:bodyPr vert="horz" wrap="square" lIns="0" tIns="12700" rIns="0" bIns="0" rtlCol="0">
            <a:spAutoFit/>
          </a:bodyPr>
          <a:lstStyle/>
          <a:p>
            <a:pPr marL="355600" indent="-342900">
              <a:lnSpc>
                <a:spcPct val="100000"/>
              </a:lnSpc>
              <a:spcBef>
                <a:spcPts val="100"/>
              </a:spcBef>
              <a:buFont typeface="Arial"/>
              <a:buChar char="•"/>
              <a:tabLst>
                <a:tab pos="354965" algn="l"/>
                <a:tab pos="355600" algn="l"/>
              </a:tabLst>
            </a:pPr>
            <a:r>
              <a:rPr sz="2400" spc="-5" dirty="0">
                <a:latin typeface="Corbel"/>
                <a:cs typeface="Corbel"/>
              </a:rPr>
              <a:t>Is </a:t>
            </a:r>
            <a:r>
              <a:rPr sz="2400" dirty="0">
                <a:latin typeface="Corbel"/>
                <a:cs typeface="Corbel"/>
              </a:rPr>
              <a:t>it a </a:t>
            </a:r>
            <a:r>
              <a:rPr sz="2400" spc="-5" dirty="0">
                <a:solidFill>
                  <a:srgbClr val="FFFF00"/>
                </a:solidFill>
                <a:latin typeface="Corbel"/>
                <a:cs typeface="Corbel"/>
              </a:rPr>
              <a:t>Characteristic</a:t>
            </a:r>
            <a:r>
              <a:rPr lang="en-US" sz="2400" spc="-5" dirty="0">
                <a:solidFill>
                  <a:srgbClr val="CC3300"/>
                </a:solidFill>
                <a:latin typeface="Corbel"/>
                <a:cs typeface="Corbel"/>
              </a:rPr>
              <a:t> </a:t>
            </a:r>
            <a:r>
              <a:rPr sz="2400" spc="-254" dirty="0">
                <a:solidFill>
                  <a:srgbClr val="CC3300"/>
                </a:solidFill>
                <a:latin typeface="Corbel"/>
                <a:cs typeface="Corbel"/>
              </a:rPr>
              <a:t> </a:t>
            </a:r>
            <a:r>
              <a:rPr sz="2400" spc="-5" dirty="0">
                <a:latin typeface="Corbel"/>
                <a:cs typeface="Corbel"/>
              </a:rPr>
              <a:t>Waste?</a:t>
            </a:r>
            <a:endParaRPr sz="2400" dirty="0">
              <a:latin typeface="Corbel"/>
              <a:cs typeface="Corbel"/>
            </a:endParaRPr>
          </a:p>
        </p:txBody>
      </p:sp>
      <p:sp>
        <p:nvSpPr>
          <p:cNvPr id="6" name="object 6"/>
          <p:cNvSpPr txBox="1"/>
          <p:nvPr/>
        </p:nvSpPr>
        <p:spPr>
          <a:xfrm>
            <a:off x="1171700" y="4092955"/>
            <a:ext cx="1148080" cy="711200"/>
          </a:xfrm>
          <a:prstGeom prst="rect">
            <a:avLst/>
          </a:prstGeom>
        </p:spPr>
        <p:txBody>
          <a:bodyPr vert="horz" wrap="square" lIns="0" tIns="61594" rIns="0" bIns="0" rtlCol="0">
            <a:spAutoFit/>
          </a:bodyPr>
          <a:lstStyle/>
          <a:p>
            <a:pPr marL="12700" marR="5080" indent="11430">
              <a:lnSpc>
                <a:spcPts val="2520"/>
              </a:lnSpc>
              <a:spcBef>
                <a:spcPts val="484"/>
              </a:spcBef>
            </a:pPr>
            <a:r>
              <a:rPr sz="2400" spc="-5" dirty="0">
                <a:latin typeface="Corbel"/>
                <a:cs typeface="Corbel"/>
              </a:rPr>
              <a:t>I</a:t>
            </a:r>
            <a:r>
              <a:rPr sz="2400" dirty="0">
                <a:latin typeface="Corbel"/>
                <a:cs typeface="Corbel"/>
              </a:rPr>
              <a:t>g</a:t>
            </a:r>
            <a:r>
              <a:rPr sz="2400" spc="-5" dirty="0">
                <a:latin typeface="Corbel"/>
                <a:cs typeface="Corbel"/>
              </a:rPr>
              <a:t>n</a:t>
            </a:r>
            <a:r>
              <a:rPr sz="2400" spc="5" dirty="0">
                <a:latin typeface="Corbel"/>
                <a:cs typeface="Corbel"/>
              </a:rPr>
              <a:t>i</a:t>
            </a:r>
            <a:r>
              <a:rPr sz="2400" dirty="0">
                <a:latin typeface="Corbel"/>
                <a:cs typeface="Corbel"/>
              </a:rPr>
              <a:t>tab</a:t>
            </a:r>
            <a:r>
              <a:rPr sz="2400" spc="5" dirty="0">
                <a:latin typeface="Corbel"/>
                <a:cs typeface="Corbel"/>
              </a:rPr>
              <a:t>l</a:t>
            </a:r>
            <a:r>
              <a:rPr sz="2400" dirty="0">
                <a:latin typeface="Corbel"/>
                <a:cs typeface="Corbel"/>
              </a:rPr>
              <a:t>e  </a:t>
            </a:r>
            <a:r>
              <a:rPr sz="2400" spc="-5" dirty="0">
                <a:latin typeface="Corbel"/>
                <a:cs typeface="Corbel"/>
              </a:rPr>
              <a:t>Oxidizer</a:t>
            </a:r>
            <a:endParaRPr sz="2400" dirty="0">
              <a:latin typeface="Corbel"/>
              <a:cs typeface="Corbel"/>
            </a:endParaRPr>
          </a:p>
        </p:txBody>
      </p:sp>
      <p:sp>
        <p:nvSpPr>
          <p:cNvPr id="7" name="object 7"/>
          <p:cNvSpPr txBox="1"/>
          <p:nvPr/>
        </p:nvSpPr>
        <p:spPr>
          <a:xfrm>
            <a:off x="2468627" y="4092955"/>
            <a:ext cx="871855" cy="711200"/>
          </a:xfrm>
          <a:prstGeom prst="rect">
            <a:avLst/>
          </a:prstGeom>
        </p:spPr>
        <p:txBody>
          <a:bodyPr vert="horz" wrap="square" lIns="0" tIns="12700" rIns="0" bIns="0" rtlCol="0">
            <a:spAutoFit/>
          </a:bodyPr>
          <a:lstStyle/>
          <a:p>
            <a:pPr marL="19685">
              <a:lnSpc>
                <a:spcPts val="2700"/>
              </a:lnSpc>
              <a:spcBef>
                <a:spcPts val="100"/>
              </a:spcBef>
            </a:pPr>
            <a:r>
              <a:rPr sz="2400" dirty="0">
                <a:latin typeface="Corbel"/>
                <a:cs typeface="Corbel"/>
              </a:rPr>
              <a:t>(D</a:t>
            </a:r>
            <a:r>
              <a:rPr sz="2400" spc="5" dirty="0">
                <a:latin typeface="Corbel"/>
                <a:cs typeface="Corbel"/>
              </a:rPr>
              <a:t>00</a:t>
            </a:r>
            <a:r>
              <a:rPr sz="2400" spc="-5" dirty="0">
                <a:latin typeface="Corbel"/>
                <a:cs typeface="Corbel"/>
              </a:rPr>
              <a:t>1</a:t>
            </a:r>
            <a:r>
              <a:rPr sz="2400" dirty="0">
                <a:latin typeface="Corbel"/>
                <a:cs typeface="Corbel"/>
              </a:rPr>
              <a:t>)</a:t>
            </a:r>
          </a:p>
          <a:p>
            <a:pPr marL="12700">
              <a:lnSpc>
                <a:spcPts val="2700"/>
              </a:lnSpc>
            </a:pPr>
            <a:r>
              <a:rPr sz="2400" dirty="0">
                <a:latin typeface="Corbel"/>
                <a:cs typeface="Corbel"/>
              </a:rPr>
              <a:t>(D001)</a:t>
            </a:r>
          </a:p>
        </p:txBody>
      </p:sp>
      <p:sp>
        <p:nvSpPr>
          <p:cNvPr id="8" name="object 8"/>
          <p:cNvSpPr txBox="1"/>
          <p:nvPr/>
        </p:nvSpPr>
        <p:spPr>
          <a:xfrm>
            <a:off x="1171700" y="4742179"/>
            <a:ext cx="2193925"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Corbel"/>
                <a:cs typeface="Corbel"/>
              </a:rPr>
              <a:t>Corrosive</a:t>
            </a:r>
            <a:r>
              <a:rPr sz="2400" spc="415" dirty="0">
                <a:latin typeface="Corbel"/>
                <a:cs typeface="Corbel"/>
              </a:rPr>
              <a:t> </a:t>
            </a:r>
            <a:r>
              <a:rPr sz="2400" spc="-10" dirty="0">
                <a:latin typeface="Corbel"/>
                <a:cs typeface="Corbel"/>
              </a:rPr>
              <a:t>(D002)</a:t>
            </a:r>
            <a:endParaRPr sz="2400" dirty="0">
              <a:latin typeface="Corbel"/>
              <a:cs typeface="Corbel"/>
            </a:endParaRPr>
          </a:p>
        </p:txBody>
      </p:sp>
      <p:sp>
        <p:nvSpPr>
          <p:cNvPr id="9" name="object 9"/>
          <p:cNvSpPr txBox="1"/>
          <p:nvPr/>
        </p:nvSpPr>
        <p:spPr>
          <a:xfrm>
            <a:off x="1162810" y="5071364"/>
            <a:ext cx="1127125" cy="1052830"/>
          </a:xfrm>
          <a:prstGeom prst="rect">
            <a:avLst/>
          </a:prstGeom>
        </p:spPr>
        <p:txBody>
          <a:bodyPr vert="horz" wrap="square" lIns="0" tIns="47625" rIns="0" bIns="0" rtlCol="0">
            <a:spAutoFit/>
          </a:bodyPr>
          <a:lstStyle/>
          <a:p>
            <a:pPr marL="12700" marR="5080" indent="20320">
              <a:lnSpc>
                <a:spcPct val="90400"/>
              </a:lnSpc>
              <a:spcBef>
                <a:spcPts val="375"/>
              </a:spcBef>
            </a:pPr>
            <a:r>
              <a:rPr sz="2400" spc="-45" dirty="0">
                <a:latin typeface="Corbel"/>
                <a:cs typeface="Corbel"/>
              </a:rPr>
              <a:t>R</a:t>
            </a:r>
            <a:r>
              <a:rPr sz="2400" spc="5" dirty="0">
                <a:latin typeface="Corbel"/>
                <a:cs typeface="Corbel"/>
              </a:rPr>
              <a:t>e</a:t>
            </a:r>
            <a:r>
              <a:rPr sz="2400" spc="-5" dirty="0">
                <a:latin typeface="Corbel"/>
                <a:cs typeface="Corbel"/>
              </a:rPr>
              <a:t>ac</a:t>
            </a:r>
            <a:r>
              <a:rPr sz="2400" dirty="0">
                <a:latin typeface="Corbel"/>
                <a:cs typeface="Corbel"/>
              </a:rPr>
              <a:t>t</a:t>
            </a:r>
            <a:r>
              <a:rPr sz="2400" spc="5" dirty="0">
                <a:latin typeface="Corbel"/>
                <a:cs typeface="Corbel"/>
              </a:rPr>
              <a:t>i</a:t>
            </a:r>
            <a:r>
              <a:rPr sz="2400" dirty="0">
                <a:latin typeface="Corbel"/>
                <a:cs typeface="Corbel"/>
              </a:rPr>
              <a:t>ve  </a:t>
            </a:r>
            <a:r>
              <a:rPr sz="2400" spc="-35" dirty="0">
                <a:latin typeface="Corbel"/>
                <a:cs typeface="Corbel"/>
              </a:rPr>
              <a:t>Toxic  </a:t>
            </a:r>
            <a:r>
              <a:rPr sz="2400" dirty="0">
                <a:latin typeface="Corbel"/>
                <a:cs typeface="Corbel"/>
              </a:rPr>
              <a:t>Lethal</a:t>
            </a:r>
          </a:p>
        </p:txBody>
      </p:sp>
      <p:sp>
        <p:nvSpPr>
          <p:cNvPr id="10" name="object 10"/>
          <p:cNvSpPr txBox="1"/>
          <p:nvPr/>
        </p:nvSpPr>
        <p:spPr>
          <a:xfrm>
            <a:off x="2446109" y="5071364"/>
            <a:ext cx="1318260" cy="1052830"/>
          </a:xfrm>
          <a:prstGeom prst="rect">
            <a:avLst/>
          </a:prstGeom>
        </p:spPr>
        <p:txBody>
          <a:bodyPr vert="horz" wrap="square" lIns="0" tIns="47625" rIns="0" bIns="0" rtlCol="0">
            <a:spAutoFit/>
          </a:bodyPr>
          <a:lstStyle/>
          <a:p>
            <a:pPr marL="32384" marR="5080" indent="-20320">
              <a:lnSpc>
                <a:spcPct val="90400"/>
              </a:lnSpc>
              <a:spcBef>
                <a:spcPts val="375"/>
              </a:spcBef>
            </a:pPr>
            <a:r>
              <a:rPr sz="2400" spc="-10" dirty="0">
                <a:latin typeface="Corbel"/>
                <a:cs typeface="Corbel"/>
              </a:rPr>
              <a:t>(D003)  </a:t>
            </a:r>
            <a:r>
              <a:rPr sz="2400" spc="-5" dirty="0">
                <a:latin typeface="Corbel"/>
                <a:cs typeface="Corbel"/>
              </a:rPr>
              <a:t>(D004-43)  (MN01)</a:t>
            </a:r>
            <a:endParaRPr sz="2400" dirty="0">
              <a:latin typeface="Corbel"/>
              <a:cs typeface="Corbel"/>
            </a:endParaRPr>
          </a:p>
        </p:txBody>
      </p:sp>
      <p:sp>
        <p:nvSpPr>
          <p:cNvPr id="11" name="object 11"/>
          <p:cNvSpPr txBox="1"/>
          <p:nvPr/>
        </p:nvSpPr>
        <p:spPr>
          <a:xfrm>
            <a:off x="5715000" y="2155317"/>
            <a:ext cx="2679065" cy="1037590"/>
          </a:xfrm>
          <a:prstGeom prst="rect">
            <a:avLst/>
          </a:prstGeom>
        </p:spPr>
        <p:txBody>
          <a:bodyPr vert="horz" wrap="square" lIns="0" tIns="55244" rIns="0" bIns="0" rtlCol="0">
            <a:spAutoFit/>
          </a:bodyPr>
          <a:lstStyle/>
          <a:p>
            <a:pPr marL="355600" marR="5080" indent="-342900">
              <a:lnSpc>
                <a:spcPct val="88300"/>
              </a:lnSpc>
              <a:spcBef>
                <a:spcPts val="434"/>
              </a:spcBef>
              <a:buFont typeface="Arial"/>
              <a:buChar char="•"/>
              <a:tabLst>
                <a:tab pos="354965" algn="l"/>
                <a:tab pos="355600" algn="l"/>
              </a:tabLst>
            </a:pPr>
            <a:r>
              <a:rPr sz="2400" dirty="0">
                <a:latin typeface="Corbel"/>
                <a:cs typeface="Corbel"/>
              </a:rPr>
              <a:t>Does </a:t>
            </a:r>
            <a:r>
              <a:rPr sz="2400" spc="-5" dirty="0">
                <a:latin typeface="Corbel"/>
                <a:cs typeface="Corbel"/>
              </a:rPr>
              <a:t>the </a:t>
            </a:r>
            <a:r>
              <a:rPr sz="2400" dirty="0">
                <a:latin typeface="Corbel"/>
                <a:cs typeface="Corbel"/>
              </a:rPr>
              <a:t>waste  </a:t>
            </a:r>
            <a:r>
              <a:rPr sz="2400" spc="-5" dirty="0">
                <a:latin typeface="Corbel"/>
                <a:cs typeface="Corbel"/>
              </a:rPr>
              <a:t>contain </a:t>
            </a:r>
            <a:r>
              <a:rPr sz="2400" spc="-5" dirty="0">
                <a:solidFill>
                  <a:srgbClr val="FFFF00"/>
                </a:solidFill>
                <a:latin typeface="Corbel"/>
                <a:cs typeface="Corbel"/>
              </a:rPr>
              <a:t>more</a:t>
            </a:r>
            <a:r>
              <a:rPr sz="2400" spc="-70" dirty="0">
                <a:latin typeface="Corbel"/>
                <a:cs typeface="Corbel"/>
              </a:rPr>
              <a:t> </a:t>
            </a:r>
            <a:r>
              <a:rPr sz="2400" spc="-5" dirty="0">
                <a:latin typeface="Corbel"/>
                <a:cs typeface="Corbel"/>
              </a:rPr>
              <a:t>than  </a:t>
            </a:r>
            <a:r>
              <a:rPr sz="2400" spc="-25" dirty="0">
                <a:solidFill>
                  <a:srgbClr val="FFFF00"/>
                </a:solidFill>
                <a:latin typeface="Corbel"/>
                <a:cs typeface="Corbel"/>
              </a:rPr>
              <a:t>50 </a:t>
            </a:r>
            <a:r>
              <a:rPr sz="2400" dirty="0">
                <a:solidFill>
                  <a:srgbClr val="FFFF00"/>
                </a:solidFill>
                <a:latin typeface="Corbel"/>
                <a:cs typeface="Corbel"/>
              </a:rPr>
              <a:t>ppm</a:t>
            </a:r>
            <a:r>
              <a:rPr sz="2400" spc="-10" dirty="0">
                <a:solidFill>
                  <a:srgbClr val="FFFF00"/>
                </a:solidFill>
                <a:latin typeface="Corbel"/>
                <a:cs typeface="Corbel"/>
              </a:rPr>
              <a:t> </a:t>
            </a:r>
            <a:r>
              <a:rPr sz="2400" dirty="0">
                <a:latin typeface="Corbel"/>
                <a:cs typeface="Corbel"/>
              </a:rPr>
              <a:t>PCBs?</a:t>
            </a:r>
          </a:p>
        </p:txBody>
      </p:sp>
      <p:sp>
        <p:nvSpPr>
          <p:cNvPr id="12" name="object 12"/>
          <p:cNvSpPr txBox="1"/>
          <p:nvPr/>
        </p:nvSpPr>
        <p:spPr>
          <a:xfrm>
            <a:off x="5562599" y="4277108"/>
            <a:ext cx="2287905" cy="1588512"/>
          </a:xfrm>
          <a:prstGeom prst="rect">
            <a:avLst/>
          </a:prstGeom>
        </p:spPr>
        <p:txBody>
          <a:bodyPr vert="horz" wrap="square" lIns="0" tIns="53975" rIns="0" bIns="0" rtlCol="0">
            <a:spAutoFit/>
          </a:bodyPr>
          <a:lstStyle/>
          <a:p>
            <a:pPr marL="355600" marR="5080" indent="-342900">
              <a:lnSpc>
                <a:spcPct val="88700"/>
              </a:lnSpc>
              <a:spcBef>
                <a:spcPts val="425"/>
              </a:spcBef>
              <a:buFont typeface="Arial"/>
              <a:buChar char="•"/>
              <a:tabLst>
                <a:tab pos="354965" algn="l"/>
                <a:tab pos="355600" algn="l"/>
              </a:tabLst>
            </a:pPr>
            <a:r>
              <a:rPr sz="2800" spc="-5" dirty="0">
                <a:latin typeface="Corbel"/>
                <a:cs typeface="Corbel"/>
              </a:rPr>
              <a:t>Is </a:t>
            </a:r>
            <a:r>
              <a:rPr sz="2800" dirty="0">
                <a:latin typeface="Corbel"/>
                <a:cs typeface="Corbel"/>
              </a:rPr>
              <a:t>it </a:t>
            </a:r>
            <a:r>
              <a:rPr sz="2800" dirty="0">
                <a:solidFill>
                  <a:srgbClr val="FFFF00"/>
                </a:solidFill>
                <a:latin typeface="Corbel"/>
                <a:cs typeface="Corbel"/>
              </a:rPr>
              <a:t>used </a:t>
            </a:r>
            <a:r>
              <a:rPr sz="2800" spc="-5" dirty="0">
                <a:solidFill>
                  <a:srgbClr val="FFFF00"/>
                </a:solidFill>
                <a:latin typeface="Corbel"/>
                <a:cs typeface="Corbel"/>
              </a:rPr>
              <a:t>oil </a:t>
            </a:r>
            <a:r>
              <a:rPr sz="2800" spc="-5" dirty="0">
                <a:latin typeface="Corbel"/>
                <a:cs typeface="Corbel"/>
              </a:rPr>
              <a:t>or  </a:t>
            </a:r>
            <a:r>
              <a:rPr sz="2800" dirty="0">
                <a:latin typeface="Corbel"/>
                <a:cs typeface="Corbel"/>
              </a:rPr>
              <a:t>used oil</a:t>
            </a:r>
            <a:r>
              <a:rPr sz="2800" spc="-75" dirty="0">
                <a:latin typeface="Corbel"/>
                <a:cs typeface="Corbel"/>
              </a:rPr>
              <a:t> </a:t>
            </a:r>
            <a:r>
              <a:rPr sz="2800" spc="-5" dirty="0">
                <a:latin typeface="Corbel"/>
                <a:cs typeface="Corbel"/>
              </a:rPr>
              <a:t>related  </a:t>
            </a:r>
            <a:r>
              <a:rPr sz="2800" dirty="0">
                <a:latin typeface="Corbel"/>
                <a:cs typeface="Corbel"/>
              </a:rPr>
              <a:t>wastes?</a:t>
            </a:r>
          </a:p>
        </p:txBody>
      </p:sp>
      <p:sp>
        <p:nvSpPr>
          <p:cNvPr id="13" name="object 13"/>
          <p:cNvSpPr/>
          <p:nvPr/>
        </p:nvSpPr>
        <p:spPr>
          <a:xfrm>
            <a:off x="8579322" y="1659189"/>
            <a:ext cx="2355830" cy="1821056"/>
          </a:xfrm>
          <a:prstGeom prst="rect">
            <a:avLst/>
          </a:prstGeom>
          <a:blipFill>
            <a:blip r:embed="rId2" cstate="print"/>
            <a:stretch>
              <a:fillRect/>
            </a:stretch>
          </a:blipFill>
        </p:spPr>
        <p:txBody>
          <a:bodyPr wrap="square" lIns="0" tIns="0" rIns="0" bIns="0" rtlCol="0"/>
          <a:lstStyle/>
          <a:p>
            <a:endParaRPr dirty="0"/>
          </a:p>
        </p:txBody>
      </p:sp>
      <p:sp>
        <p:nvSpPr>
          <p:cNvPr id="14" name="object 14"/>
          <p:cNvSpPr/>
          <p:nvPr/>
        </p:nvSpPr>
        <p:spPr>
          <a:xfrm>
            <a:off x="8525363" y="1659189"/>
            <a:ext cx="2432050" cy="1843405"/>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
        <p:nvSpPr>
          <p:cNvPr id="15" name="object 15"/>
          <p:cNvSpPr/>
          <p:nvPr/>
        </p:nvSpPr>
        <p:spPr>
          <a:xfrm>
            <a:off x="7933819" y="3769015"/>
            <a:ext cx="3579107" cy="2489508"/>
          </a:xfrm>
          <a:prstGeom prst="rect">
            <a:avLst/>
          </a:prstGeom>
          <a:blipFill>
            <a:blip r:embed="rId3" cstate="print"/>
            <a:stretch>
              <a:fillRect/>
            </a:stretch>
          </a:blipFill>
        </p:spPr>
        <p:txBody>
          <a:bodyPr wrap="square" lIns="0" tIns="0" rIns="0" bIns="0" rtlCol="0"/>
          <a:lstStyle/>
          <a:p>
            <a:endParaRPr dirty="0"/>
          </a:p>
        </p:txBody>
      </p:sp>
      <p:sp>
        <p:nvSpPr>
          <p:cNvPr id="16" name="object 16"/>
          <p:cNvSpPr/>
          <p:nvPr/>
        </p:nvSpPr>
        <p:spPr>
          <a:xfrm>
            <a:off x="7888992" y="3730752"/>
            <a:ext cx="3655695" cy="2566035"/>
          </a:xfrm>
          <a:custGeom>
            <a:avLst/>
            <a:gdLst/>
            <a:ahLst/>
            <a:cxnLst/>
            <a:rect l="l" t="t" r="r" b="b"/>
            <a:pathLst>
              <a:path w="3655695" h="2566035">
                <a:moveTo>
                  <a:pt x="0" y="0"/>
                </a:moveTo>
                <a:lnTo>
                  <a:pt x="3655307" y="0"/>
                </a:lnTo>
                <a:lnTo>
                  <a:pt x="3655307" y="2565708"/>
                </a:lnTo>
                <a:lnTo>
                  <a:pt x="0" y="2565708"/>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C2CA66-C936-AB3B-063F-BC20F381392E}"/>
              </a:ext>
            </a:extLst>
          </p:cNvPr>
          <p:cNvSpPr/>
          <p:nvPr/>
        </p:nvSpPr>
        <p:spPr>
          <a:xfrm>
            <a:off x="6118691" y="4114800"/>
            <a:ext cx="3025309" cy="17722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5A53FA-C64E-090E-5675-CCF3146FD970}"/>
              </a:ext>
            </a:extLst>
          </p:cNvPr>
          <p:cNvSpPr/>
          <p:nvPr/>
        </p:nvSpPr>
        <p:spPr>
          <a:xfrm>
            <a:off x="77151" y="1600995"/>
            <a:ext cx="2208849" cy="21273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982AE466-5057-4E11-AA86-103BB8AD19B8}"/>
              </a:ext>
            </a:extLst>
          </p:cNvPr>
          <p:cNvSpPr/>
          <p:nvPr/>
        </p:nvSpPr>
        <p:spPr>
          <a:xfrm>
            <a:off x="457200" y="457200"/>
            <a:ext cx="10927415" cy="98234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654984" y="553212"/>
            <a:ext cx="10927415" cy="695960"/>
          </a:xfrm>
          <a:prstGeom prst="rect">
            <a:avLst/>
          </a:prstGeom>
        </p:spPr>
        <p:txBody>
          <a:bodyPr vert="horz" wrap="square" lIns="0" tIns="12700" rIns="0" bIns="0" rtlCol="0">
            <a:spAutoFit/>
          </a:bodyPr>
          <a:lstStyle/>
          <a:p>
            <a:pPr marL="12700">
              <a:lnSpc>
                <a:spcPct val="100000"/>
              </a:lnSpc>
              <a:spcBef>
                <a:spcPts val="100"/>
              </a:spcBef>
            </a:pPr>
            <a:r>
              <a:rPr dirty="0">
                <a:solidFill>
                  <a:schemeClr val="tx1"/>
                </a:solidFill>
              </a:rPr>
              <a:t>Additional </a:t>
            </a:r>
            <a:r>
              <a:rPr spc="-5" dirty="0">
                <a:solidFill>
                  <a:schemeClr val="tx1"/>
                </a:solidFill>
              </a:rPr>
              <a:t>Hazardous </a:t>
            </a:r>
            <a:r>
              <a:rPr spc="-10" dirty="0">
                <a:solidFill>
                  <a:schemeClr val="tx1"/>
                </a:solidFill>
              </a:rPr>
              <a:t>Waste: </a:t>
            </a:r>
            <a:r>
              <a:rPr spc="-5" dirty="0">
                <a:solidFill>
                  <a:schemeClr val="tx1"/>
                </a:solidFill>
              </a:rPr>
              <a:t>Universal</a:t>
            </a:r>
            <a:r>
              <a:rPr lang="en-US" spc="-600" dirty="0">
                <a:solidFill>
                  <a:schemeClr val="tx1"/>
                </a:solidFill>
              </a:rPr>
              <a:t>     </a:t>
            </a:r>
            <a:r>
              <a:rPr spc="-10" dirty="0">
                <a:solidFill>
                  <a:schemeClr val="tx1"/>
                </a:solidFill>
              </a:rPr>
              <a:t>Wastes</a:t>
            </a:r>
          </a:p>
        </p:txBody>
      </p:sp>
      <p:sp>
        <p:nvSpPr>
          <p:cNvPr id="3" name="object 3"/>
          <p:cNvSpPr txBox="1"/>
          <p:nvPr/>
        </p:nvSpPr>
        <p:spPr>
          <a:xfrm>
            <a:off x="2057400" y="1664705"/>
            <a:ext cx="4572000" cy="1772280"/>
          </a:xfrm>
          <a:prstGeom prst="rect">
            <a:avLst/>
          </a:prstGeom>
        </p:spPr>
        <p:txBody>
          <a:bodyPr vert="horz" wrap="square" lIns="0" tIns="12700" rIns="0" bIns="0" rtlCol="0">
            <a:spAutoFit/>
          </a:bodyPr>
          <a:lstStyle/>
          <a:p>
            <a:pPr marL="12700">
              <a:lnSpc>
                <a:spcPct val="100000"/>
              </a:lnSpc>
              <a:spcBef>
                <a:spcPts val="100"/>
              </a:spcBef>
            </a:pPr>
            <a:r>
              <a:rPr lang="en-US" sz="2800" spc="-5" dirty="0">
                <a:solidFill>
                  <a:schemeClr val="bg1"/>
                </a:solidFill>
                <a:latin typeface="Corbel"/>
                <a:cs typeface="Corbel"/>
              </a:rPr>
              <a:t>        </a:t>
            </a:r>
            <a:r>
              <a:rPr sz="2800" spc="-5" dirty="0">
                <a:solidFill>
                  <a:srgbClr val="FFFF00"/>
                </a:solidFill>
                <a:latin typeface="Corbel"/>
                <a:cs typeface="Corbel"/>
              </a:rPr>
              <a:t>What </a:t>
            </a:r>
            <a:r>
              <a:rPr sz="2800" dirty="0">
                <a:solidFill>
                  <a:srgbClr val="FFFF00"/>
                </a:solidFill>
                <a:latin typeface="Corbel"/>
                <a:cs typeface="Corbel"/>
              </a:rPr>
              <a:t>is Universal</a:t>
            </a:r>
            <a:r>
              <a:rPr sz="2800" spc="-210" dirty="0">
                <a:solidFill>
                  <a:srgbClr val="FFFF00"/>
                </a:solidFill>
                <a:latin typeface="Corbel"/>
                <a:cs typeface="Corbel"/>
              </a:rPr>
              <a:t> </a:t>
            </a:r>
            <a:r>
              <a:rPr sz="2800" spc="-5" dirty="0">
                <a:solidFill>
                  <a:srgbClr val="FFFF00"/>
                </a:solidFill>
                <a:latin typeface="Corbel"/>
                <a:cs typeface="Corbel"/>
              </a:rPr>
              <a:t>Waste?</a:t>
            </a:r>
            <a:endParaRPr sz="2800" dirty="0">
              <a:solidFill>
                <a:srgbClr val="FFFF00"/>
              </a:solidFill>
              <a:latin typeface="Corbel"/>
              <a:cs typeface="Corbel"/>
            </a:endParaRPr>
          </a:p>
          <a:p>
            <a:pPr>
              <a:lnSpc>
                <a:spcPct val="100000"/>
              </a:lnSpc>
              <a:spcBef>
                <a:spcPts val="55"/>
              </a:spcBef>
            </a:pPr>
            <a:endParaRPr sz="2050" dirty="0">
              <a:latin typeface="Corbel"/>
              <a:cs typeface="Corbel"/>
            </a:endParaRPr>
          </a:p>
          <a:p>
            <a:pPr marL="355600" marR="5080" indent="-342900" algn="just">
              <a:lnSpc>
                <a:spcPts val="2590"/>
              </a:lnSpc>
              <a:buFont typeface="Arial"/>
              <a:buChar char="•"/>
              <a:tabLst>
                <a:tab pos="355600" algn="l"/>
              </a:tabLst>
            </a:pPr>
            <a:r>
              <a:rPr lang="en-US" sz="2400" dirty="0">
                <a:latin typeface="Corbel"/>
                <a:cs typeface="Corbel"/>
              </a:rPr>
              <a:t> </a:t>
            </a:r>
            <a:r>
              <a:rPr sz="2400" dirty="0">
                <a:latin typeface="Corbel"/>
                <a:cs typeface="Corbel"/>
              </a:rPr>
              <a:t>UW </a:t>
            </a:r>
            <a:r>
              <a:rPr sz="2400" spc="-5" dirty="0">
                <a:latin typeface="Corbel"/>
                <a:cs typeface="Corbel"/>
              </a:rPr>
              <a:t>are </a:t>
            </a:r>
            <a:r>
              <a:rPr sz="2400" dirty="0">
                <a:latin typeface="Corbel"/>
                <a:cs typeface="Corbel"/>
              </a:rPr>
              <a:t>a subset </a:t>
            </a:r>
            <a:r>
              <a:rPr sz="2400" spc="-5" dirty="0">
                <a:latin typeface="Corbel"/>
                <a:cs typeface="Corbel"/>
              </a:rPr>
              <a:t>of</a:t>
            </a:r>
            <a:r>
              <a:rPr sz="2400" spc="-100" dirty="0">
                <a:latin typeface="Corbel"/>
                <a:cs typeface="Corbel"/>
              </a:rPr>
              <a:t> </a:t>
            </a:r>
            <a:r>
              <a:rPr sz="2400" spc="-5" dirty="0">
                <a:latin typeface="Corbel"/>
                <a:cs typeface="Corbel"/>
              </a:rPr>
              <a:t>hazardous  </a:t>
            </a:r>
            <a:r>
              <a:rPr lang="en-US" sz="2400" spc="-5" dirty="0">
                <a:latin typeface="Corbel"/>
                <a:cs typeface="Corbel"/>
              </a:rPr>
              <a:t>     </a:t>
            </a:r>
            <a:r>
              <a:rPr sz="2400" dirty="0">
                <a:latin typeface="Corbel"/>
                <a:cs typeface="Corbel"/>
              </a:rPr>
              <a:t>wastes </a:t>
            </a:r>
            <a:r>
              <a:rPr sz="2400" spc="-5" dirty="0">
                <a:latin typeface="Corbel"/>
                <a:cs typeface="Corbel"/>
              </a:rPr>
              <a:t>that may </a:t>
            </a:r>
            <a:r>
              <a:rPr sz="2400" dirty="0">
                <a:latin typeface="Corbel"/>
                <a:cs typeface="Corbel"/>
              </a:rPr>
              <a:t>be </a:t>
            </a:r>
            <a:r>
              <a:rPr sz="2400" spc="-5" dirty="0">
                <a:latin typeface="Corbel"/>
                <a:cs typeface="Corbel"/>
              </a:rPr>
              <a:t>managed  </a:t>
            </a:r>
            <a:r>
              <a:rPr lang="en-US" sz="2400" spc="-5" dirty="0">
                <a:latin typeface="Corbel"/>
                <a:cs typeface="Corbel"/>
              </a:rPr>
              <a:t> </a:t>
            </a:r>
            <a:r>
              <a:rPr sz="2400" spc="-5" dirty="0">
                <a:latin typeface="Corbel"/>
                <a:cs typeface="Corbel"/>
              </a:rPr>
              <a:t>under reduced</a:t>
            </a:r>
            <a:r>
              <a:rPr sz="2400" spc="-10" dirty="0">
                <a:latin typeface="Corbel"/>
                <a:cs typeface="Corbel"/>
              </a:rPr>
              <a:t> </a:t>
            </a:r>
            <a:r>
              <a:rPr sz="2400" spc="-5" dirty="0">
                <a:latin typeface="Corbel"/>
                <a:cs typeface="Corbel"/>
              </a:rPr>
              <a:t>requirements.</a:t>
            </a:r>
            <a:endParaRPr sz="2400" dirty="0">
              <a:latin typeface="Corbel"/>
              <a:cs typeface="Corbel"/>
            </a:endParaRPr>
          </a:p>
        </p:txBody>
      </p:sp>
      <p:sp>
        <p:nvSpPr>
          <p:cNvPr id="4" name="object 4"/>
          <p:cNvSpPr txBox="1"/>
          <p:nvPr/>
        </p:nvSpPr>
        <p:spPr>
          <a:xfrm>
            <a:off x="6934200" y="1622676"/>
            <a:ext cx="5180649" cy="2105705"/>
          </a:xfrm>
          <a:prstGeom prst="rect">
            <a:avLst/>
          </a:prstGeom>
        </p:spPr>
        <p:txBody>
          <a:bodyPr vert="horz" wrap="square" lIns="0" tIns="12700" rIns="0" bIns="0" rtlCol="0">
            <a:spAutoFit/>
          </a:bodyPr>
          <a:lstStyle/>
          <a:p>
            <a:pPr marL="12700">
              <a:lnSpc>
                <a:spcPct val="100000"/>
              </a:lnSpc>
              <a:spcBef>
                <a:spcPts val="100"/>
              </a:spcBef>
            </a:pPr>
            <a:r>
              <a:rPr lang="en-US" sz="2400" spc="-5" dirty="0">
                <a:solidFill>
                  <a:schemeClr val="bg1"/>
                </a:solidFill>
                <a:uFill>
                  <a:solidFill>
                    <a:srgbClr val="A6B727"/>
                  </a:solidFill>
                </a:uFill>
                <a:latin typeface="Corbel"/>
                <a:cs typeface="Corbel"/>
              </a:rPr>
              <a:t>    </a:t>
            </a:r>
            <a:r>
              <a:rPr lang="en-US" sz="2800" spc="-5" dirty="0">
                <a:solidFill>
                  <a:schemeClr val="bg1"/>
                </a:solidFill>
                <a:uFill>
                  <a:solidFill>
                    <a:srgbClr val="A6B727"/>
                  </a:solidFill>
                </a:uFill>
                <a:latin typeface="Corbel"/>
                <a:cs typeface="Corbel"/>
              </a:rPr>
              <a:t>  </a:t>
            </a:r>
            <a:r>
              <a:rPr sz="2800" spc="-5" dirty="0">
                <a:solidFill>
                  <a:srgbClr val="FFFF00"/>
                </a:solidFill>
                <a:uFill>
                  <a:solidFill>
                    <a:srgbClr val="A6B727"/>
                  </a:solidFill>
                </a:uFill>
                <a:latin typeface="Corbel"/>
                <a:cs typeface="Corbel"/>
              </a:rPr>
              <a:t>Minnesota</a:t>
            </a:r>
            <a:r>
              <a:rPr sz="2800" spc="-70" dirty="0">
                <a:solidFill>
                  <a:srgbClr val="FFFF00"/>
                </a:solidFill>
                <a:uFill>
                  <a:solidFill>
                    <a:srgbClr val="A6B727"/>
                  </a:solidFill>
                </a:uFill>
                <a:latin typeface="Corbel"/>
                <a:cs typeface="Corbel"/>
              </a:rPr>
              <a:t> </a:t>
            </a:r>
            <a:r>
              <a:rPr sz="2800" dirty="0">
                <a:solidFill>
                  <a:srgbClr val="FFFF00"/>
                </a:solidFill>
                <a:uFill>
                  <a:solidFill>
                    <a:srgbClr val="A6B727"/>
                  </a:solidFill>
                </a:uFill>
                <a:latin typeface="Corbel"/>
                <a:cs typeface="Corbel"/>
              </a:rPr>
              <a:t>Specific</a:t>
            </a:r>
            <a:r>
              <a:rPr lang="en-US" sz="2800" dirty="0">
                <a:solidFill>
                  <a:srgbClr val="FFFF00"/>
                </a:solidFill>
                <a:uFill>
                  <a:solidFill>
                    <a:srgbClr val="A6B727"/>
                  </a:solidFill>
                </a:uFill>
                <a:latin typeface="Corbel"/>
                <a:cs typeface="Corbel"/>
              </a:rPr>
              <a:t> Waste?</a:t>
            </a:r>
            <a:endParaRPr sz="2800" dirty="0">
              <a:solidFill>
                <a:srgbClr val="FFFF00"/>
              </a:solidFill>
              <a:latin typeface="Corbel"/>
              <a:cs typeface="Corbel"/>
            </a:endParaRPr>
          </a:p>
          <a:p>
            <a:pPr>
              <a:lnSpc>
                <a:spcPct val="100000"/>
              </a:lnSpc>
              <a:spcBef>
                <a:spcPts val="10"/>
              </a:spcBef>
            </a:pPr>
            <a:endParaRPr sz="1800" dirty="0">
              <a:latin typeface="Corbel"/>
              <a:cs typeface="Corbel"/>
            </a:endParaRPr>
          </a:p>
          <a:p>
            <a:pPr marL="355600" indent="-342900">
              <a:lnSpc>
                <a:spcPts val="2750"/>
              </a:lnSpc>
              <a:buFont typeface="Arial"/>
              <a:buChar char="•"/>
              <a:tabLst>
                <a:tab pos="354965" algn="l"/>
                <a:tab pos="355600" algn="l"/>
              </a:tabLst>
            </a:pPr>
            <a:r>
              <a:rPr sz="2400" spc="-5" dirty="0">
                <a:latin typeface="Corbel"/>
                <a:cs typeface="Corbel"/>
              </a:rPr>
              <a:t>Dental </a:t>
            </a:r>
            <a:r>
              <a:rPr sz="2400" dirty="0">
                <a:latin typeface="Corbel"/>
                <a:cs typeface="Corbel"/>
              </a:rPr>
              <a:t>amalgam being</a:t>
            </a:r>
            <a:r>
              <a:rPr sz="2400" spc="-50" dirty="0">
                <a:latin typeface="Corbel"/>
                <a:cs typeface="Corbel"/>
              </a:rPr>
              <a:t> </a:t>
            </a:r>
            <a:r>
              <a:rPr sz="2400" spc="-5" dirty="0">
                <a:latin typeface="Corbel"/>
                <a:cs typeface="Corbel"/>
              </a:rPr>
              <a:t>recycled</a:t>
            </a:r>
            <a:endParaRPr sz="2400" dirty="0">
              <a:latin typeface="Corbel"/>
              <a:cs typeface="Corbel"/>
            </a:endParaRPr>
          </a:p>
          <a:p>
            <a:pPr marL="355600" indent="-342900">
              <a:lnSpc>
                <a:spcPts val="2605"/>
              </a:lnSpc>
              <a:buFont typeface="Arial"/>
              <a:buChar char="•"/>
              <a:tabLst>
                <a:tab pos="354965" algn="l"/>
                <a:tab pos="355600" algn="l"/>
              </a:tabLst>
            </a:pPr>
            <a:r>
              <a:rPr sz="2400" dirty="0">
                <a:latin typeface="Corbel"/>
                <a:cs typeface="Corbel"/>
              </a:rPr>
              <a:t>Pretreated dental</a:t>
            </a:r>
            <a:r>
              <a:rPr sz="2400" spc="-40" dirty="0">
                <a:latin typeface="Corbel"/>
                <a:cs typeface="Corbel"/>
              </a:rPr>
              <a:t> </a:t>
            </a:r>
            <a:r>
              <a:rPr sz="2400" dirty="0">
                <a:latin typeface="Corbel"/>
                <a:cs typeface="Corbel"/>
              </a:rPr>
              <a:t>wastewater</a:t>
            </a:r>
          </a:p>
          <a:p>
            <a:pPr marL="355600" marR="772795" indent="-342900">
              <a:lnSpc>
                <a:spcPts val="2590"/>
              </a:lnSpc>
              <a:spcBef>
                <a:spcPts val="185"/>
              </a:spcBef>
              <a:buFont typeface="Arial"/>
              <a:buChar char="•"/>
              <a:tabLst>
                <a:tab pos="354965" algn="l"/>
                <a:tab pos="355600" algn="l"/>
              </a:tabLst>
            </a:pPr>
            <a:r>
              <a:rPr sz="2400" spc="-5" dirty="0">
                <a:latin typeface="Corbel"/>
                <a:cs typeface="Corbel"/>
              </a:rPr>
              <a:t>Aerosol containers and  </a:t>
            </a:r>
            <a:r>
              <a:rPr sz="2400" dirty="0">
                <a:latin typeface="Corbel"/>
                <a:cs typeface="Corbel"/>
              </a:rPr>
              <a:t>compressed </a:t>
            </a:r>
            <a:r>
              <a:rPr sz="2400" spc="-5" dirty="0">
                <a:latin typeface="Corbel"/>
                <a:cs typeface="Corbel"/>
              </a:rPr>
              <a:t>gas</a:t>
            </a:r>
            <a:r>
              <a:rPr sz="2400" spc="-95" dirty="0">
                <a:latin typeface="Corbel"/>
                <a:cs typeface="Corbel"/>
              </a:rPr>
              <a:t> </a:t>
            </a:r>
            <a:r>
              <a:rPr sz="2400" dirty="0">
                <a:latin typeface="Corbel"/>
                <a:cs typeface="Corbel"/>
              </a:rPr>
              <a:t>cylinders</a:t>
            </a:r>
          </a:p>
        </p:txBody>
      </p:sp>
      <p:sp>
        <p:nvSpPr>
          <p:cNvPr id="5" name="object 5"/>
          <p:cNvSpPr/>
          <p:nvPr/>
        </p:nvSpPr>
        <p:spPr>
          <a:xfrm>
            <a:off x="268243" y="4257179"/>
            <a:ext cx="5412739" cy="2111631"/>
          </a:xfrm>
          <a:custGeom>
            <a:avLst/>
            <a:gdLst/>
            <a:ahLst/>
            <a:cxnLst/>
            <a:rect l="l" t="t" r="r" b="b"/>
            <a:pathLst>
              <a:path w="5638800" h="2286000">
                <a:moveTo>
                  <a:pt x="0" y="0"/>
                </a:moveTo>
                <a:lnTo>
                  <a:pt x="5638799" y="0"/>
                </a:lnTo>
                <a:lnTo>
                  <a:pt x="5638799" y="2285999"/>
                </a:lnTo>
                <a:lnTo>
                  <a:pt x="0" y="2285999"/>
                </a:lnTo>
                <a:lnTo>
                  <a:pt x="0" y="0"/>
                </a:lnTo>
                <a:close/>
              </a:path>
            </a:pathLst>
          </a:custGeom>
          <a:solidFill>
            <a:srgbClr val="FFFF00"/>
          </a:solidFill>
        </p:spPr>
        <p:txBody>
          <a:bodyPr wrap="square" lIns="0" tIns="0" rIns="0" bIns="0" rtlCol="0"/>
          <a:lstStyle/>
          <a:p>
            <a:endParaRPr dirty="0"/>
          </a:p>
        </p:txBody>
      </p:sp>
      <p:sp>
        <p:nvSpPr>
          <p:cNvPr id="7" name="object 7"/>
          <p:cNvSpPr txBox="1"/>
          <p:nvPr/>
        </p:nvSpPr>
        <p:spPr>
          <a:xfrm>
            <a:off x="654984" y="4418632"/>
            <a:ext cx="4831416" cy="1863331"/>
          </a:xfrm>
          <a:prstGeom prst="rect">
            <a:avLst/>
          </a:prstGeom>
        </p:spPr>
        <p:txBody>
          <a:bodyPr vert="horz" wrap="square" lIns="0" tIns="41910" rIns="0" bIns="0" rtlCol="0">
            <a:spAutoFit/>
          </a:bodyPr>
          <a:lstStyle/>
          <a:p>
            <a:pPr marL="548640" marR="578485">
              <a:lnSpc>
                <a:spcPts val="2210"/>
              </a:lnSpc>
              <a:spcBef>
                <a:spcPts val="330"/>
              </a:spcBef>
            </a:pPr>
            <a:r>
              <a:rPr sz="2000" b="1" u="sng" spc="-5" dirty="0">
                <a:solidFill>
                  <a:schemeClr val="accent2">
                    <a:lumMod val="75000"/>
                  </a:schemeClr>
                </a:solidFill>
                <a:uFill>
                  <a:solidFill>
                    <a:srgbClr val="000000"/>
                  </a:solidFill>
                </a:uFill>
                <a:latin typeface="Corbel"/>
                <a:cs typeface="Corbel"/>
              </a:rPr>
              <a:t>Almost every business generates </a:t>
            </a:r>
            <a:r>
              <a:rPr sz="2000" b="1" u="sng" dirty="0">
                <a:solidFill>
                  <a:schemeClr val="accent2">
                    <a:lumMod val="75000"/>
                  </a:schemeClr>
                </a:solidFill>
                <a:uFill>
                  <a:solidFill>
                    <a:srgbClr val="000000"/>
                  </a:solidFill>
                </a:uFill>
                <a:latin typeface="Corbel"/>
                <a:cs typeface="Corbel"/>
              </a:rPr>
              <a:t>them </a:t>
            </a:r>
            <a:r>
              <a:rPr sz="2000" b="1" u="sng" spc="-5" dirty="0">
                <a:solidFill>
                  <a:schemeClr val="accent2">
                    <a:lumMod val="75000"/>
                  </a:schemeClr>
                </a:solidFill>
                <a:uFill>
                  <a:solidFill>
                    <a:srgbClr val="000000"/>
                  </a:solidFill>
                </a:uFill>
                <a:latin typeface="Corbel"/>
                <a:cs typeface="Corbel"/>
              </a:rPr>
              <a:t>at </a:t>
            </a:r>
            <a:r>
              <a:rPr sz="2000" b="1" spc="-5" dirty="0">
                <a:solidFill>
                  <a:schemeClr val="accent2">
                    <a:lumMod val="75000"/>
                  </a:schemeClr>
                </a:solidFill>
                <a:latin typeface="Corbel"/>
                <a:cs typeface="Corbel"/>
              </a:rPr>
              <a:t> </a:t>
            </a:r>
            <a:r>
              <a:rPr sz="2000" b="1" u="sng" dirty="0">
                <a:solidFill>
                  <a:schemeClr val="accent2">
                    <a:lumMod val="75000"/>
                  </a:schemeClr>
                </a:solidFill>
                <a:uFill>
                  <a:solidFill>
                    <a:srgbClr val="000000"/>
                  </a:solidFill>
                </a:uFill>
                <a:latin typeface="Corbel"/>
                <a:cs typeface="Corbel"/>
              </a:rPr>
              <a:t>some point</a:t>
            </a:r>
            <a:r>
              <a:rPr sz="2000" b="1" spc="-5" dirty="0">
                <a:solidFill>
                  <a:schemeClr val="accent2">
                    <a:lumMod val="75000"/>
                  </a:schemeClr>
                </a:solidFill>
                <a:latin typeface="Corbel"/>
                <a:cs typeface="Corbel"/>
              </a:rPr>
              <a:t> </a:t>
            </a:r>
            <a:r>
              <a:rPr sz="2000" b="1" dirty="0">
                <a:solidFill>
                  <a:schemeClr val="accent2">
                    <a:lumMod val="75000"/>
                  </a:schemeClr>
                </a:solidFill>
                <a:latin typeface="Corbel"/>
                <a:cs typeface="Corbel"/>
              </a:rPr>
              <a:t>:</a:t>
            </a:r>
            <a:endParaRPr sz="2000" dirty="0">
              <a:solidFill>
                <a:schemeClr val="accent2">
                  <a:lumMod val="75000"/>
                </a:schemeClr>
              </a:solidFill>
              <a:latin typeface="Corbel"/>
              <a:cs typeface="Corbel"/>
            </a:endParaRPr>
          </a:p>
          <a:p>
            <a:pPr marL="548640">
              <a:lnSpc>
                <a:spcPts val="1775"/>
              </a:lnSpc>
            </a:pPr>
            <a:r>
              <a:rPr sz="1800" spc="-5" dirty="0">
                <a:solidFill>
                  <a:schemeClr val="accent2">
                    <a:lumMod val="75000"/>
                  </a:schemeClr>
                </a:solidFill>
                <a:latin typeface="Calibri"/>
                <a:cs typeface="Calibri"/>
              </a:rPr>
              <a:t>˖Lamps</a:t>
            </a:r>
            <a:endParaRPr sz="1800" dirty="0">
              <a:solidFill>
                <a:schemeClr val="accent2">
                  <a:lumMod val="75000"/>
                </a:schemeClr>
              </a:solidFill>
              <a:latin typeface="Calibri"/>
              <a:cs typeface="Calibri"/>
            </a:endParaRPr>
          </a:p>
          <a:p>
            <a:pPr marL="548640">
              <a:lnSpc>
                <a:spcPts val="1955"/>
              </a:lnSpc>
            </a:pPr>
            <a:r>
              <a:rPr sz="1800" spc="-10" dirty="0">
                <a:solidFill>
                  <a:schemeClr val="accent2">
                    <a:lumMod val="75000"/>
                  </a:schemeClr>
                </a:solidFill>
                <a:latin typeface="Calibri"/>
                <a:cs typeface="Calibri"/>
              </a:rPr>
              <a:t>˖Pesticides</a:t>
            </a:r>
            <a:endParaRPr sz="1800" dirty="0">
              <a:solidFill>
                <a:schemeClr val="accent2">
                  <a:lumMod val="75000"/>
                </a:schemeClr>
              </a:solidFill>
              <a:latin typeface="Calibri"/>
              <a:cs typeface="Calibri"/>
            </a:endParaRPr>
          </a:p>
          <a:p>
            <a:pPr marL="548640">
              <a:lnSpc>
                <a:spcPts val="1955"/>
              </a:lnSpc>
            </a:pPr>
            <a:r>
              <a:rPr sz="1800" spc="-10" dirty="0">
                <a:solidFill>
                  <a:schemeClr val="accent2">
                    <a:lumMod val="75000"/>
                  </a:schemeClr>
                </a:solidFill>
                <a:latin typeface="Calibri"/>
                <a:cs typeface="Calibri"/>
              </a:rPr>
              <a:t>˖Batteries</a:t>
            </a:r>
            <a:endParaRPr sz="1800" dirty="0">
              <a:solidFill>
                <a:schemeClr val="accent2">
                  <a:lumMod val="75000"/>
                </a:schemeClr>
              </a:solidFill>
              <a:latin typeface="Calibri"/>
              <a:cs typeface="Calibri"/>
            </a:endParaRPr>
          </a:p>
          <a:p>
            <a:pPr marL="548640">
              <a:lnSpc>
                <a:spcPts val="2030"/>
              </a:lnSpc>
            </a:pPr>
            <a:r>
              <a:rPr sz="1800" spc="-10" dirty="0">
                <a:solidFill>
                  <a:schemeClr val="accent2">
                    <a:lumMod val="75000"/>
                  </a:schemeClr>
                </a:solidFill>
                <a:latin typeface="Calibri"/>
                <a:cs typeface="Calibri"/>
              </a:rPr>
              <a:t>˖Mercury-containing</a:t>
            </a:r>
            <a:r>
              <a:rPr sz="1800" dirty="0">
                <a:solidFill>
                  <a:schemeClr val="accent2">
                    <a:lumMod val="75000"/>
                  </a:schemeClr>
                </a:solidFill>
                <a:latin typeface="Calibri"/>
                <a:cs typeface="Calibri"/>
              </a:rPr>
              <a:t> </a:t>
            </a:r>
            <a:r>
              <a:rPr sz="1800" spc="-5" dirty="0">
                <a:solidFill>
                  <a:schemeClr val="accent2">
                    <a:lumMod val="75000"/>
                  </a:schemeClr>
                </a:solidFill>
                <a:latin typeface="Calibri"/>
                <a:cs typeface="Calibri"/>
              </a:rPr>
              <a:t>equipment</a:t>
            </a:r>
            <a:endParaRPr lang="en-US" sz="1800" spc="-5" dirty="0">
              <a:solidFill>
                <a:schemeClr val="accent2">
                  <a:lumMod val="75000"/>
                </a:schemeClr>
              </a:solidFill>
              <a:latin typeface="Calibri"/>
              <a:cs typeface="Calibri"/>
            </a:endParaRPr>
          </a:p>
          <a:p>
            <a:pPr marL="548640">
              <a:lnSpc>
                <a:spcPts val="2030"/>
              </a:lnSpc>
            </a:pPr>
            <a:r>
              <a:rPr lang="en-US" sz="1800" spc="-5" dirty="0">
                <a:solidFill>
                  <a:schemeClr val="accent2">
                    <a:lumMod val="75000"/>
                  </a:schemeClr>
                </a:solidFill>
                <a:latin typeface="Calibri"/>
                <a:cs typeface="Calibri"/>
              </a:rPr>
              <a:t>- Aerosol </a:t>
            </a:r>
            <a:r>
              <a:rPr lang="en-US" spc="-5" dirty="0">
                <a:solidFill>
                  <a:schemeClr val="accent2">
                    <a:lumMod val="75000"/>
                  </a:schemeClr>
                </a:solidFill>
                <a:latin typeface="Calibri"/>
                <a:cs typeface="Calibri"/>
              </a:rPr>
              <a:t>cans </a:t>
            </a:r>
            <a:endParaRPr sz="1800" dirty="0">
              <a:solidFill>
                <a:schemeClr val="accent2">
                  <a:lumMod val="75000"/>
                </a:schemeClr>
              </a:solidFill>
              <a:latin typeface="Calibri"/>
              <a:cs typeface="Calibri"/>
            </a:endParaRPr>
          </a:p>
        </p:txBody>
      </p:sp>
      <p:sp>
        <p:nvSpPr>
          <p:cNvPr id="12" name="object 16">
            <a:extLst>
              <a:ext uri="{FF2B5EF4-FFF2-40B4-BE49-F238E27FC236}">
                <a16:creationId xmlns:a16="http://schemas.microsoft.com/office/drawing/2014/main" id="{0F67D929-EB49-44AF-BCB9-D71EA2D99046}"/>
              </a:ext>
            </a:extLst>
          </p:cNvPr>
          <p:cNvSpPr/>
          <p:nvPr/>
        </p:nvSpPr>
        <p:spPr>
          <a:xfrm>
            <a:off x="9273446" y="3787927"/>
            <a:ext cx="2422550" cy="2470996"/>
          </a:xfrm>
          <a:custGeom>
            <a:avLst/>
            <a:gdLst/>
            <a:ahLst/>
            <a:cxnLst/>
            <a:rect l="l" t="t" r="r" b="b"/>
            <a:pathLst>
              <a:path w="3655695" h="2566035">
                <a:moveTo>
                  <a:pt x="0" y="0"/>
                </a:moveTo>
                <a:lnTo>
                  <a:pt x="3655307" y="0"/>
                </a:lnTo>
                <a:lnTo>
                  <a:pt x="3655307" y="2565708"/>
                </a:lnTo>
                <a:lnTo>
                  <a:pt x="0" y="2565708"/>
                </a:lnTo>
                <a:lnTo>
                  <a:pt x="0" y="0"/>
                </a:lnTo>
                <a:close/>
              </a:path>
            </a:pathLst>
          </a:custGeom>
          <a:ln w="76200">
            <a:solidFill>
              <a:schemeClr val="bg1"/>
            </a:solidFill>
          </a:ln>
        </p:spPr>
        <p:txBody>
          <a:bodyPr wrap="square" lIns="0" tIns="0" rIns="0" bIns="0" rtlCol="0"/>
          <a:lstStyle/>
          <a:p>
            <a:endParaRPr dirty="0"/>
          </a:p>
        </p:txBody>
      </p:sp>
      <p:sp>
        <p:nvSpPr>
          <p:cNvPr id="13" name="object 16">
            <a:extLst>
              <a:ext uri="{FF2B5EF4-FFF2-40B4-BE49-F238E27FC236}">
                <a16:creationId xmlns:a16="http://schemas.microsoft.com/office/drawing/2014/main" id="{7E208DF9-5C14-4338-91A4-75E8E95E12F1}"/>
              </a:ext>
            </a:extLst>
          </p:cNvPr>
          <p:cNvSpPr/>
          <p:nvPr/>
        </p:nvSpPr>
        <p:spPr>
          <a:xfrm>
            <a:off x="254749" y="4210646"/>
            <a:ext cx="5439728" cy="2204698"/>
          </a:xfrm>
          <a:custGeom>
            <a:avLst/>
            <a:gdLst/>
            <a:ahLst/>
            <a:cxnLst/>
            <a:rect l="l" t="t" r="r" b="b"/>
            <a:pathLst>
              <a:path w="3655695" h="2566035">
                <a:moveTo>
                  <a:pt x="0" y="0"/>
                </a:moveTo>
                <a:lnTo>
                  <a:pt x="3655307" y="0"/>
                </a:lnTo>
                <a:lnTo>
                  <a:pt x="3655307" y="2565708"/>
                </a:lnTo>
                <a:lnTo>
                  <a:pt x="0" y="2565708"/>
                </a:lnTo>
                <a:lnTo>
                  <a:pt x="0" y="0"/>
                </a:lnTo>
                <a:close/>
              </a:path>
            </a:pathLst>
          </a:custGeom>
          <a:ln w="76200">
            <a:solidFill>
              <a:schemeClr val="bg1"/>
            </a:solidFill>
          </a:ln>
        </p:spPr>
        <p:txBody>
          <a:bodyPr wrap="square" lIns="0" tIns="0" rIns="0" bIns="0" rtlCol="0"/>
          <a:lstStyle/>
          <a:p>
            <a:endParaRPr dirty="0"/>
          </a:p>
        </p:txBody>
      </p:sp>
      <p:pic>
        <p:nvPicPr>
          <p:cNvPr id="14" name="Content Placeholder 9">
            <a:extLst>
              <a:ext uri="{FF2B5EF4-FFF2-40B4-BE49-F238E27FC236}">
                <a16:creationId xmlns:a16="http://schemas.microsoft.com/office/drawing/2014/main" id="{EDAC07AB-1DFB-4358-92EB-D19E95A776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311203" y="3824994"/>
            <a:ext cx="2372724" cy="2396862"/>
          </a:xfrm>
          <a:prstGeom prst="rect">
            <a:avLst/>
          </a:prstGeom>
        </p:spPr>
      </p:pic>
      <p:pic>
        <p:nvPicPr>
          <p:cNvPr id="4098" name="Picture 2" descr="What Are The Four Types Of Medical Waste">
            <a:extLst>
              <a:ext uri="{FF2B5EF4-FFF2-40B4-BE49-F238E27FC236}">
                <a16:creationId xmlns:a16="http://schemas.microsoft.com/office/drawing/2014/main" id="{31322A3A-183E-DAFC-F840-59A70AD1E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869" y="419672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Stack Of Used Up Fluorescent Light Bulb Tubes Stock Photo - Download  Image Now - Fluorescent Light, Light Bulb, Recycling - iStock">
            <a:extLst>
              <a:ext uri="{FF2B5EF4-FFF2-40B4-BE49-F238E27FC236}">
                <a16:creationId xmlns:a16="http://schemas.microsoft.com/office/drawing/2014/main" id="{D133EC7A-3B70-A515-66E1-956A4AD13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78" y="1700708"/>
            <a:ext cx="2057400" cy="19337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id="{AB0EFB0E-2D99-4830-96F0-AEC668387051}"/>
              </a:ext>
            </a:extLst>
          </p:cNvPr>
          <p:cNvSpPr/>
          <p:nvPr/>
        </p:nvSpPr>
        <p:spPr>
          <a:xfrm>
            <a:off x="609600" y="228599"/>
            <a:ext cx="7162800" cy="1219201"/>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914400" y="478418"/>
            <a:ext cx="8685849" cy="695960"/>
          </a:xfrm>
          <a:prstGeom prst="rect">
            <a:avLst/>
          </a:prstGeom>
        </p:spPr>
        <p:txBody>
          <a:bodyPr vert="horz" wrap="square" lIns="0" tIns="12700" rIns="0" bIns="0" rtlCol="0">
            <a:spAutoFit/>
          </a:bodyPr>
          <a:lstStyle/>
          <a:p>
            <a:pPr marL="12700">
              <a:lnSpc>
                <a:spcPct val="100000"/>
              </a:lnSpc>
              <a:spcBef>
                <a:spcPts val="100"/>
              </a:spcBef>
            </a:pPr>
            <a:r>
              <a:rPr dirty="0">
                <a:ln w="0"/>
                <a:solidFill>
                  <a:schemeClr val="tx1"/>
                </a:solidFill>
                <a:effectLst>
                  <a:outerShdw blurRad="38100" dist="19050" dir="2700000" algn="tl" rotWithShape="0">
                    <a:schemeClr val="dk1">
                      <a:alpha val="40000"/>
                    </a:schemeClr>
                  </a:outerShdw>
                </a:effectLst>
              </a:rPr>
              <a:t>Universal Wastes</a:t>
            </a:r>
            <a:r>
              <a:rPr lang="en-US" dirty="0">
                <a:ln w="0"/>
                <a:solidFill>
                  <a:schemeClr val="tx1"/>
                </a:solidFill>
                <a:effectLst>
                  <a:outerShdw blurRad="38100" dist="19050" dir="2700000" algn="tl" rotWithShape="0">
                    <a:schemeClr val="dk1">
                      <a:alpha val="40000"/>
                    </a:schemeClr>
                  </a:outerShdw>
                </a:effectLst>
              </a:rPr>
              <a:t>: </a:t>
            </a:r>
            <a:endParaRPr dirty="0">
              <a:ln w="0"/>
              <a:solidFill>
                <a:schemeClr val="tx1"/>
              </a:solidFill>
              <a:effectLst>
                <a:outerShdw blurRad="38100" dist="19050" dir="2700000" algn="tl" rotWithShape="0">
                  <a:schemeClr val="dk1">
                    <a:alpha val="40000"/>
                  </a:schemeClr>
                </a:outerShdw>
              </a:effectLst>
            </a:endParaRPr>
          </a:p>
        </p:txBody>
      </p:sp>
      <p:sp>
        <p:nvSpPr>
          <p:cNvPr id="3" name="object 3"/>
          <p:cNvSpPr txBox="1"/>
          <p:nvPr/>
        </p:nvSpPr>
        <p:spPr>
          <a:xfrm>
            <a:off x="6905842" y="1857895"/>
            <a:ext cx="4037113" cy="382156"/>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00"/>
                </a:solidFill>
                <a:latin typeface="Corbel"/>
                <a:cs typeface="Corbel"/>
              </a:rPr>
              <a:t>UW</a:t>
            </a:r>
            <a:r>
              <a:rPr sz="2400" spc="-80" dirty="0">
                <a:solidFill>
                  <a:srgbClr val="FFFF00"/>
                </a:solidFill>
                <a:latin typeface="Corbel"/>
                <a:cs typeface="Corbel"/>
              </a:rPr>
              <a:t> </a:t>
            </a:r>
            <a:r>
              <a:rPr sz="2400" spc="-5" dirty="0">
                <a:solidFill>
                  <a:srgbClr val="FFFF00"/>
                </a:solidFill>
                <a:latin typeface="Corbel"/>
                <a:cs typeface="Corbel"/>
              </a:rPr>
              <a:t>Batteries</a:t>
            </a:r>
            <a:r>
              <a:rPr lang="en-US" sz="2400" spc="-5" dirty="0">
                <a:solidFill>
                  <a:srgbClr val="FFFF00"/>
                </a:solidFill>
                <a:latin typeface="Corbel"/>
                <a:cs typeface="Corbel"/>
              </a:rPr>
              <a:t>, must be recycled </a:t>
            </a:r>
            <a:endParaRPr sz="2400" dirty="0">
              <a:solidFill>
                <a:srgbClr val="FFFF00"/>
              </a:solidFill>
              <a:latin typeface="Corbel"/>
              <a:cs typeface="Corbel"/>
            </a:endParaRPr>
          </a:p>
        </p:txBody>
      </p:sp>
      <p:sp>
        <p:nvSpPr>
          <p:cNvPr id="4" name="object 4"/>
          <p:cNvSpPr txBox="1"/>
          <p:nvPr/>
        </p:nvSpPr>
        <p:spPr>
          <a:xfrm>
            <a:off x="444082" y="1720029"/>
            <a:ext cx="5300980" cy="531364"/>
          </a:xfrm>
          <a:prstGeom prst="rect">
            <a:avLst/>
          </a:prstGeom>
        </p:spPr>
        <p:txBody>
          <a:bodyPr vert="horz" wrap="square" lIns="0" tIns="74295" rIns="0" bIns="0" rtlCol="0">
            <a:spAutoFit/>
          </a:bodyPr>
          <a:lstStyle/>
          <a:p>
            <a:pPr marL="12700" marR="5080">
              <a:lnSpc>
                <a:spcPts val="3890"/>
              </a:lnSpc>
              <a:spcBef>
                <a:spcPts val="585"/>
              </a:spcBef>
            </a:pPr>
            <a:r>
              <a:rPr sz="2400" spc="-5" dirty="0">
                <a:solidFill>
                  <a:srgbClr val="FFFF00"/>
                </a:solidFill>
                <a:latin typeface="Corbel"/>
                <a:cs typeface="Corbel"/>
              </a:rPr>
              <a:t>Non-hazardous, but can still  be recycled</a:t>
            </a:r>
            <a:endParaRPr sz="2400" dirty="0">
              <a:solidFill>
                <a:srgbClr val="FFFF00"/>
              </a:solidFill>
              <a:latin typeface="Corbel"/>
              <a:cs typeface="Corbel"/>
            </a:endParaRPr>
          </a:p>
        </p:txBody>
      </p:sp>
      <p:sp>
        <p:nvSpPr>
          <p:cNvPr id="5" name="object 5"/>
          <p:cNvSpPr txBox="1"/>
          <p:nvPr/>
        </p:nvSpPr>
        <p:spPr>
          <a:xfrm>
            <a:off x="6819900" y="2326568"/>
            <a:ext cx="4508918" cy="3575081"/>
          </a:xfrm>
          <a:prstGeom prst="rect">
            <a:avLst/>
          </a:prstGeom>
        </p:spPr>
        <p:txBody>
          <a:bodyPr vert="horz" wrap="square" lIns="0" tIns="12700" rIns="0" bIns="0" rtlCol="0">
            <a:spAutoFit/>
          </a:bodyPr>
          <a:lstStyle/>
          <a:p>
            <a:pPr marL="355600" indent="-342900">
              <a:lnSpc>
                <a:spcPts val="2545"/>
              </a:lnSpc>
              <a:buFont typeface="Arial"/>
              <a:buChar char="•"/>
              <a:tabLst>
                <a:tab pos="354965" algn="l"/>
                <a:tab pos="355600" algn="l"/>
              </a:tabLst>
            </a:pPr>
            <a:r>
              <a:rPr lang="en-US" sz="2000" dirty="0">
                <a:latin typeface="Corbel"/>
                <a:cs typeface="Corbel"/>
              </a:rPr>
              <a:t>Include any electrochemical storage devices that consist of anode, cathode, and electrolyte and would be </a:t>
            </a:r>
            <a:r>
              <a:rPr lang="en-US" sz="2000" dirty="0">
                <a:solidFill>
                  <a:srgbClr val="FF0000"/>
                </a:solidFill>
                <a:highlight>
                  <a:srgbClr val="FFFF00"/>
                </a:highlight>
                <a:latin typeface="Corbel"/>
                <a:cs typeface="Corbel"/>
              </a:rPr>
              <a:t>considered hazardous waste </a:t>
            </a:r>
            <a:r>
              <a:rPr lang="en-US" sz="2000" dirty="0">
                <a:latin typeface="Corbel"/>
                <a:cs typeface="Corbel"/>
              </a:rPr>
              <a:t>when discarded, including disposable and rechargeable categories: lead acid, </a:t>
            </a:r>
            <a:r>
              <a:rPr lang="en-US" sz="2000" dirty="0" err="1">
                <a:latin typeface="Corbel"/>
                <a:cs typeface="Corbel"/>
              </a:rPr>
              <a:t>nickle-cadium</a:t>
            </a:r>
            <a:r>
              <a:rPr lang="en-US" sz="2000" dirty="0">
                <a:latin typeface="Corbel"/>
                <a:cs typeface="Corbel"/>
              </a:rPr>
              <a:t> (Ni-cd, Nicad, lithium, lithium-ion, silver containing, &amp; mercury containing batteries. </a:t>
            </a:r>
            <a:endParaRPr sz="2000" dirty="0">
              <a:latin typeface="Corbel"/>
              <a:cs typeface="Corbel"/>
            </a:endParaRPr>
          </a:p>
          <a:p>
            <a:pPr marL="355600" indent="-342900">
              <a:lnSpc>
                <a:spcPts val="2605"/>
              </a:lnSpc>
              <a:buFont typeface="Arial"/>
              <a:buChar char="•"/>
              <a:tabLst>
                <a:tab pos="354965" algn="l"/>
                <a:tab pos="355600" algn="l"/>
              </a:tabLst>
            </a:pPr>
            <a:endParaRPr sz="2000" dirty="0">
              <a:latin typeface="Corbel"/>
              <a:cs typeface="Corbel"/>
            </a:endParaRPr>
          </a:p>
          <a:p>
            <a:pPr marL="355600" marR="340360" indent="-342900">
              <a:lnSpc>
                <a:spcPts val="2590"/>
              </a:lnSpc>
              <a:spcBef>
                <a:spcPts val="195"/>
              </a:spcBef>
              <a:buFont typeface="Arial"/>
              <a:buChar char="•"/>
              <a:tabLst>
                <a:tab pos="354965" algn="l"/>
                <a:tab pos="355600" algn="l"/>
              </a:tabLst>
            </a:pPr>
            <a:endParaRPr sz="2000" dirty="0">
              <a:latin typeface="Corbel"/>
              <a:cs typeface="Corbel"/>
            </a:endParaRPr>
          </a:p>
        </p:txBody>
      </p:sp>
      <p:sp>
        <p:nvSpPr>
          <p:cNvPr id="6" name="object 6"/>
          <p:cNvSpPr txBox="1"/>
          <p:nvPr/>
        </p:nvSpPr>
        <p:spPr>
          <a:xfrm>
            <a:off x="762000" y="2283475"/>
            <a:ext cx="3990975" cy="2154436"/>
          </a:xfrm>
          <a:prstGeom prst="rect">
            <a:avLst/>
          </a:prstGeom>
        </p:spPr>
        <p:txBody>
          <a:bodyPr vert="horz" wrap="square" lIns="0" tIns="12700" rIns="0" bIns="0" rtlCol="0">
            <a:spAutoFit/>
          </a:bodyPr>
          <a:lstStyle/>
          <a:p>
            <a:pPr marL="355600" indent="-342900">
              <a:lnSpc>
                <a:spcPts val="2735"/>
              </a:lnSpc>
              <a:spcBef>
                <a:spcPts val="100"/>
              </a:spcBef>
              <a:buFont typeface="Arial"/>
              <a:buChar char="•"/>
              <a:tabLst>
                <a:tab pos="354965" algn="l"/>
                <a:tab pos="355600" algn="l"/>
              </a:tabLst>
            </a:pPr>
            <a:r>
              <a:rPr lang="en-US" sz="2400" dirty="0">
                <a:latin typeface="Corbel"/>
                <a:cs typeface="Corbel"/>
              </a:rPr>
              <a:t>Alkaline </a:t>
            </a:r>
          </a:p>
          <a:p>
            <a:pPr marL="355600" indent="-342900">
              <a:lnSpc>
                <a:spcPts val="2735"/>
              </a:lnSpc>
              <a:spcBef>
                <a:spcPts val="100"/>
              </a:spcBef>
              <a:buFont typeface="Arial"/>
              <a:buChar char="•"/>
              <a:tabLst>
                <a:tab pos="354965" algn="l"/>
                <a:tab pos="355600" algn="l"/>
              </a:tabLst>
            </a:pPr>
            <a:r>
              <a:rPr lang="en-US" sz="2400" dirty="0">
                <a:latin typeface="Corbel"/>
                <a:cs typeface="Corbel"/>
              </a:rPr>
              <a:t>Carbon Zinc</a:t>
            </a:r>
          </a:p>
          <a:p>
            <a:pPr marL="355600" indent="-342900">
              <a:lnSpc>
                <a:spcPts val="2735"/>
              </a:lnSpc>
              <a:spcBef>
                <a:spcPts val="100"/>
              </a:spcBef>
              <a:buFont typeface="Arial"/>
              <a:buChar char="•"/>
              <a:tabLst>
                <a:tab pos="354965" algn="l"/>
                <a:tab pos="355600" algn="l"/>
              </a:tabLst>
            </a:pPr>
            <a:r>
              <a:rPr lang="en-US" sz="2400" dirty="0">
                <a:latin typeface="Corbel"/>
                <a:cs typeface="Corbel"/>
              </a:rPr>
              <a:t>Chloride Zinc</a:t>
            </a:r>
          </a:p>
          <a:p>
            <a:pPr marL="355600" indent="-342900">
              <a:lnSpc>
                <a:spcPts val="2735"/>
              </a:lnSpc>
              <a:spcBef>
                <a:spcPts val="100"/>
              </a:spcBef>
              <a:buFont typeface="Arial"/>
              <a:buChar char="•"/>
              <a:tabLst>
                <a:tab pos="354965" algn="l"/>
                <a:tab pos="355600" algn="l"/>
              </a:tabLst>
            </a:pPr>
            <a:r>
              <a:rPr lang="en-US" sz="2400" dirty="0">
                <a:latin typeface="Corbel"/>
                <a:cs typeface="Corbel"/>
              </a:rPr>
              <a:t>Nickle Metal Hydride</a:t>
            </a:r>
          </a:p>
          <a:p>
            <a:pPr marL="355600" indent="-342900">
              <a:lnSpc>
                <a:spcPts val="2735"/>
              </a:lnSpc>
              <a:spcBef>
                <a:spcPts val="100"/>
              </a:spcBef>
              <a:buFont typeface="Arial"/>
              <a:buChar char="•"/>
              <a:tabLst>
                <a:tab pos="354965" algn="l"/>
                <a:tab pos="355600" algn="l"/>
              </a:tabLst>
            </a:pPr>
            <a:r>
              <a:rPr lang="en-US" sz="2400" dirty="0">
                <a:latin typeface="Corbel"/>
                <a:cs typeface="Corbel"/>
              </a:rPr>
              <a:t>Zinc Air </a:t>
            </a:r>
          </a:p>
          <a:p>
            <a:pPr marL="355600" indent="-342900">
              <a:lnSpc>
                <a:spcPts val="2735"/>
              </a:lnSpc>
              <a:spcBef>
                <a:spcPts val="100"/>
              </a:spcBef>
              <a:buFont typeface="Arial"/>
              <a:buChar char="•"/>
              <a:tabLst>
                <a:tab pos="354965" algn="l"/>
                <a:tab pos="355600" algn="l"/>
              </a:tabLst>
            </a:pPr>
            <a:endParaRPr sz="2400" dirty="0">
              <a:latin typeface="Corbel"/>
              <a:cs typeface="Corbel"/>
            </a:endParaRPr>
          </a:p>
        </p:txBody>
      </p:sp>
      <p:sp>
        <p:nvSpPr>
          <p:cNvPr id="10" name="object 14">
            <a:extLst>
              <a:ext uri="{FF2B5EF4-FFF2-40B4-BE49-F238E27FC236}">
                <a16:creationId xmlns:a16="http://schemas.microsoft.com/office/drawing/2014/main" id="{B93A4C28-7612-4283-8BB0-E95080649527}"/>
              </a:ext>
            </a:extLst>
          </p:cNvPr>
          <p:cNvSpPr/>
          <p:nvPr/>
        </p:nvSpPr>
        <p:spPr>
          <a:xfrm>
            <a:off x="6629400" y="1641021"/>
            <a:ext cx="4889918" cy="3793985"/>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
        <p:nvSpPr>
          <p:cNvPr id="11" name="object 14">
            <a:extLst>
              <a:ext uri="{FF2B5EF4-FFF2-40B4-BE49-F238E27FC236}">
                <a16:creationId xmlns:a16="http://schemas.microsoft.com/office/drawing/2014/main" id="{3803BFA2-DDAC-4953-8416-97E92321DA67}"/>
              </a:ext>
            </a:extLst>
          </p:cNvPr>
          <p:cNvSpPr/>
          <p:nvPr/>
        </p:nvSpPr>
        <p:spPr>
          <a:xfrm>
            <a:off x="304800" y="1758642"/>
            <a:ext cx="5440262" cy="2414524"/>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pic>
        <p:nvPicPr>
          <p:cNvPr id="1026" name="Picture 2" descr="Explainer: How batteries and capacitors differ | Science News for Students">
            <a:extLst>
              <a:ext uri="{FF2B5EF4-FFF2-40B4-BE49-F238E27FC236}">
                <a16:creationId xmlns:a16="http://schemas.microsoft.com/office/drawing/2014/main" id="{0EB1CE98-6989-4B75-AD18-1A4B87686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848" y="4391832"/>
            <a:ext cx="3992879" cy="1987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CEB5968-7995-5A00-FF48-F0415CC44368}"/>
              </a:ext>
            </a:extLst>
          </p:cNvPr>
          <p:cNvSpPr txBox="1"/>
          <p:nvPr/>
        </p:nvSpPr>
        <p:spPr>
          <a:xfrm>
            <a:off x="5520413" y="5733251"/>
            <a:ext cx="6636753" cy="646331"/>
          </a:xfrm>
          <a:prstGeom prst="rect">
            <a:avLst/>
          </a:prstGeom>
          <a:noFill/>
        </p:spPr>
        <p:txBody>
          <a:bodyPr wrap="none" rtlCol="0">
            <a:spAutoFit/>
          </a:bodyPr>
          <a:lstStyle/>
          <a:p>
            <a:pPr algn="ctr"/>
            <a:r>
              <a:rPr lang="en-US" dirty="0">
                <a:solidFill>
                  <a:srgbClr val="FF0000"/>
                </a:solidFill>
                <a:highlight>
                  <a:srgbClr val="FFFF00"/>
                </a:highlight>
              </a:rPr>
              <a:t>Lead acid batteries must be placed in an impermeable </a:t>
            </a:r>
          </a:p>
          <a:p>
            <a:pPr algn="ctr"/>
            <a:r>
              <a:rPr lang="en-US" dirty="0">
                <a:solidFill>
                  <a:srgbClr val="FF0000"/>
                </a:solidFill>
                <a:highlight>
                  <a:srgbClr val="FFFF00"/>
                </a:highlight>
              </a:rPr>
              <a:t>container and labeled as “Used” or “waste lead acid batteries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2FAFBC7-88EE-A52B-6AEC-E561B40AC849}"/>
              </a:ext>
            </a:extLst>
          </p:cNvPr>
          <p:cNvSpPr/>
          <p:nvPr/>
        </p:nvSpPr>
        <p:spPr>
          <a:xfrm>
            <a:off x="5562600" y="5595831"/>
            <a:ext cx="6248400" cy="116997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839149" y="978969"/>
            <a:ext cx="6291209" cy="566822"/>
          </a:xfrm>
          <a:prstGeom prst="rect">
            <a:avLst/>
          </a:prstGeom>
        </p:spPr>
        <p:txBody>
          <a:bodyPr vert="horz" wrap="square" lIns="0" tIns="12700" rIns="0" bIns="0" rtlCol="0">
            <a:spAutoFit/>
          </a:bodyPr>
          <a:lstStyle/>
          <a:p>
            <a:pPr marL="12700">
              <a:lnSpc>
                <a:spcPct val="100000"/>
              </a:lnSpc>
              <a:spcBef>
                <a:spcPts val="100"/>
              </a:spcBef>
            </a:pPr>
            <a:r>
              <a:rPr spc="-5" dirty="0"/>
              <a:t>Universal</a:t>
            </a:r>
            <a:r>
              <a:rPr spc="-275" dirty="0"/>
              <a:t> </a:t>
            </a:r>
            <a:r>
              <a:rPr spc="-10" dirty="0"/>
              <a:t>Waste</a:t>
            </a:r>
            <a:r>
              <a:rPr lang="en-US" spc="-10" dirty="0"/>
              <a:t>s:</a:t>
            </a:r>
            <a:endParaRPr spc="-10" dirty="0"/>
          </a:p>
        </p:txBody>
      </p:sp>
      <p:sp>
        <p:nvSpPr>
          <p:cNvPr id="3" name="object 3"/>
          <p:cNvSpPr txBox="1"/>
          <p:nvPr/>
        </p:nvSpPr>
        <p:spPr>
          <a:xfrm>
            <a:off x="381000" y="2893677"/>
            <a:ext cx="6291209" cy="584775"/>
          </a:xfrm>
          <a:prstGeom prst="rect">
            <a:avLst/>
          </a:prstGeom>
        </p:spPr>
        <p:txBody>
          <a:bodyPr vert="horz" wrap="square" lIns="0" tIns="33020" rIns="0" bIns="0" rtlCol="0">
            <a:spAutoFit/>
          </a:bodyPr>
          <a:lstStyle/>
          <a:p>
            <a:pPr marL="12700" marR="5080">
              <a:lnSpc>
                <a:spcPts val="4300"/>
              </a:lnSpc>
              <a:spcBef>
                <a:spcPts val="260"/>
              </a:spcBef>
            </a:pPr>
            <a:r>
              <a:rPr sz="3600" spc="-20" dirty="0">
                <a:solidFill>
                  <a:srgbClr val="FFFF00"/>
                </a:solidFill>
                <a:latin typeface="Corbel"/>
                <a:cs typeface="Corbel"/>
              </a:rPr>
              <a:t>Pesticides</a:t>
            </a:r>
            <a:r>
              <a:rPr sz="3600" spc="-100" dirty="0">
                <a:solidFill>
                  <a:srgbClr val="FFFF00"/>
                </a:solidFill>
                <a:latin typeface="Corbel"/>
                <a:cs typeface="Corbel"/>
              </a:rPr>
              <a:t> </a:t>
            </a:r>
            <a:r>
              <a:rPr sz="3600" dirty="0">
                <a:solidFill>
                  <a:srgbClr val="FFFF00"/>
                </a:solidFill>
                <a:latin typeface="Corbel"/>
                <a:cs typeface="Corbel"/>
              </a:rPr>
              <a:t>from  </a:t>
            </a:r>
            <a:r>
              <a:rPr sz="3600" spc="-5" dirty="0">
                <a:solidFill>
                  <a:srgbClr val="FFFF00"/>
                </a:solidFill>
                <a:latin typeface="Corbel"/>
                <a:cs typeface="Corbel"/>
              </a:rPr>
              <a:t>Businesses</a:t>
            </a:r>
            <a:endParaRPr sz="3600" dirty="0">
              <a:solidFill>
                <a:srgbClr val="FFFF00"/>
              </a:solidFill>
              <a:latin typeface="Corbel"/>
              <a:cs typeface="Corbel"/>
            </a:endParaRPr>
          </a:p>
        </p:txBody>
      </p:sp>
      <p:sp>
        <p:nvSpPr>
          <p:cNvPr id="4" name="object 4"/>
          <p:cNvSpPr txBox="1"/>
          <p:nvPr/>
        </p:nvSpPr>
        <p:spPr>
          <a:xfrm>
            <a:off x="381000" y="3810000"/>
            <a:ext cx="5029200" cy="2154436"/>
          </a:xfrm>
          <a:prstGeom prst="rect">
            <a:avLst/>
          </a:prstGeom>
          <a:solidFill>
            <a:srgbClr val="FFFF00"/>
          </a:solidFill>
        </p:spPr>
        <p:txBody>
          <a:bodyPr vert="horz" wrap="square" lIns="0" tIns="0" rIns="0" bIns="0" rtlCol="0">
            <a:spAutoFit/>
          </a:bodyPr>
          <a:lstStyle/>
          <a:p>
            <a:pPr marL="116839" marR="109855" algn="ctr">
              <a:lnSpc>
                <a:spcPct val="100400"/>
              </a:lnSpc>
            </a:pPr>
            <a:r>
              <a:rPr sz="2800" spc="-5" dirty="0">
                <a:solidFill>
                  <a:schemeClr val="bg1"/>
                </a:solidFill>
                <a:highlight>
                  <a:srgbClr val="FFFF00"/>
                </a:highlight>
                <a:latin typeface="Corbel"/>
                <a:cs typeface="Corbel"/>
              </a:rPr>
              <a:t>Only</a:t>
            </a:r>
            <a:r>
              <a:rPr sz="2800" spc="-5" dirty="0">
                <a:solidFill>
                  <a:schemeClr val="bg1"/>
                </a:solidFill>
                <a:latin typeface="Corbel"/>
                <a:cs typeface="Corbel"/>
              </a:rPr>
              <a:t> recalled pesticides </a:t>
            </a:r>
            <a:r>
              <a:rPr sz="2800" dirty="0">
                <a:solidFill>
                  <a:schemeClr val="bg1"/>
                </a:solidFill>
                <a:latin typeface="Corbel"/>
                <a:cs typeface="Corbel"/>
              </a:rPr>
              <a:t>and</a:t>
            </a:r>
            <a:r>
              <a:rPr sz="2800" spc="-45" dirty="0">
                <a:solidFill>
                  <a:schemeClr val="bg1"/>
                </a:solidFill>
                <a:latin typeface="Corbel"/>
                <a:cs typeface="Corbel"/>
              </a:rPr>
              <a:t> </a:t>
            </a:r>
            <a:r>
              <a:rPr sz="2800" spc="-5" dirty="0">
                <a:solidFill>
                  <a:schemeClr val="bg1"/>
                </a:solidFill>
                <a:latin typeface="Corbel"/>
                <a:cs typeface="Corbel"/>
              </a:rPr>
              <a:t>pesticides  collected </a:t>
            </a:r>
            <a:r>
              <a:rPr sz="2800" dirty="0">
                <a:solidFill>
                  <a:schemeClr val="bg1"/>
                </a:solidFill>
                <a:latin typeface="Corbel"/>
                <a:cs typeface="Corbel"/>
              </a:rPr>
              <a:t>under a waste </a:t>
            </a:r>
            <a:r>
              <a:rPr sz="2800" spc="-5" dirty="0">
                <a:solidFill>
                  <a:schemeClr val="bg1"/>
                </a:solidFill>
                <a:latin typeface="Corbel"/>
                <a:cs typeface="Corbel"/>
              </a:rPr>
              <a:t>pesticide  collection program </a:t>
            </a:r>
            <a:r>
              <a:rPr sz="2800" dirty="0">
                <a:solidFill>
                  <a:schemeClr val="bg1"/>
                </a:solidFill>
                <a:latin typeface="Corbel"/>
                <a:cs typeface="Corbel"/>
              </a:rPr>
              <a:t>are </a:t>
            </a:r>
            <a:r>
              <a:rPr sz="2800" spc="-5" dirty="0">
                <a:solidFill>
                  <a:schemeClr val="bg1"/>
                </a:solidFill>
                <a:latin typeface="Corbel"/>
                <a:cs typeface="Corbel"/>
              </a:rPr>
              <a:t>eligible </a:t>
            </a:r>
            <a:r>
              <a:rPr sz="2800" dirty="0">
                <a:solidFill>
                  <a:schemeClr val="bg1"/>
                </a:solidFill>
                <a:latin typeface="Corbel"/>
                <a:cs typeface="Corbel"/>
              </a:rPr>
              <a:t>to </a:t>
            </a:r>
            <a:r>
              <a:rPr sz="2800" spc="-5" dirty="0">
                <a:solidFill>
                  <a:schemeClr val="bg1"/>
                </a:solidFill>
                <a:latin typeface="Corbel"/>
                <a:cs typeface="Corbel"/>
              </a:rPr>
              <a:t>be  </a:t>
            </a:r>
            <a:r>
              <a:rPr sz="2800" dirty="0">
                <a:solidFill>
                  <a:schemeClr val="bg1"/>
                </a:solidFill>
                <a:latin typeface="Corbel"/>
                <a:cs typeface="Corbel"/>
              </a:rPr>
              <a:t>managed as universal</a:t>
            </a:r>
            <a:r>
              <a:rPr sz="2800" spc="-40" dirty="0">
                <a:solidFill>
                  <a:schemeClr val="bg1"/>
                </a:solidFill>
                <a:latin typeface="Corbel"/>
                <a:cs typeface="Corbel"/>
              </a:rPr>
              <a:t> </a:t>
            </a:r>
            <a:r>
              <a:rPr sz="2800" dirty="0">
                <a:solidFill>
                  <a:schemeClr val="bg1"/>
                </a:solidFill>
                <a:latin typeface="Corbel"/>
                <a:cs typeface="Corbel"/>
              </a:rPr>
              <a:t>wastes.</a:t>
            </a:r>
          </a:p>
        </p:txBody>
      </p:sp>
      <p:sp>
        <p:nvSpPr>
          <p:cNvPr id="5" name="object 5"/>
          <p:cNvSpPr/>
          <p:nvPr/>
        </p:nvSpPr>
        <p:spPr>
          <a:xfrm>
            <a:off x="6263331" y="1834666"/>
            <a:ext cx="5211761" cy="3584574"/>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6236842" y="1810167"/>
            <a:ext cx="5288280" cy="3584575"/>
          </a:xfrm>
          <a:custGeom>
            <a:avLst/>
            <a:gdLst/>
            <a:ahLst/>
            <a:cxnLst/>
            <a:rect l="l" t="t" r="r" b="b"/>
            <a:pathLst>
              <a:path w="5288280" h="3584575">
                <a:moveTo>
                  <a:pt x="0" y="0"/>
                </a:moveTo>
                <a:lnTo>
                  <a:pt x="5287961" y="0"/>
                </a:lnTo>
                <a:lnTo>
                  <a:pt x="5287961" y="3584115"/>
                </a:lnTo>
                <a:lnTo>
                  <a:pt x="0" y="3584115"/>
                </a:lnTo>
                <a:lnTo>
                  <a:pt x="0" y="0"/>
                </a:lnTo>
                <a:close/>
              </a:path>
            </a:pathLst>
          </a:custGeom>
          <a:ln w="76200">
            <a:solidFill>
              <a:schemeClr val="bg1"/>
            </a:solidFill>
          </a:ln>
        </p:spPr>
        <p:txBody>
          <a:bodyPr wrap="square" lIns="0" tIns="0" rIns="0" bIns="0" rtlCol="0"/>
          <a:lstStyle/>
          <a:p>
            <a:endParaRPr dirty="0"/>
          </a:p>
        </p:txBody>
      </p:sp>
      <p:sp>
        <p:nvSpPr>
          <p:cNvPr id="7" name="TextBox 6">
            <a:extLst>
              <a:ext uri="{FF2B5EF4-FFF2-40B4-BE49-F238E27FC236}">
                <a16:creationId xmlns:a16="http://schemas.microsoft.com/office/drawing/2014/main" id="{7B2BCD3B-6743-4AAA-8551-BBCF9AA7E1BB}"/>
              </a:ext>
            </a:extLst>
          </p:cNvPr>
          <p:cNvSpPr txBox="1"/>
          <p:nvPr/>
        </p:nvSpPr>
        <p:spPr>
          <a:xfrm>
            <a:off x="5733922" y="5621684"/>
            <a:ext cx="6077078" cy="1200329"/>
          </a:xfrm>
          <a:prstGeom prst="rect">
            <a:avLst/>
          </a:prstGeom>
          <a:noFill/>
        </p:spPr>
        <p:txBody>
          <a:bodyPr wrap="square" rtlCol="0">
            <a:spAutoFit/>
          </a:bodyPr>
          <a:lstStyle/>
          <a:p>
            <a:r>
              <a:rPr lang="en-US" dirty="0"/>
              <a:t>All other pesticides not managed with a registered pesticide collection program must be managed as hazardous waste and reported on the facilities hazardous waste annual report.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8836" y="932740"/>
            <a:ext cx="6227764" cy="566822"/>
          </a:xfrm>
          <a:prstGeom prst="rect">
            <a:avLst/>
          </a:prstGeom>
        </p:spPr>
        <p:txBody>
          <a:bodyPr vert="horz" wrap="square" lIns="0" tIns="12700" rIns="0" bIns="0" rtlCol="0">
            <a:spAutoFit/>
          </a:bodyPr>
          <a:lstStyle/>
          <a:p>
            <a:pPr marL="12700">
              <a:lnSpc>
                <a:spcPct val="100000"/>
              </a:lnSpc>
              <a:spcBef>
                <a:spcPts val="100"/>
              </a:spcBef>
            </a:pPr>
            <a:r>
              <a:rPr spc="-5" dirty="0"/>
              <a:t>Universal</a:t>
            </a:r>
            <a:r>
              <a:rPr spc="-275" dirty="0"/>
              <a:t> </a:t>
            </a:r>
            <a:r>
              <a:rPr spc="-10" dirty="0"/>
              <a:t>Wastes</a:t>
            </a:r>
            <a:r>
              <a:rPr lang="en-US" spc="-10" dirty="0"/>
              <a:t>:</a:t>
            </a:r>
            <a:endParaRPr spc="-10" dirty="0"/>
          </a:p>
        </p:txBody>
      </p:sp>
      <p:sp>
        <p:nvSpPr>
          <p:cNvPr id="3" name="object 3"/>
          <p:cNvSpPr txBox="1"/>
          <p:nvPr/>
        </p:nvSpPr>
        <p:spPr>
          <a:xfrm>
            <a:off x="228600" y="2612423"/>
            <a:ext cx="599313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00"/>
                </a:solidFill>
                <a:latin typeface="Corbel"/>
                <a:cs typeface="Corbel"/>
              </a:rPr>
              <a:t>Mercury-Containing</a:t>
            </a:r>
            <a:r>
              <a:rPr sz="3600" spc="-20" dirty="0">
                <a:solidFill>
                  <a:srgbClr val="FFFF00"/>
                </a:solidFill>
                <a:latin typeface="Corbel"/>
                <a:cs typeface="Corbel"/>
              </a:rPr>
              <a:t> </a:t>
            </a:r>
            <a:r>
              <a:rPr sz="3600" spc="-5" dirty="0">
                <a:solidFill>
                  <a:srgbClr val="FFFF00"/>
                </a:solidFill>
                <a:latin typeface="Corbel"/>
                <a:cs typeface="Corbel"/>
              </a:rPr>
              <a:t>Equipment</a:t>
            </a:r>
            <a:endParaRPr sz="3600" dirty="0">
              <a:solidFill>
                <a:srgbClr val="FFFF00"/>
              </a:solidFill>
              <a:latin typeface="Corbel"/>
              <a:cs typeface="Corbel"/>
            </a:endParaRPr>
          </a:p>
        </p:txBody>
      </p:sp>
      <p:sp>
        <p:nvSpPr>
          <p:cNvPr id="4" name="object 4"/>
          <p:cNvSpPr txBox="1"/>
          <p:nvPr/>
        </p:nvSpPr>
        <p:spPr>
          <a:xfrm>
            <a:off x="782643" y="3404352"/>
            <a:ext cx="4140200" cy="2360295"/>
          </a:xfrm>
          <a:prstGeom prst="rect">
            <a:avLst/>
          </a:prstGeom>
        </p:spPr>
        <p:txBody>
          <a:bodyPr vert="horz" wrap="square" lIns="0" tIns="12700" rIns="0" bIns="0" rtlCol="0">
            <a:spAutoFit/>
          </a:bodyPr>
          <a:lstStyle/>
          <a:p>
            <a:pPr marL="469900" indent="-457200">
              <a:lnSpc>
                <a:spcPts val="2750"/>
              </a:lnSpc>
              <a:spcBef>
                <a:spcPts val="100"/>
              </a:spcBef>
              <a:buFont typeface="Arial"/>
              <a:buChar char="•"/>
              <a:tabLst>
                <a:tab pos="469265" algn="l"/>
                <a:tab pos="469900" algn="l"/>
              </a:tabLst>
            </a:pPr>
            <a:r>
              <a:rPr sz="2400" spc="-5" dirty="0">
                <a:latin typeface="Corbel"/>
                <a:cs typeface="Corbel"/>
              </a:rPr>
              <a:t>Mercury</a:t>
            </a:r>
            <a:r>
              <a:rPr sz="2400" spc="-145" dirty="0">
                <a:latin typeface="Corbel"/>
                <a:cs typeface="Corbel"/>
              </a:rPr>
              <a:t> </a:t>
            </a:r>
            <a:r>
              <a:rPr sz="2400" dirty="0">
                <a:latin typeface="Corbel"/>
                <a:cs typeface="Corbel"/>
              </a:rPr>
              <a:t>Switches</a:t>
            </a:r>
          </a:p>
          <a:p>
            <a:pPr marL="469900" indent="-457200">
              <a:lnSpc>
                <a:spcPts val="2555"/>
              </a:lnSpc>
              <a:buFont typeface="Arial"/>
              <a:buChar char="•"/>
              <a:tabLst>
                <a:tab pos="469265" algn="l"/>
                <a:tab pos="469900" algn="l"/>
              </a:tabLst>
            </a:pPr>
            <a:r>
              <a:rPr sz="2400" spc="-5" dirty="0">
                <a:latin typeface="Corbel"/>
                <a:cs typeface="Corbel"/>
              </a:rPr>
              <a:t>Mercury</a:t>
            </a:r>
            <a:r>
              <a:rPr sz="2400" spc="-85" dirty="0">
                <a:latin typeface="Corbel"/>
                <a:cs typeface="Corbel"/>
              </a:rPr>
              <a:t> </a:t>
            </a:r>
            <a:r>
              <a:rPr sz="2400" dirty="0">
                <a:latin typeface="Corbel"/>
                <a:cs typeface="Corbel"/>
              </a:rPr>
              <a:t>Batteries</a:t>
            </a:r>
          </a:p>
          <a:p>
            <a:pPr marL="469900" indent="-457200">
              <a:lnSpc>
                <a:spcPts val="2545"/>
              </a:lnSpc>
              <a:buFont typeface="Arial"/>
              <a:buChar char="•"/>
              <a:tabLst>
                <a:tab pos="469265" algn="l"/>
                <a:tab pos="469900" algn="l"/>
              </a:tabLst>
            </a:pPr>
            <a:r>
              <a:rPr sz="2400" spc="-5" dirty="0">
                <a:latin typeface="Corbel"/>
                <a:cs typeface="Corbel"/>
              </a:rPr>
              <a:t>Manometers</a:t>
            </a:r>
            <a:endParaRPr sz="2400" dirty="0">
              <a:latin typeface="Corbel"/>
              <a:cs typeface="Corbel"/>
            </a:endParaRPr>
          </a:p>
          <a:p>
            <a:pPr marL="469900" indent="-457200">
              <a:lnSpc>
                <a:spcPts val="2590"/>
              </a:lnSpc>
              <a:buFont typeface="Arial"/>
              <a:buChar char="•"/>
              <a:tabLst>
                <a:tab pos="469265" algn="l"/>
                <a:tab pos="469900" algn="l"/>
              </a:tabLst>
            </a:pPr>
            <a:r>
              <a:rPr sz="2400" spc="-5" dirty="0">
                <a:latin typeface="Corbel"/>
                <a:cs typeface="Corbel"/>
              </a:rPr>
              <a:t>Blood </a:t>
            </a:r>
            <a:r>
              <a:rPr sz="2400" dirty="0">
                <a:latin typeface="Corbel"/>
                <a:cs typeface="Corbel"/>
              </a:rPr>
              <a:t>Pressure</a:t>
            </a:r>
            <a:r>
              <a:rPr sz="2400" spc="-105" dirty="0">
                <a:latin typeface="Corbel"/>
                <a:cs typeface="Corbel"/>
              </a:rPr>
              <a:t> </a:t>
            </a:r>
            <a:r>
              <a:rPr sz="2400" spc="-5" dirty="0">
                <a:latin typeface="Corbel"/>
                <a:cs typeface="Corbel"/>
              </a:rPr>
              <a:t>Cuffs</a:t>
            </a:r>
            <a:endParaRPr sz="2400" dirty="0">
              <a:latin typeface="Corbel"/>
              <a:cs typeface="Corbel"/>
            </a:endParaRPr>
          </a:p>
          <a:p>
            <a:pPr marL="469900" indent="-457200">
              <a:lnSpc>
                <a:spcPts val="2605"/>
              </a:lnSpc>
              <a:buFont typeface="Arial"/>
              <a:buChar char="•"/>
              <a:tabLst>
                <a:tab pos="469265" algn="l"/>
                <a:tab pos="469900" algn="l"/>
              </a:tabLst>
            </a:pPr>
            <a:r>
              <a:rPr sz="2400" spc="-5" dirty="0">
                <a:latin typeface="Corbel"/>
                <a:cs typeface="Corbel"/>
              </a:rPr>
              <a:t>Mercury </a:t>
            </a:r>
            <a:r>
              <a:rPr sz="2400" spc="-15" dirty="0">
                <a:latin typeface="Corbel"/>
                <a:cs typeface="Corbel"/>
              </a:rPr>
              <a:t>Temperature</a:t>
            </a:r>
            <a:r>
              <a:rPr sz="2400" spc="-215" dirty="0">
                <a:latin typeface="Corbel"/>
                <a:cs typeface="Corbel"/>
              </a:rPr>
              <a:t> </a:t>
            </a:r>
            <a:r>
              <a:rPr sz="2400" spc="-5" dirty="0">
                <a:latin typeface="Corbel"/>
                <a:cs typeface="Corbel"/>
              </a:rPr>
              <a:t>Probes</a:t>
            </a:r>
            <a:endParaRPr sz="2400" dirty="0">
              <a:latin typeface="Corbel"/>
              <a:cs typeface="Corbel"/>
            </a:endParaRPr>
          </a:p>
          <a:p>
            <a:pPr marL="469900" indent="-457200">
              <a:lnSpc>
                <a:spcPts val="2605"/>
              </a:lnSpc>
              <a:buFont typeface="Arial"/>
              <a:buChar char="•"/>
              <a:tabLst>
                <a:tab pos="469265" algn="l"/>
                <a:tab pos="469900" algn="l"/>
              </a:tabLst>
            </a:pPr>
            <a:r>
              <a:rPr sz="2400" spc="-5" dirty="0">
                <a:latin typeface="Corbel"/>
                <a:cs typeface="Corbel"/>
              </a:rPr>
              <a:t>Mercury</a:t>
            </a:r>
            <a:r>
              <a:rPr sz="2400" spc="-180" dirty="0">
                <a:latin typeface="Corbel"/>
                <a:cs typeface="Corbel"/>
              </a:rPr>
              <a:t> </a:t>
            </a:r>
            <a:r>
              <a:rPr sz="2400" spc="-5" dirty="0">
                <a:latin typeface="Corbel"/>
                <a:cs typeface="Corbel"/>
              </a:rPr>
              <a:t>Thermometers</a:t>
            </a:r>
            <a:endParaRPr sz="2400" dirty="0">
              <a:latin typeface="Corbel"/>
              <a:cs typeface="Corbel"/>
            </a:endParaRPr>
          </a:p>
          <a:p>
            <a:pPr marL="469900" indent="-457200">
              <a:lnSpc>
                <a:spcPts val="2735"/>
              </a:lnSpc>
              <a:buFont typeface="Arial"/>
              <a:buChar char="•"/>
              <a:tabLst>
                <a:tab pos="469265" algn="l"/>
                <a:tab pos="469900" algn="l"/>
              </a:tabLst>
            </a:pPr>
            <a:r>
              <a:rPr sz="2400" spc="-5" dirty="0">
                <a:latin typeface="Corbel"/>
                <a:cs typeface="Corbel"/>
              </a:rPr>
              <a:t>Mercury</a:t>
            </a:r>
            <a:r>
              <a:rPr sz="2400" spc="-15" dirty="0">
                <a:latin typeface="Corbel"/>
                <a:cs typeface="Corbel"/>
              </a:rPr>
              <a:t> </a:t>
            </a:r>
            <a:r>
              <a:rPr sz="2400" spc="-5" dirty="0">
                <a:latin typeface="Corbel"/>
                <a:cs typeface="Corbel"/>
              </a:rPr>
              <a:t>Barometers</a:t>
            </a:r>
            <a:endParaRPr sz="2400" dirty="0">
              <a:latin typeface="Corbel"/>
              <a:cs typeface="Corbel"/>
            </a:endParaRPr>
          </a:p>
        </p:txBody>
      </p:sp>
      <p:sp>
        <p:nvSpPr>
          <p:cNvPr id="5" name="object 5"/>
          <p:cNvSpPr/>
          <p:nvPr/>
        </p:nvSpPr>
        <p:spPr>
          <a:xfrm>
            <a:off x="8001000" y="2133601"/>
            <a:ext cx="3196695" cy="2043462"/>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5973758" y="4495800"/>
            <a:ext cx="3094041" cy="2133600"/>
          </a:xfrm>
          <a:prstGeom prst="rect">
            <a:avLst/>
          </a:prstGeom>
          <a:blipFill>
            <a:blip r:embed="rId3" cstate="print"/>
            <a:stretch>
              <a:fillRect/>
            </a:stretch>
          </a:blipFill>
        </p:spPr>
        <p:txBody>
          <a:bodyPr wrap="square" lIns="0" tIns="0" rIns="0" bIns="0" rtlCol="0"/>
          <a:lstStyle/>
          <a:p>
            <a:endParaRPr dirty="0"/>
          </a:p>
        </p:txBody>
      </p:sp>
      <p:sp>
        <p:nvSpPr>
          <p:cNvPr id="7" name="object 14">
            <a:extLst>
              <a:ext uri="{FF2B5EF4-FFF2-40B4-BE49-F238E27FC236}">
                <a16:creationId xmlns:a16="http://schemas.microsoft.com/office/drawing/2014/main" id="{A21533CE-58E5-4C6D-80AF-2F7ADCC3CD9B}"/>
              </a:ext>
            </a:extLst>
          </p:cNvPr>
          <p:cNvSpPr/>
          <p:nvPr/>
        </p:nvSpPr>
        <p:spPr>
          <a:xfrm>
            <a:off x="8001000" y="2133600"/>
            <a:ext cx="3196695" cy="2043461"/>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
        <p:nvSpPr>
          <p:cNvPr id="8" name="object 14">
            <a:extLst>
              <a:ext uri="{FF2B5EF4-FFF2-40B4-BE49-F238E27FC236}">
                <a16:creationId xmlns:a16="http://schemas.microsoft.com/office/drawing/2014/main" id="{4D43D9ED-A737-43CD-8B9B-C57939DF1853}"/>
              </a:ext>
            </a:extLst>
          </p:cNvPr>
          <p:cNvSpPr/>
          <p:nvPr/>
        </p:nvSpPr>
        <p:spPr>
          <a:xfrm>
            <a:off x="5973757" y="4495798"/>
            <a:ext cx="3094041" cy="2133600"/>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0396" y="1090222"/>
            <a:ext cx="3947795" cy="566822"/>
          </a:xfrm>
          <a:prstGeom prst="rect">
            <a:avLst/>
          </a:prstGeom>
        </p:spPr>
        <p:txBody>
          <a:bodyPr vert="horz" wrap="square" lIns="0" tIns="12700" rIns="0" bIns="0" rtlCol="0">
            <a:spAutoFit/>
          </a:bodyPr>
          <a:lstStyle/>
          <a:p>
            <a:pPr marL="12700">
              <a:lnSpc>
                <a:spcPct val="100000"/>
              </a:lnSpc>
              <a:spcBef>
                <a:spcPts val="100"/>
              </a:spcBef>
            </a:pPr>
            <a:r>
              <a:rPr spc="-5" dirty="0"/>
              <a:t>Universal</a:t>
            </a:r>
            <a:r>
              <a:rPr spc="-275" dirty="0"/>
              <a:t> </a:t>
            </a:r>
            <a:r>
              <a:rPr spc="-10" dirty="0"/>
              <a:t>Wastes</a:t>
            </a:r>
            <a:r>
              <a:rPr lang="en-US" spc="-10" dirty="0"/>
              <a:t>:</a:t>
            </a:r>
            <a:endParaRPr spc="-10" dirty="0"/>
          </a:p>
        </p:txBody>
      </p:sp>
      <p:sp>
        <p:nvSpPr>
          <p:cNvPr id="3" name="object 3"/>
          <p:cNvSpPr txBox="1"/>
          <p:nvPr/>
        </p:nvSpPr>
        <p:spPr>
          <a:xfrm>
            <a:off x="680357" y="2120900"/>
            <a:ext cx="12954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00"/>
                </a:solidFill>
                <a:latin typeface="Corbel"/>
                <a:cs typeface="Corbel"/>
              </a:rPr>
              <a:t>Lamps</a:t>
            </a:r>
          </a:p>
        </p:txBody>
      </p:sp>
      <p:sp>
        <p:nvSpPr>
          <p:cNvPr id="4" name="object 4"/>
          <p:cNvSpPr txBox="1"/>
          <p:nvPr/>
        </p:nvSpPr>
        <p:spPr>
          <a:xfrm>
            <a:off x="680357" y="2797555"/>
            <a:ext cx="3142615" cy="2028189"/>
          </a:xfrm>
          <a:prstGeom prst="rect">
            <a:avLst/>
          </a:prstGeom>
        </p:spPr>
        <p:txBody>
          <a:bodyPr vert="horz" wrap="square" lIns="0" tIns="12700" rIns="0" bIns="0" rtlCol="0">
            <a:spAutoFit/>
          </a:bodyPr>
          <a:lstStyle/>
          <a:p>
            <a:pPr marL="355600" indent="-342900">
              <a:lnSpc>
                <a:spcPts val="2735"/>
              </a:lnSpc>
              <a:spcBef>
                <a:spcPts val="100"/>
              </a:spcBef>
              <a:buFont typeface="Arial"/>
              <a:buChar char="•"/>
              <a:tabLst>
                <a:tab pos="354965" algn="l"/>
                <a:tab pos="355600" algn="l"/>
              </a:tabLst>
            </a:pPr>
            <a:r>
              <a:rPr sz="2400" spc="-5" dirty="0">
                <a:latin typeface="Corbel"/>
                <a:cs typeface="Corbel"/>
              </a:rPr>
              <a:t>Fluorescent</a:t>
            </a:r>
            <a:endParaRPr sz="2400" dirty="0">
              <a:latin typeface="Corbel"/>
              <a:cs typeface="Corbel"/>
            </a:endParaRPr>
          </a:p>
          <a:p>
            <a:pPr marL="355600" indent="-342900">
              <a:lnSpc>
                <a:spcPts val="2545"/>
              </a:lnSpc>
              <a:buFont typeface="Arial"/>
              <a:buChar char="•"/>
              <a:tabLst>
                <a:tab pos="354965" algn="l"/>
                <a:tab pos="355600" algn="l"/>
              </a:tabLst>
            </a:pPr>
            <a:r>
              <a:rPr sz="2400" spc="-5" dirty="0">
                <a:latin typeface="Corbel"/>
                <a:cs typeface="Corbel"/>
              </a:rPr>
              <a:t>Neon</a:t>
            </a:r>
            <a:endParaRPr sz="2400" dirty="0">
              <a:latin typeface="Corbel"/>
              <a:cs typeface="Corbel"/>
            </a:endParaRPr>
          </a:p>
          <a:p>
            <a:pPr marL="355600" indent="-342900">
              <a:lnSpc>
                <a:spcPts val="2545"/>
              </a:lnSpc>
              <a:buFont typeface="Arial"/>
              <a:buChar char="•"/>
              <a:tabLst>
                <a:tab pos="354965" algn="l"/>
                <a:tab pos="355600" algn="l"/>
              </a:tabLst>
            </a:pPr>
            <a:r>
              <a:rPr sz="2400" spc="-5" dirty="0">
                <a:latin typeface="Corbel"/>
                <a:cs typeface="Corbel"/>
              </a:rPr>
              <a:t>Mercury</a:t>
            </a:r>
            <a:r>
              <a:rPr sz="2400" spc="-180" dirty="0">
                <a:latin typeface="Corbel"/>
                <a:cs typeface="Corbel"/>
              </a:rPr>
              <a:t> </a:t>
            </a:r>
            <a:r>
              <a:rPr sz="2400" spc="-5" dirty="0">
                <a:latin typeface="Corbel"/>
                <a:cs typeface="Corbel"/>
              </a:rPr>
              <a:t>Vapor</a:t>
            </a:r>
            <a:endParaRPr sz="2400" dirty="0">
              <a:latin typeface="Corbel"/>
              <a:cs typeface="Corbel"/>
            </a:endParaRPr>
          </a:p>
          <a:p>
            <a:pPr marL="355600" indent="-342900">
              <a:lnSpc>
                <a:spcPts val="2605"/>
              </a:lnSpc>
              <a:buFont typeface="Arial"/>
              <a:buChar char="•"/>
              <a:tabLst>
                <a:tab pos="354965" algn="l"/>
                <a:tab pos="355600" algn="l"/>
              </a:tabLst>
            </a:pPr>
            <a:r>
              <a:rPr sz="2400" dirty="0">
                <a:latin typeface="Corbel"/>
                <a:cs typeface="Corbel"/>
              </a:rPr>
              <a:t>High Pressure</a:t>
            </a:r>
            <a:r>
              <a:rPr sz="2400" spc="-140" dirty="0">
                <a:latin typeface="Corbel"/>
                <a:cs typeface="Corbel"/>
              </a:rPr>
              <a:t> </a:t>
            </a:r>
            <a:r>
              <a:rPr sz="2400" spc="-5" dirty="0">
                <a:latin typeface="Corbel"/>
                <a:cs typeface="Corbel"/>
              </a:rPr>
              <a:t>Sodium</a:t>
            </a:r>
            <a:endParaRPr sz="2400" dirty="0">
              <a:latin typeface="Corbel"/>
              <a:cs typeface="Corbel"/>
            </a:endParaRPr>
          </a:p>
          <a:p>
            <a:pPr marL="355600" indent="-342900">
              <a:lnSpc>
                <a:spcPts val="2605"/>
              </a:lnSpc>
              <a:buFont typeface="Arial"/>
              <a:buChar char="•"/>
              <a:tabLst>
                <a:tab pos="354965" algn="l"/>
                <a:tab pos="355600" algn="l"/>
              </a:tabLst>
            </a:pPr>
            <a:r>
              <a:rPr sz="2400" dirty="0">
                <a:latin typeface="Corbel"/>
                <a:cs typeface="Corbel"/>
              </a:rPr>
              <a:t>Metal Halide</a:t>
            </a:r>
            <a:r>
              <a:rPr sz="2400" spc="-30" dirty="0">
                <a:latin typeface="Corbel"/>
                <a:cs typeface="Corbel"/>
              </a:rPr>
              <a:t> </a:t>
            </a:r>
            <a:r>
              <a:rPr sz="2400" spc="-5" dirty="0">
                <a:latin typeface="Corbel"/>
                <a:cs typeface="Corbel"/>
              </a:rPr>
              <a:t>Lamps</a:t>
            </a:r>
            <a:endParaRPr sz="2400" dirty="0">
              <a:latin typeface="Corbel"/>
              <a:cs typeface="Corbel"/>
            </a:endParaRPr>
          </a:p>
          <a:p>
            <a:pPr marL="355600" indent="-342900">
              <a:lnSpc>
                <a:spcPts val="2735"/>
              </a:lnSpc>
              <a:buFont typeface="Arial"/>
              <a:buChar char="•"/>
              <a:tabLst>
                <a:tab pos="354965" algn="l"/>
                <a:tab pos="355600" algn="l"/>
              </a:tabLst>
            </a:pPr>
            <a:r>
              <a:rPr sz="2400" spc="-5" dirty="0">
                <a:latin typeface="Corbel"/>
                <a:cs typeface="Corbel"/>
              </a:rPr>
              <a:t>Green </a:t>
            </a:r>
            <a:r>
              <a:rPr sz="2400" dirty="0">
                <a:latin typeface="Corbel"/>
                <a:cs typeface="Corbel"/>
              </a:rPr>
              <a:t>Tip</a:t>
            </a:r>
            <a:r>
              <a:rPr sz="2400" spc="-185" dirty="0">
                <a:latin typeface="Corbel"/>
                <a:cs typeface="Corbel"/>
              </a:rPr>
              <a:t> </a:t>
            </a:r>
            <a:r>
              <a:rPr sz="2400" spc="-5" dirty="0">
                <a:latin typeface="Corbel"/>
                <a:cs typeface="Corbel"/>
              </a:rPr>
              <a:t>Lamps</a:t>
            </a:r>
            <a:endParaRPr sz="2400" dirty="0">
              <a:latin typeface="Corbel"/>
              <a:cs typeface="Corbel"/>
            </a:endParaRPr>
          </a:p>
        </p:txBody>
      </p:sp>
      <p:sp>
        <p:nvSpPr>
          <p:cNvPr id="5" name="object 5"/>
          <p:cNvSpPr/>
          <p:nvPr/>
        </p:nvSpPr>
        <p:spPr>
          <a:xfrm>
            <a:off x="4886533" y="1302669"/>
            <a:ext cx="2963779" cy="1592930"/>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4848433" y="1264569"/>
            <a:ext cx="3040380" cy="1669414"/>
          </a:xfrm>
          <a:custGeom>
            <a:avLst/>
            <a:gdLst/>
            <a:ahLst/>
            <a:cxnLst/>
            <a:rect l="l" t="t" r="r" b="b"/>
            <a:pathLst>
              <a:path w="3040379" h="1669414">
                <a:moveTo>
                  <a:pt x="0" y="0"/>
                </a:moveTo>
                <a:lnTo>
                  <a:pt x="3039979" y="0"/>
                </a:lnTo>
                <a:lnTo>
                  <a:pt x="3039979" y="1669130"/>
                </a:lnTo>
                <a:lnTo>
                  <a:pt x="0" y="1669130"/>
                </a:lnTo>
                <a:lnTo>
                  <a:pt x="0" y="0"/>
                </a:lnTo>
                <a:close/>
              </a:path>
            </a:pathLst>
          </a:custGeom>
          <a:ln w="76200">
            <a:solidFill>
              <a:schemeClr val="tx1"/>
            </a:solidFill>
          </a:ln>
        </p:spPr>
        <p:txBody>
          <a:bodyPr wrap="square" lIns="0" tIns="0" rIns="0" bIns="0" rtlCol="0"/>
          <a:lstStyle/>
          <a:p>
            <a:endParaRPr dirty="0"/>
          </a:p>
        </p:txBody>
      </p:sp>
      <p:sp>
        <p:nvSpPr>
          <p:cNvPr id="7" name="object 7"/>
          <p:cNvSpPr/>
          <p:nvPr/>
        </p:nvSpPr>
        <p:spPr>
          <a:xfrm>
            <a:off x="8228010" y="1268657"/>
            <a:ext cx="3060569" cy="1626942"/>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8189911" y="1230556"/>
            <a:ext cx="3136900" cy="1703705"/>
          </a:xfrm>
          <a:custGeom>
            <a:avLst/>
            <a:gdLst/>
            <a:ahLst/>
            <a:cxnLst/>
            <a:rect l="l" t="t" r="r" b="b"/>
            <a:pathLst>
              <a:path w="3136900" h="1703705">
                <a:moveTo>
                  <a:pt x="0" y="0"/>
                </a:moveTo>
                <a:lnTo>
                  <a:pt x="3136768" y="0"/>
                </a:lnTo>
                <a:lnTo>
                  <a:pt x="3136768" y="1703142"/>
                </a:lnTo>
                <a:lnTo>
                  <a:pt x="0" y="1703142"/>
                </a:lnTo>
                <a:lnTo>
                  <a:pt x="0" y="0"/>
                </a:lnTo>
                <a:close/>
              </a:path>
            </a:pathLst>
          </a:custGeom>
          <a:ln w="76200">
            <a:solidFill>
              <a:schemeClr val="tx1"/>
            </a:solidFill>
          </a:ln>
        </p:spPr>
        <p:txBody>
          <a:bodyPr wrap="square" lIns="0" tIns="0" rIns="0" bIns="0" rtlCol="0"/>
          <a:lstStyle/>
          <a:p>
            <a:endParaRPr dirty="0"/>
          </a:p>
        </p:txBody>
      </p:sp>
      <p:sp>
        <p:nvSpPr>
          <p:cNvPr id="9" name="object 9"/>
          <p:cNvSpPr/>
          <p:nvPr/>
        </p:nvSpPr>
        <p:spPr>
          <a:xfrm>
            <a:off x="4886534" y="3429000"/>
            <a:ext cx="2963778" cy="2371022"/>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4848434" y="3390900"/>
            <a:ext cx="3040380" cy="2447290"/>
          </a:xfrm>
          <a:custGeom>
            <a:avLst/>
            <a:gdLst/>
            <a:ahLst/>
            <a:cxnLst/>
            <a:rect l="l" t="t" r="r" b="b"/>
            <a:pathLst>
              <a:path w="3040379" h="2447290">
                <a:moveTo>
                  <a:pt x="0" y="0"/>
                </a:moveTo>
                <a:lnTo>
                  <a:pt x="3039978" y="0"/>
                </a:lnTo>
                <a:lnTo>
                  <a:pt x="3039978" y="2447222"/>
                </a:lnTo>
                <a:lnTo>
                  <a:pt x="0" y="2447222"/>
                </a:lnTo>
                <a:lnTo>
                  <a:pt x="0" y="0"/>
                </a:lnTo>
                <a:close/>
              </a:path>
            </a:pathLst>
          </a:custGeom>
          <a:ln w="76200">
            <a:solidFill>
              <a:schemeClr val="tx1"/>
            </a:solidFill>
          </a:ln>
        </p:spPr>
        <p:txBody>
          <a:bodyPr wrap="square" lIns="0" tIns="0" rIns="0" bIns="0" rtlCol="0"/>
          <a:lstStyle/>
          <a:p>
            <a:endParaRPr dirty="0"/>
          </a:p>
        </p:txBody>
      </p:sp>
      <p:sp>
        <p:nvSpPr>
          <p:cNvPr id="11" name="object 11"/>
          <p:cNvSpPr/>
          <p:nvPr/>
        </p:nvSpPr>
        <p:spPr>
          <a:xfrm>
            <a:off x="8228010" y="3432884"/>
            <a:ext cx="3060567" cy="2156458"/>
          </a:xfrm>
          <a:prstGeom prst="rect">
            <a:avLst/>
          </a:prstGeom>
          <a:blipFill>
            <a:blip r:embed="rId5" cstate="print"/>
            <a:stretch>
              <a:fillRect/>
            </a:stretch>
          </a:blipFill>
        </p:spPr>
        <p:txBody>
          <a:bodyPr wrap="square" lIns="0" tIns="0" rIns="0" bIns="0" rtlCol="0"/>
          <a:lstStyle/>
          <a:p>
            <a:endParaRPr dirty="0"/>
          </a:p>
        </p:txBody>
      </p:sp>
      <p:sp>
        <p:nvSpPr>
          <p:cNvPr id="12" name="object 12"/>
          <p:cNvSpPr/>
          <p:nvPr/>
        </p:nvSpPr>
        <p:spPr>
          <a:xfrm>
            <a:off x="8189910" y="3394783"/>
            <a:ext cx="3136900" cy="2232660"/>
          </a:xfrm>
          <a:custGeom>
            <a:avLst/>
            <a:gdLst/>
            <a:ahLst/>
            <a:cxnLst/>
            <a:rect l="l" t="t" r="r" b="b"/>
            <a:pathLst>
              <a:path w="3136900" h="2232660">
                <a:moveTo>
                  <a:pt x="0" y="0"/>
                </a:moveTo>
                <a:lnTo>
                  <a:pt x="3136767" y="0"/>
                </a:lnTo>
                <a:lnTo>
                  <a:pt x="3136767" y="2232658"/>
                </a:lnTo>
                <a:lnTo>
                  <a:pt x="0" y="2232658"/>
                </a:lnTo>
                <a:lnTo>
                  <a:pt x="0" y="0"/>
                </a:lnTo>
                <a:close/>
              </a:path>
            </a:pathLst>
          </a:custGeom>
          <a:ln w="76200">
            <a:solidFill>
              <a:schemeClr val="tx1"/>
            </a:solidFill>
          </a:ln>
        </p:spPr>
        <p:txBody>
          <a:bodyPr wrap="square" lIns="0" tIns="0" rIns="0" bIns="0" rtlCol="0"/>
          <a:lstStyle/>
          <a:p>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C3D87AB-90B7-4B52-9FB8-F5F085410C10}"/>
              </a:ext>
            </a:extLst>
          </p:cNvPr>
          <p:cNvSpPr/>
          <p:nvPr/>
        </p:nvSpPr>
        <p:spPr>
          <a:xfrm>
            <a:off x="6096000" y="800100"/>
            <a:ext cx="3992879" cy="2209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C116C73-C341-439C-9AD8-E2ADD36B7649}"/>
              </a:ext>
            </a:extLst>
          </p:cNvPr>
          <p:cNvSpPr/>
          <p:nvPr/>
        </p:nvSpPr>
        <p:spPr>
          <a:xfrm>
            <a:off x="609600" y="381000"/>
            <a:ext cx="4572000" cy="152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915351" y="672050"/>
            <a:ext cx="4266249" cy="689932"/>
          </a:xfrm>
          <a:prstGeom prst="rect">
            <a:avLst/>
          </a:prstGeom>
        </p:spPr>
        <p:txBody>
          <a:bodyPr vert="horz" wrap="square" lIns="0" tIns="12700" rIns="0" bIns="0" rtlCol="0">
            <a:spAutoFit/>
          </a:bodyPr>
          <a:lstStyle/>
          <a:p>
            <a:pPr marL="12700">
              <a:lnSpc>
                <a:spcPct val="100000"/>
              </a:lnSpc>
              <a:spcBef>
                <a:spcPts val="100"/>
              </a:spcBef>
            </a:pPr>
            <a:r>
              <a:rPr spc="-5" dirty="0">
                <a:solidFill>
                  <a:schemeClr val="tx1"/>
                </a:solidFill>
              </a:rPr>
              <a:t>Universal</a:t>
            </a:r>
            <a:r>
              <a:rPr spc="-345" dirty="0">
                <a:solidFill>
                  <a:schemeClr val="tx1"/>
                </a:solidFill>
              </a:rPr>
              <a:t> </a:t>
            </a:r>
            <a:r>
              <a:rPr sz="4000" spc="-5" dirty="0">
                <a:solidFill>
                  <a:schemeClr val="tx1"/>
                </a:solidFill>
              </a:rPr>
              <a:t>Wastes</a:t>
            </a:r>
            <a:r>
              <a:rPr lang="en-US" sz="4000" spc="-5" dirty="0">
                <a:solidFill>
                  <a:schemeClr val="tx1"/>
                </a:solidFill>
              </a:rPr>
              <a:t>:</a:t>
            </a:r>
            <a:endParaRPr sz="4000" dirty="0">
              <a:solidFill>
                <a:schemeClr val="tx1"/>
              </a:solidFill>
            </a:endParaRPr>
          </a:p>
        </p:txBody>
      </p:sp>
      <p:sp>
        <p:nvSpPr>
          <p:cNvPr id="3" name="object 3"/>
          <p:cNvSpPr txBox="1"/>
          <p:nvPr/>
        </p:nvSpPr>
        <p:spPr>
          <a:xfrm>
            <a:off x="6781800" y="1065602"/>
            <a:ext cx="3414395" cy="1366656"/>
          </a:xfrm>
          <a:prstGeom prst="rect">
            <a:avLst/>
          </a:prstGeom>
        </p:spPr>
        <p:txBody>
          <a:bodyPr vert="horz" wrap="square" lIns="0" tIns="51435" rIns="0" bIns="0" rtlCol="0">
            <a:spAutoFit/>
          </a:bodyPr>
          <a:lstStyle/>
          <a:p>
            <a:pPr marL="12700" marR="5080">
              <a:lnSpc>
                <a:spcPct val="89400"/>
              </a:lnSpc>
              <a:spcBef>
                <a:spcPts val="405"/>
              </a:spcBef>
              <a:tabLst>
                <a:tab pos="354965" algn="l"/>
                <a:tab pos="355600" algn="l"/>
              </a:tabLst>
            </a:pPr>
            <a:r>
              <a:rPr sz="2400" spc="-5" dirty="0">
                <a:solidFill>
                  <a:srgbClr val="FF0000"/>
                </a:solidFill>
                <a:latin typeface="Corbel"/>
                <a:cs typeface="Corbel"/>
              </a:rPr>
              <a:t>Extracted </a:t>
            </a:r>
            <a:r>
              <a:rPr sz="2400" dirty="0">
                <a:solidFill>
                  <a:srgbClr val="FF0000"/>
                </a:solidFill>
                <a:latin typeface="Corbel"/>
                <a:cs typeface="Corbel"/>
              </a:rPr>
              <a:t>teeth  </a:t>
            </a:r>
            <a:r>
              <a:rPr sz="2400" spc="-5" dirty="0">
                <a:solidFill>
                  <a:srgbClr val="FF0000"/>
                </a:solidFill>
                <a:latin typeface="Corbel"/>
                <a:cs typeface="Corbel"/>
              </a:rPr>
              <a:t>containing amalgam are  not considered  infectious waste </a:t>
            </a:r>
            <a:r>
              <a:rPr sz="2400" spc="5" dirty="0">
                <a:solidFill>
                  <a:srgbClr val="FF0000"/>
                </a:solidFill>
                <a:latin typeface="Corbel"/>
                <a:cs typeface="Corbel"/>
              </a:rPr>
              <a:t>in  </a:t>
            </a:r>
            <a:r>
              <a:rPr sz="2400" spc="-5" dirty="0">
                <a:solidFill>
                  <a:srgbClr val="FF0000"/>
                </a:solidFill>
                <a:latin typeface="Corbel"/>
                <a:cs typeface="Corbel"/>
              </a:rPr>
              <a:t>Minnesota.</a:t>
            </a:r>
            <a:endParaRPr sz="2400" dirty="0">
              <a:solidFill>
                <a:srgbClr val="FF0000"/>
              </a:solidFill>
              <a:latin typeface="Corbel"/>
              <a:cs typeface="Corbel"/>
            </a:endParaRPr>
          </a:p>
        </p:txBody>
      </p:sp>
      <p:sp>
        <p:nvSpPr>
          <p:cNvPr id="4" name="object 4"/>
          <p:cNvSpPr/>
          <p:nvPr/>
        </p:nvSpPr>
        <p:spPr>
          <a:xfrm>
            <a:off x="6324601" y="3679539"/>
            <a:ext cx="3657600" cy="3011071"/>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1724880" y="2491865"/>
            <a:ext cx="3207385" cy="2720340"/>
          </a:xfrm>
          <a:prstGeom prst="rect">
            <a:avLst/>
          </a:prstGeom>
        </p:spPr>
        <p:txBody>
          <a:bodyPr vert="horz" wrap="square" lIns="0" tIns="295910" rIns="0" bIns="0" rtlCol="0">
            <a:spAutoFit/>
          </a:bodyPr>
          <a:lstStyle/>
          <a:p>
            <a:pPr marL="12700">
              <a:lnSpc>
                <a:spcPct val="100000"/>
              </a:lnSpc>
              <a:spcBef>
                <a:spcPts val="2330"/>
              </a:spcBef>
            </a:pPr>
            <a:r>
              <a:rPr sz="3600" spc="-5" dirty="0">
                <a:solidFill>
                  <a:srgbClr val="FFFF00"/>
                </a:solidFill>
                <a:latin typeface="Corbel"/>
                <a:cs typeface="Corbel"/>
              </a:rPr>
              <a:t>Dental</a:t>
            </a:r>
            <a:r>
              <a:rPr sz="3600" spc="-229" dirty="0">
                <a:solidFill>
                  <a:srgbClr val="FFFF00"/>
                </a:solidFill>
                <a:latin typeface="Corbel"/>
                <a:cs typeface="Corbel"/>
              </a:rPr>
              <a:t> </a:t>
            </a:r>
            <a:r>
              <a:rPr sz="3600" dirty="0">
                <a:solidFill>
                  <a:srgbClr val="FFFF00"/>
                </a:solidFill>
                <a:latin typeface="Corbel"/>
                <a:cs typeface="Corbel"/>
              </a:rPr>
              <a:t>Amalgam</a:t>
            </a:r>
          </a:p>
          <a:p>
            <a:pPr marL="12700">
              <a:lnSpc>
                <a:spcPts val="2750"/>
              </a:lnSpc>
              <a:spcBef>
                <a:spcPts val="1490"/>
              </a:spcBef>
            </a:pPr>
            <a:r>
              <a:rPr sz="2400" dirty="0">
                <a:latin typeface="Corbel"/>
                <a:cs typeface="Corbel"/>
              </a:rPr>
              <a:t>Includes:</a:t>
            </a:r>
          </a:p>
          <a:p>
            <a:pPr marL="355600" indent="-342900">
              <a:lnSpc>
                <a:spcPts val="2555"/>
              </a:lnSpc>
              <a:buFont typeface="Arial"/>
              <a:buChar char="•"/>
              <a:tabLst>
                <a:tab pos="354965" algn="l"/>
                <a:tab pos="355600" algn="l"/>
              </a:tabLst>
            </a:pPr>
            <a:r>
              <a:rPr sz="2400" spc="-5" dirty="0">
                <a:latin typeface="Corbel"/>
                <a:cs typeface="Corbel"/>
              </a:rPr>
              <a:t>Amalgam</a:t>
            </a:r>
            <a:r>
              <a:rPr sz="2400" spc="-110" dirty="0">
                <a:latin typeface="Corbel"/>
                <a:cs typeface="Corbel"/>
              </a:rPr>
              <a:t> </a:t>
            </a:r>
            <a:r>
              <a:rPr sz="2400" spc="-5" dirty="0">
                <a:latin typeface="Corbel"/>
                <a:cs typeface="Corbel"/>
              </a:rPr>
              <a:t>Capsules</a:t>
            </a:r>
            <a:endParaRPr sz="2400" dirty="0">
              <a:latin typeface="Corbel"/>
              <a:cs typeface="Corbel"/>
            </a:endParaRPr>
          </a:p>
          <a:p>
            <a:pPr marL="355600" indent="-342900">
              <a:lnSpc>
                <a:spcPts val="2545"/>
              </a:lnSpc>
              <a:buFont typeface="Arial"/>
              <a:buChar char="•"/>
              <a:tabLst>
                <a:tab pos="354965" algn="l"/>
                <a:tab pos="355600" algn="l"/>
              </a:tabLst>
            </a:pPr>
            <a:r>
              <a:rPr sz="2400" spc="-5" dirty="0">
                <a:latin typeface="Corbel"/>
                <a:cs typeface="Corbel"/>
              </a:rPr>
              <a:t>Extracted</a:t>
            </a:r>
            <a:r>
              <a:rPr sz="2400" spc="-175" dirty="0">
                <a:latin typeface="Corbel"/>
                <a:cs typeface="Corbel"/>
              </a:rPr>
              <a:t> </a:t>
            </a:r>
            <a:r>
              <a:rPr sz="2400" spc="-30" dirty="0">
                <a:latin typeface="Corbel"/>
                <a:cs typeface="Corbel"/>
              </a:rPr>
              <a:t>Teeth</a:t>
            </a:r>
            <a:endParaRPr sz="2400" dirty="0">
              <a:latin typeface="Corbel"/>
              <a:cs typeface="Corbel"/>
            </a:endParaRPr>
          </a:p>
          <a:p>
            <a:pPr marL="355600" indent="-342900">
              <a:lnSpc>
                <a:spcPts val="2590"/>
              </a:lnSpc>
              <a:buFont typeface="Arial"/>
              <a:buChar char="•"/>
              <a:tabLst>
                <a:tab pos="354965" algn="l"/>
                <a:tab pos="355600" algn="l"/>
              </a:tabLst>
            </a:pPr>
            <a:r>
              <a:rPr sz="2400" dirty="0">
                <a:latin typeface="Corbel"/>
                <a:cs typeface="Corbel"/>
              </a:rPr>
              <a:t>Filter </a:t>
            </a:r>
            <a:r>
              <a:rPr sz="2400" spc="-40" dirty="0">
                <a:latin typeface="Corbel"/>
                <a:cs typeface="Corbel"/>
              </a:rPr>
              <a:t>Trap</a:t>
            </a:r>
            <a:r>
              <a:rPr sz="2400" spc="-320" dirty="0">
                <a:latin typeface="Corbel"/>
                <a:cs typeface="Corbel"/>
              </a:rPr>
              <a:t> </a:t>
            </a:r>
            <a:r>
              <a:rPr sz="2400" spc="-5" dirty="0">
                <a:latin typeface="Corbel"/>
                <a:cs typeface="Corbel"/>
              </a:rPr>
              <a:t>Waste</a:t>
            </a:r>
            <a:endParaRPr sz="2400" dirty="0">
              <a:latin typeface="Corbel"/>
              <a:cs typeface="Corbel"/>
            </a:endParaRPr>
          </a:p>
          <a:p>
            <a:pPr marL="355600" indent="-342900">
              <a:lnSpc>
                <a:spcPts val="2735"/>
              </a:lnSpc>
              <a:buFont typeface="Arial"/>
              <a:buChar char="•"/>
              <a:tabLst>
                <a:tab pos="354965" algn="l"/>
                <a:tab pos="355600" algn="l"/>
              </a:tabLst>
            </a:pPr>
            <a:r>
              <a:rPr sz="2400" spc="-5" dirty="0">
                <a:latin typeface="Corbel"/>
                <a:cs typeface="Corbel"/>
              </a:rPr>
              <a:t>Separator</a:t>
            </a:r>
            <a:r>
              <a:rPr sz="2400" spc="-75" dirty="0">
                <a:latin typeface="Corbel"/>
                <a:cs typeface="Corbel"/>
              </a:rPr>
              <a:t> </a:t>
            </a:r>
            <a:r>
              <a:rPr sz="2400" spc="-5" dirty="0">
                <a:latin typeface="Corbel"/>
                <a:cs typeface="Corbel"/>
              </a:rPr>
              <a:t>Sludge</a:t>
            </a:r>
            <a:endParaRPr sz="2400" dirty="0">
              <a:latin typeface="Corbel"/>
              <a:cs typeface="Corbel"/>
            </a:endParaRPr>
          </a:p>
        </p:txBody>
      </p:sp>
      <p:sp>
        <p:nvSpPr>
          <p:cNvPr id="7" name="object 14">
            <a:extLst>
              <a:ext uri="{FF2B5EF4-FFF2-40B4-BE49-F238E27FC236}">
                <a16:creationId xmlns:a16="http://schemas.microsoft.com/office/drawing/2014/main" id="{BF471C15-0DE1-43A6-BA5B-2B0CA8AAFB9B}"/>
              </a:ext>
            </a:extLst>
          </p:cNvPr>
          <p:cNvSpPr/>
          <p:nvPr/>
        </p:nvSpPr>
        <p:spPr>
          <a:xfrm>
            <a:off x="1332133" y="2590800"/>
            <a:ext cx="3925668" cy="3124200"/>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pic>
        <p:nvPicPr>
          <p:cNvPr id="8" name="Picture 7">
            <a:extLst>
              <a:ext uri="{FF2B5EF4-FFF2-40B4-BE49-F238E27FC236}">
                <a16:creationId xmlns:a16="http://schemas.microsoft.com/office/drawing/2014/main" id="{7876F931-6B61-4987-B369-7D2B718B2319}"/>
              </a:ext>
            </a:extLst>
          </p:cNvPr>
          <p:cNvPicPr>
            <a:picLocks noChangeAspect="1"/>
          </p:cNvPicPr>
          <p:nvPr/>
        </p:nvPicPr>
        <p:blipFill>
          <a:blip r:embed="rId3"/>
          <a:stretch>
            <a:fillRect/>
          </a:stretch>
        </p:blipFill>
        <p:spPr>
          <a:xfrm>
            <a:off x="6019800" y="492411"/>
            <a:ext cx="4181447" cy="287943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42C080-C684-4A19-8550-1DC0081A78D4}"/>
              </a:ext>
            </a:extLst>
          </p:cNvPr>
          <p:cNvSpPr/>
          <p:nvPr/>
        </p:nvSpPr>
        <p:spPr>
          <a:xfrm>
            <a:off x="928577" y="5088152"/>
            <a:ext cx="4832806" cy="990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914400" y="974226"/>
            <a:ext cx="6248400" cy="566822"/>
          </a:xfrm>
          <a:prstGeom prst="rect">
            <a:avLst/>
          </a:prstGeom>
        </p:spPr>
        <p:txBody>
          <a:bodyPr vert="horz" wrap="square" lIns="0" tIns="12700" rIns="0" bIns="0" rtlCol="0">
            <a:spAutoFit/>
          </a:bodyPr>
          <a:lstStyle/>
          <a:p>
            <a:pPr marL="12700">
              <a:lnSpc>
                <a:spcPct val="100000"/>
              </a:lnSpc>
              <a:spcBef>
                <a:spcPts val="100"/>
              </a:spcBef>
            </a:pPr>
            <a:r>
              <a:rPr spc="-5" dirty="0"/>
              <a:t>Universal</a:t>
            </a:r>
            <a:r>
              <a:rPr spc="-275" dirty="0"/>
              <a:t> </a:t>
            </a:r>
            <a:r>
              <a:rPr spc="-10" dirty="0"/>
              <a:t>Wastes</a:t>
            </a:r>
            <a:r>
              <a:rPr lang="en-US" spc="-10" dirty="0"/>
              <a:t>:</a:t>
            </a:r>
            <a:endParaRPr spc="-10" dirty="0"/>
          </a:p>
        </p:txBody>
      </p:sp>
      <p:sp>
        <p:nvSpPr>
          <p:cNvPr id="3" name="object 3"/>
          <p:cNvSpPr txBox="1"/>
          <p:nvPr/>
        </p:nvSpPr>
        <p:spPr>
          <a:xfrm>
            <a:off x="228600" y="2277354"/>
            <a:ext cx="6858000" cy="573234"/>
          </a:xfrm>
          <a:prstGeom prst="rect">
            <a:avLst/>
          </a:prstGeom>
        </p:spPr>
        <p:txBody>
          <a:bodyPr vert="horz" wrap="square" lIns="0" tIns="72390" rIns="0" bIns="0" rtlCol="0">
            <a:spAutoFit/>
          </a:bodyPr>
          <a:lstStyle/>
          <a:p>
            <a:pPr marL="12700" marR="5080">
              <a:lnSpc>
                <a:spcPts val="3910"/>
              </a:lnSpc>
              <a:spcBef>
                <a:spcPts val="570"/>
              </a:spcBef>
            </a:pPr>
            <a:r>
              <a:rPr sz="3600" spc="-5" dirty="0">
                <a:solidFill>
                  <a:srgbClr val="FFFF00"/>
                </a:solidFill>
                <a:latin typeface="Corbel"/>
                <a:cs typeface="Corbel"/>
              </a:rPr>
              <a:t>Pretreated</a:t>
            </a:r>
            <a:r>
              <a:rPr sz="3600" spc="-90" dirty="0">
                <a:solidFill>
                  <a:srgbClr val="FFFF00"/>
                </a:solidFill>
                <a:latin typeface="Corbel"/>
                <a:cs typeface="Corbel"/>
              </a:rPr>
              <a:t> </a:t>
            </a:r>
            <a:r>
              <a:rPr sz="3600" spc="-5" dirty="0">
                <a:solidFill>
                  <a:srgbClr val="FFFF00"/>
                </a:solidFill>
                <a:latin typeface="Corbel"/>
                <a:cs typeface="Corbel"/>
              </a:rPr>
              <a:t>Dental  Wastewater</a:t>
            </a:r>
            <a:r>
              <a:rPr lang="en-US" sz="3600" spc="-5" dirty="0">
                <a:solidFill>
                  <a:srgbClr val="FFFF00"/>
                </a:solidFill>
                <a:latin typeface="Corbel"/>
                <a:cs typeface="Corbel"/>
              </a:rPr>
              <a:t> is..</a:t>
            </a:r>
            <a:endParaRPr sz="3600" dirty="0">
              <a:solidFill>
                <a:srgbClr val="FFFF00"/>
              </a:solidFill>
              <a:latin typeface="Corbel"/>
              <a:cs typeface="Corbel"/>
            </a:endParaRPr>
          </a:p>
        </p:txBody>
      </p:sp>
      <p:sp>
        <p:nvSpPr>
          <p:cNvPr id="4" name="object 4"/>
          <p:cNvSpPr txBox="1"/>
          <p:nvPr/>
        </p:nvSpPr>
        <p:spPr>
          <a:xfrm>
            <a:off x="400050" y="3657600"/>
            <a:ext cx="6210300" cy="2097369"/>
          </a:xfrm>
          <a:prstGeom prst="rect">
            <a:avLst/>
          </a:prstGeom>
        </p:spPr>
        <p:txBody>
          <a:bodyPr vert="horz" wrap="square" lIns="0" tIns="50165" rIns="0" bIns="0" rtlCol="0">
            <a:spAutoFit/>
          </a:bodyPr>
          <a:lstStyle/>
          <a:p>
            <a:pPr marL="12065" marR="5080">
              <a:lnSpc>
                <a:spcPct val="89700"/>
              </a:lnSpc>
              <a:spcBef>
                <a:spcPts val="395"/>
              </a:spcBef>
              <a:tabLst>
                <a:tab pos="354965" algn="l"/>
                <a:tab pos="355600" algn="l"/>
              </a:tabLst>
            </a:pPr>
            <a:r>
              <a:rPr sz="2400" u="sng" spc="-5" dirty="0">
                <a:uFill>
                  <a:solidFill>
                    <a:srgbClr val="000000"/>
                  </a:solidFill>
                </a:uFill>
                <a:latin typeface="Corbel"/>
                <a:cs typeface="Corbel"/>
              </a:rPr>
              <a:t>Mercury</a:t>
            </a:r>
            <a:r>
              <a:rPr lang="en-US" sz="2400" u="sng" spc="-5" dirty="0">
                <a:uFill>
                  <a:solidFill>
                    <a:srgbClr val="000000"/>
                  </a:solidFill>
                </a:uFill>
                <a:latin typeface="Corbel"/>
                <a:cs typeface="Corbel"/>
              </a:rPr>
              <a:t> -</a:t>
            </a:r>
            <a:r>
              <a:rPr sz="2400" u="sng" spc="-5" dirty="0">
                <a:uFill>
                  <a:solidFill>
                    <a:srgbClr val="000000"/>
                  </a:solidFill>
                </a:uFill>
                <a:latin typeface="Corbel"/>
                <a:cs typeface="Corbel"/>
              </a:rPr>
              <a:t> </a:t>
            </a:r>
            <a:r>
              <a:rPr lang="en-US" sz="2400" u="sng" spc="-5" dirty="0">
                <a:uFill>
                  <a:solidFill>
                    <a:srgbClr val="000000"/>
                  </a:solidFill>
                </a:uFill>
                <a:latin typeface="Corbel"/>
                <a:cs typeface="Corbel"/>
              </a:rPr>
              <a:t>c</a:t>
            </a:r>
            <a:r>
              <a:rPr sz="2400" u="sng" spc="-5" dirty="0">
                <a:uFill>
                  <a:solidFill>
                    <a:srgbClr val="000000"/>
                  </a:solidFill>
                </a:uFill>
                <a:latin typeface="Corbel"/>
                <a:cs typeface="Corbel"/>
              </a:rPr>
              <a:t>ontaining</a:t>
            </a:r>
            <a:r>
              <a:rPr sz="2400" spc="-5" dirty="0">
                <a:latin typeface="Corbel"/>
                <a:cs typeface="Corbel"/>
              </a:rPr>
              <a:t> </a:t>
            </a:r>
            <a:r>
              <a:rPr sz="2400" dirty="0">
                <a:latin typeface="Corbel"/>
                <a:cs typeface="Corbel"/>
              </a:rPr>
              <a:t>– </a:t>
            </a:r>
            <a:r>
              <a:rPr sz="2400" spc="-5" dirty="0">
                <a:latin typeface="Corbel"/>
                <a:cs typeface="Corbel"/>
              </a:rPr>
              <a:t>even </a:t>
            </a:r>
            <a:r>
              <a:rPr sz="2400" dirty="0">
                <a:latin typeface="Corbel"/>
                <a:cs typeface="Corbel"/>
              </a:rPr>
              <a:t>if it </a:t>
            </a:r>
            <a:r>
              <a:rPr sz="2400" spc="-5" dirty="0">
                <a:latin typeface="Corbel"/>
                <a:cs typeface="Corbel"/>
              </a:rPr>
              <a:t>has  previously</a:t>
            </a:r>
            <a:r>
              <a:rPr lang="en-US" sz="2400" spc="-5" dirty="0">
                <a:latin typeface="Corbel"/>
                <a:cs typeface="Corbel"/>
              </a:rPr>
              <a:t> gone </a:t>
            </a:r>
            <a:r>
              <a:rPr sz="2400" spc="-5" dirty="0">
                <a:latin typeface="Corbel"/>
                <a:cs typeface="Corbel"/>
              </a:rPr>
              <a:t>through an  amalgam </a:t>
            </a:r>
            <a:r>
              <a:rPr sz="2400" spc="-15" dirty="0">
                <a:latin typeface="Corbel"/>
                <a:cs typeface="Corbel"/>
              </a:rPr>
              <a:t>separator, </a:t>
            </a:r>
            <a:r>
              <a:rPr sz="2400" spc="-5" dirty="0">
                <a:latin typeface="Corbel"/>
                <a:cs typeface="Corbel"/>
              </a:rPr>
              <a:t>transported or  discharged </a:t>
            </a:r>
            <a:r>
              <a:rPr sz="2400" dirty="0">
                <a:latin typeface="Corbel"/>
                <a:cs typeface="Corbel"/>
              </a:rPr>
              <a:t>to a publicly </a:t>
            </a:r>
            <a:r>
              <a:rPr sz="2400" spc="-5" dirty="0">
                <a:latin typeface="Corbel"/>
                <a:cs typeface="Corbel"/>
              </a:rPr>
              <a:t>owned  treatment </a:t>
            </a:r>
            <a:r>
              <a:rPr sz="2400" spc="-20" dirty="0">
                <a:latin typeface="Corbel"/>
                <a:cs typeface="Corbel"/>
              </a:rPr>
              <a:t>work’s </a:t>
            </a:r>
            <a:r>
              <a:rPr sz="2400" spc="-5" dirty="0">
                <a:latin typeface="Corbel"/>
                <a:cs typeface="Corbel"/>
              </a:rPr>
              <a:t>or </a:t>
            </a:r>
            <a:r>
              <a:rPr sz="2400" dirty="0">
                <a:latin typeface="Corbel"/>
                <a:cs typeface="Corbel"/>
              </a:rPr>
              <a:t>VSQG  collection</a:t>
            </a:r>
            <a:r>
              <a:rPr sz="2400" spc="-20" dirty="0">
                <a:latin typeface="Corbel"/>
                <a:cs typeface="Corbel"/>
              </a:rPr>
              <a:t> </a:t>
            </a:r>
            <a:r>
              <a:rPr sz="2400" dirty="0">
                <a:latin typeface="Corbel"/>
                <a:cs typeface="Corbel"/>
              </a:rPr>
              <a:t>site.</a:t>
            </a:r>
            <a:endParaRPr lang="en-US" sz="2400" dirty="0">
              <a:latin typeface="Corbel"/>
              <a:cs typeface="Corbel"/>
            </a:endParaRPr>
          </a:p>
          <a:p>
            <a:pPr marL="354965" marR="5080" indent="-342900">
              <a:lnSpc>
                <a:spcPct val="89700"/>
              </a:lnSpc>
              <a:spcBef>
                <a:spcPts val="395"/>
              </a:spcBef>
              <a:buFont typeface="Arial"/>
              <a:buChar char="•"/>
              <a:tabLst>
                <a:tab pos="354965" algn="l"/>
                <a:tab pos="355600" algn="l"/>
              </a:tabLst>
            </a:pPr>
            <a:endParaRPr sz="2400" dirty="0">
              <a:highlight>
                <a:srgbClr val="FFFF00"/>
              </a:highlight>
              <a:latin typeface="Corbel"/>
              <a:cs typeface="Corbel"/>
            </a:endParaRPr>
          </a:p>
          <a:p>
            <a:pPr marL="12065" marR="916305">
              <a:lnSpc>
                <a:spcPts val="2590"/>
              </a:lnSpc>
              <a:spcBef>
                <a:spcPts val="40"/>
              </a:spcBef>
              <a:tabLst>
                <a:tab pos="354965" algn="l"/>
                <a:tab pos="355600" algn="l"/>
              </a:tabLst>
            </a:pPr>
            <a:r>
              <a:rPr lang="en-US" sz="2400" dirty="0">
                <a:solidFill>
                  <a:srgbClr val="FF0000"/>
                </a:solidFill>
                <a:latin typeface="Corbel"/>
                <a:cs typeface="Corbel"/>
              </a:rPr>
              <a:t>            </a:t>
            </a:r>
            <a:r>
              <a:rPr sz="2400" dirty="0">
                <a:solidFill>
                  <a:srgbClr val="FF0000"/>
                </a:solidFill>
                <a:latin typeface="Corbel"/>
                <a:cs typeface="Corbel"/>
              </a:rPr>
              <a:t>Do </a:t>
            </a:r>
            <a:r>
              <a:rPr sz="2400" spc="-5" dirty="0">
                <a:solidFill>
                  <a:srgbClr val="FF0000"/>
                </a:solidFill>
                <a:latin typeface="Corbel"/>
                <a:cs typeface="Corbel"/>
              </a:rPr>
              <a:t>not discharge </a:t>
            </a:r>
            <a:r>
              <a:rPr sz="2400" dirty="0">
                <a:solidFill>
                  <a:srgbClr val="FF0000"/>
                </a:solidFill>
                <a:latin typeface="Corbel"/>
                <a:cs typeface="Corbel"/>
              </a:rPr>
              <a:t>to a</a:t>
            </a:r>
            <a:r>
              <a:rPr sz="2400" spc="-90" dirty="0">
                <a:solidFill>
                  <a:srgbClr val="FF0000"/>
                </a:solidFill>
                <a:latin typeface="Corbel"/>
                <a:cs typeface="Corbel"/>
              </a:rPr>
              <a:t> </a:t>
            </a:r>
            <a:r>
              <a:rPr sz="2400" dirty="0">
                <a:solidFill>
                  <a:srgbClr val="FF0000"/>
                </a:solidFill>
                <a:latin typeface="Corbel"/>
                <a:cs typeface="Corbel"/>
              </a:rPr>
              <a:t>septic </a:t>
            </a:r>
            <a:r>
              <a:rPr sz="2400" spc="-5" dirty="0">
                <a:solidFill>
                  <a:srgbClr val="FF0000"/>
                </a:solidFill>
                <a:latin typeface="Corbel"/>
                <a:cs typeface="Corbel"/>
              </a:rPr>
              <a:t>system</a:t>
            </a:r>
            <a:endParaRPr sz="2400" dirty="0">
              <a:solidFill>
                <a:srgbClr val="FF0000"/>
              </a:solidFill>
              <a:latin typeface="Corbel"/>
              <a:cs typeface="Corbel"/>
            </a:endParaRPr>
          </a:p>
        </p:txBody>
      </p:sp>
      <p:sp>
        <p:nvSpPr>
          <p:cNvPr id="5" name="object 5"/>
          <p:cNvSpPr txBox="1"/>
          <p:nvPr/>
        </p:nvSpPr>
        <p:spPr>
          <a:xfrm>
            <a:off x="7593961" y="6162040"/>
            <a:ext cx="2562225"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Corbel"/>
                <a:cs typeface="Corbel"/>
              </a:rPr>
              <a:t>Amalgam</a:t>
            </a:r>
            <a:r>
              <a:rPr sz="2400" spc="-100" dirty="0">
                <a:latin typeface="Corbel"/>
                <a:cs typeface="Corbel"/>
              </a:rPr>
              <a:t> </a:t>
            </a:r>
            <a:r>
              <a:rPr sz="2400" spc="-5" dirty="0">
                <a:latin typeface="Corbel"/>
                <a:cs typeface="Corbel"/>
              </a:rPr>
              <a:t>Separator</a:t>
            </a:r>
            <a:endParaRPr sz="2400" dirty="0">
              <a:latin typeface="Corbel"/>
              <a:cs typeface="Corbel"/>
            </a:endParaRPr>
          </a:p>
        </p:txBody>
      </p:sp>
      <p:sp>
        <p:nvSpPr>
          <p:cNvPr id="6" name="object 6"/>
          <p:cNvSpPr/>
          <p:nvPr/>
        </p:nvSpPr>
        <p:spPr>
          <a:xfrm>
            <a:off x="7086600" y="2133599"/>
            <a:ext cx="3579685" cy="3856007"/>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7046910" y="2131982"/>
            <a:ext cx="3656329" cy="3857625"/>
          </a:xfrm>
          <a:custGeom>
            <a:avLst/>
            <a:gdLst/>
            <a:ahLst/>
            <a:cxnLst/>
            <a:rect l="l" t="t" r="r" b="b"/>
            <a:pathLst>
              <a:path w="3656329" h="3857625">
                <a:moveTo>
                  <a:pt x="0" y="0"/>
                </a:moveTo>
                <a:lnTo>
                  <a:pt x="3655884" y="0"/>
                </a:lnTo>
                <a:lnTo>
                  <a:pt x="3655884" y="3857556"/>
                </a:lnTo>
                <a:lnTo>
                  <a:pt x="0" y="3857556"/>
                </a:lnTo>
                <a:lnTo>
                  <a:pt x="0" y="0"/>
                </a:lnTo>
                <a:close/>
              </a:path>
            </a:pathLst>
          </a:custGeom>
          <a:ln w="76200">
            <a:solidFill>
              <a:schemeClr val="bg1"/>
            </a:solidFill>
          </a:ln>
        </p:spPr>
        <p:txBody>
          <a:bodyPr wrap="square" lIns="0" tIns="0" rIns="0" bIns="0" rtlCol="0"/>
          <a:lstStyle/>
          <a:p>
            <a:endParaRPr dirty="0"/>
          </a:p>
        </p:txBody>
      </p:sp>
      <p:sp>
        <p:nvSpPr>
          <p:cNvPr id="8" name="object 14">
            <a:extLst>
              <a:ext uri="{FF2B5EF4-FFF2-40B4-BE49-F238E27FC236}">
                <a16:creationId xmlns:a16="http://schemas.microsoft.com/office/drawing/2014/main" id="{DABD94D0-7999-4833-9965-824FBF3CD880}"/>
              </a:ext>
            </a:extLst>
          </p:cNvPr>
          <p:cNvSpPr/>
          <p:nvPr/>
        </p:nvSpPr>
        <p:spPr>
          <a:xfrm>
            <a:off x="246321" y="3429000"/>
            <a:ext cx="6065838" cy="3200400"/>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44D603-C3A8-C3B4-AF88-258E0C39A7D6}"/>
              </a:ext>
            </a:extLst>
          </p:cNvPr>
          <p:cNvSpPr/>
          <p:nvPr/>
        </p:nvSpPr>
        <p:spPr>
          <a:xfrm>
            <a:off x="6781800" y="4761109"/>
            <a:ext cx="2057400" cy="19561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533400" y="990600"/>
            <a:ext cx="6248400" cy="566822"/>
          </a:xfrm>
          <a:prstGeom prst="rect">
            <a:avLst/>
          </a:prstGeom>
        </p:spPr>
        <p:txBody>
          <a:bodyPr vert="horz" wrap="square" lIns="0" tIns="12700" rIns="0" bIns="0" rtlCol="0">
            <a:spAutoFit/>
          </a:bodyPr>
          <a:lstStyle/>
          <a:p>
            <a:pPr marL="12700">
              <a:lnSpc>
                <a:spcPct val="100000"/>
              </a:lnSpc>
              <a:spcBef>
                <a:spcPts val="100"/>
              </a:spcBef>
            </a:pPr>
            <a:r>
              <a:rPr spc="-5" dirty="0"/>
              <a:t>Universal</a:t>
            </a:r>
            <a:r>
              <a:rPr spc="-275" dirty="0"/>
              <a:t> </a:t>
            </a:r>
            <a:r>
              <a:rPr spc="-10" dirty="0"/>
              <a:t>Wastes</a:t>
            </a:r>
            <a:r>
              <a:rPr lang="en-US" spc="-10" dirty="0"/>
              <a:t>:</a:t>
            </a:r>
            <a:endParaRPr spc="-10" dirty="0"/>
          </a:p>
        </p:txBody>
      </p:sp>
      <p:sp>
        <p:nvSpPr>
          <p:cNvPr id="3" name="object 3"/>
          <p:cNvSpPr txBox="1"/>
          <p:nvPr/>
        </p:nvSpPr>
        <p:spPr>
          <a:xfrm>
            <a:off x="1325862" y="2133600"/>
            <a:ext cx="3327400" cy="1668780"/>
          </a:xfrm>
          <a:prstGeom prst="rect">
            <a:avLst/>
          </a:prstGeom>
        </p:spPr>
        <p:txBody>
          <a:bodyPr vert="horz" wrap="square" lIns="0" tIns="13970" rIns="0" bIns="0" rtlCol="0">
            <a:spAutoFit/>
          </a:bodyPr>
          <a:lstStyle/>
          <a:p>
            <a:pPr marL="12700" marR="5080">
              <a:lnSpc>
                <a:spcPct val="99700"/>
              </a:lnSpc>
              <a:spcBef>
                <a:spcPts val="110"/>
              </a:spcBef>
            </a:pPr>
            <a:r>
              <a:rPr sz="3600" spc="-5" dirty="0">
                <a:solidFill>
                  <a:schemeClr val="bg1"/>
                </a:solidFill>
                <a:latin typeface="Corbel"/>
                <a:cs typeface="Corbel"/>
              </a:rPr>
              <a:t>Waste Aerosols</a:t>
            </a:r>
            <a:r>
              <a:rPr sz="3600" spc="-210" dirty="0">
                <a:solidFill>
                  <a:schemeClr val="bg1"/>
                </a:solidFill>
                <a:latin typeface="Corbel"/>
                <a:cs typeface="Corbel"/>
              </a:rPr>
              <a:t> </a:t>
            </a:r>
            <a:r>
              <a:rPr sz="3600" dirty="0">
                <a:solidFill>
                  <a:schemeClr val="bg1"/>
                </a:solidFill>
                <a:latin typeface="Corbel"/>
                <a:cs typeface="Corbel"/>
              </a:rPr>
              <a:t>&amp;  </a:t>
            </a:r>
            <a:r>
              <a:rPr sz="3600" spc="-5" dirty="0">
                <a:solidFill>
                  <a:schemeClr val="bg1"/>
                </a:solidFill>
                <a:latin typeface="Corbel"/>
                <a:cs typeface="Corbel"/>
              </a:rPr>
              <a:t>Compressed Gas  </a:t>
            </a:r>
            <a:r>
              <a:rPr sz="3600" spc="-20" dirty="0">
                <a:solidFill>
                  <a:schemeClr val="bg1"/>
                </a:solidFill>
                <a:latin typeface="Corbel"/>
                <a:cs typeface="Corbel"/>
              </a:rPr>
              <a:t>Cylinders</a:t>
            </a:r>
            <a:endParaRPr sz="3600" dirty="0">
              <a:solidFill>
                <a:schemeClr val="bg1"/>
              </a:solidFill>
              <a:latin typeface="Corbel"/>
              <a:cs typeface="Corbel"/>
            </a:endParaRPr>
          </a:p>
        </p:txBody>
      </p:sp>
      <p:sp>
        <p:nvSpPr>
          <p:cNvPr id="4" name="object 4"/>
          <p:cNvSpPr txBox="1"/>
          <p:nvPr/>
        </p:nvSpPr>
        <p:spPr>
          <a:xfrm>
            <a:off x="676258" y="3997453"/>
            <a:ext cx="3977004" cy="2692400"/>
          </a:xfrm>
          <a:prstGeom prst="rect">
            <a:avLst/>
          </a:prstGeom>
        </p:spPr>
        <p:txBody>
          <a:bodyPr vert="horz" wrap="square" lIns="0" tIns="53340" rIns="0" bIns="0" rtlCol="0">
            <a:spAutoFit/>
          </a:bodyPr>
          <a:lstStyle/>
          <a:p>
            <a:pPr marL="355600" marR="5080" indent="-342900" algn="just">
              <a:lnSpc>
                <a:spcPct val="88800"/>
              </a:lnSpc>
              <a:spcBef>
                <a:spcPts val="420"/>
              </a:spcBef>
              <a:buFont typeface="Arial"/>
              <a:buChar char="•"/>
              <a:tabLst>
                <a:tab pos="355600" algn="l"/>
              </a:tabLst>
            </a:pPr>
            <a:r>
              <a:rPr sz="2400" spc="-5" dirty="0">
                <a:solidFill>
                  <a:srgbClr val="FFFF00"/>
                </a:solidFill>
                <a:latin typeface="Corbel"/>
                <a:cs typeface="Corbel"/>
              </a:rPr>
              <a:t>Waste aerosols/gas cylinders  may </a:t>
            </a:r>
            <a:r>
              <a:rPr sz="2400" dirty="0">
                <a:solidFill>
                  <a:srgbClr val="FFFF00"/>
                </a:solidFill>
                <a:latin typeface="Corbel"/>
                <a:cs typeface="Corbel"/>
              </a:rPr>
              <a:t>be </a:t>
            </a:r>
            <a:r>
              <a:rPr sz="2400" spc="-5" dirty="0">
                <a:solidFill>
                  <a:srgbClr val="FFFF00"/>
                </a:solidFill>
                <a:latin typeface="Corbel"/>
                <a:cs typeface="Corbel"/>
              </a:rPr>
              <a:t>punctured </a:t>
            </a:r>
            <a:r>
              <a:rPr sz="2400" dirty="0">
                <a:solidFill>
                  <a:srgbClr val="FFFF00"/>
                </a:solidFill>
                <a:latin typeface="Corbel"/>
                <a:cs typeface="Corbel"/>
              </a:rPr>
              <a:t>as </a:t>
            </a:r>
            <a:r>
              <a:rPr sz="2400" spc="-5" dirty="0">
                <a:solidFill>
                  <a:srgbClr val="FFFF00"/>
                </a:solidFill>
                <a:latin typeface="Corbel"/>
                <a:cs typeface="Corbel"/>
              </a:rPr>
              <a:t>long </a:t>
            </a:r>
            <a:r>
              <a:rPr sz="2400" dirty="0">
                <a:solidFill>
                  <a:srgbClr val="FFFF00"/>
                </a:solidFill>
                <a:latin typeface="Corbel"/>
                <a:cs typeface="Corbel"/>
              </a:rPr>
              <a:t>as  liquids </a:t>
            </a:r>
            <a:r>
              <a:rPr sz="2400" spc="-5" dirty="0">
                <a:solidFill>
                  <a:srgbClr val="FFFF00"/>
                </a:solidFill>
                <a:latin typeface="Corbel"/>
                <a:cs typeface="Corbel"/>
              </a:rPr>
              <a:t>are</a:t>
            </a:r>
            <a:r>
              <a:rPr sz="2400" spc="-15" dirty="0">
                <a:solidFill>
                  <a:srgbClr val="FFFF00"/>
                </a:solidFill>
                <a:latin typeface="Corbel"/>
                <a:cs typeface="Corbel"/>
              </a:rPr>
              <a:t> </a:t>
            </a:r>
            <a:r>
              <a:rPr sz="2400" dirty="0">
                <a:solidFill>
                  <a:srgbClr val="FFFF00"/>
                </a:solidFill>
                <a:latin typeface="Corbel"/>
                <a:cs typeface="Corbel"/>
              </a:rPr>
              <a:t>collected.</a:t>
            </a:r>
          </a:p>
          <a:p>
            <a:pPr marL="355600" indent="-342900" algn="just">
              <a:lnSpc>
                <a:spcPts val="2460"/>
              </a:lnSpc>
              <a:buFont typeface="Arial"/>
              <a:buChar char="•"/>
              <a:tabLst>
                <a:tab pos="355600" algn="l"/>
              </a:tabLst>
            </a:pPr>
            <a:r>
              <a:rPr sz="2400" spc="-5" dirty="0">
                <a:solidFill>
                  <a:srgbClr val="FFFF00"/>
                </a:solidFill>
                <a:latin typeface="Corbel"/>
                <a:cs typeface="Corbel"/>
              </a:rPr>
              <a:t>Partially full aerosol cans</a:t>
            </a:r>
            <a:r>
              <a:rPr sz="2400" spc="-20" dirty="0">
                <a:solidFill>
                  <a:srgbClr val="FFFF00"/>
                </a:solidFill>
                <a:latin typeface="Corbel"/>
                <a:cs typeface="Corbel"/>
              </a:rPr>
              <a:t> </a:t>
            </a:r>
            <a:r>
              <a:rPr sz="2400" spc="-5" dirty="0">
                <a:solidFill>
                  <a:srgbClr val="FFFF00"/>
                </a:solidFill>
                <a:latin typeface="Corbel"/>
                <a:cs typeface="Corbel"/>
              </a:rPr>
              <a:t>are</a:t>
            </a:r>
            <a:endParaRPr sz="2400" dirty="0">
              <a:solidFill>
                <a:srgbClr val="FFFF00"/>
              </a:solidFill>
              <a:latin typeface="Corbel"/>
              <a:cs typeface="Corbel"/>
            </a:endParaRPr>
          </a:p>
          <a:p>
            <a:pPr marL="355600" marR="42545">
              <a:lnSpc>
                <a:spcPct val="90300"/>
              </a:lnSpc>
              <a:spcBef>
                <a:spcPts val="150"/>
              </a:spcBef>
            </a:pPr>
            <a:r>
              <a:rPr sz="2400" dirty="0">
                <a:solidFill>
                  <a:srgbClr val="FFFF00"/>
                </a:solidFill>
                <a:latin typeface="Corbel"/>
                <a:cs typeface="Corbel"/>
              </a:rPr>
              <a:t>classified </a:t>
            </a:r>
            <a:r>
              <a:rPr sz="2400" spc="-5" dirty="0">
                <a:solidFill>
                  <a:srgbClr val="FFFF00"/>
                </a:solidFill>
                <a:latin typeface="Corbel"/>
                <a:cs typeface="Corbel"/>
              </a:rPr>
              <a:t>as universal </a:t>
            </a:r>
            <a:r>
              <a:rPr sz="2400" dirty="0">
                <a:solidFill>
                  <a:srgbClr val="FFFF00"/>
                </a:solidFill>
                <a:latin typeface="Corbel"/>
                <a:cs typeface="Corbel"/>
              </a:rPr>
              <a:t>waste,  </a:t>
            </a:r>
            <a:r>
              <a:rPr sz="2400" spc="-5" dirty="0">
                <a:solidFill>
                  <a:srgbClr val="FFFF00"/>
                </a:solidFill>
                <a:latin typeface="Corbel"/>
                <a:cs typeface="Corbel"/>
              </a:rPr>
              <a:t>paint waste from puncturing  must </a:t>
            </a:r>
            <a:r>
              <a:rPr sz="2400" dirty="0">
                <a:solidFill>
                  <a:srgbClr val="FFFF00"/>
                </a:solidFill>
                <a:latin typeface="Corbel"/>
                <a:cs typeface="Corbel"/>
              </a:rPr>
              <a:t>be </a:t>
            </a:r>
            <a:r>
              <a:rPr sz="2400" spc="-5" dirty="0">
                <a:solidFill>
                  <a:srgbClr val="FFFF00"/>
                </a:solidFill>
                <a:latin typeface="Corbel"/>
                <a:cs typeface="Corbel"/>
              </a:rPr>
              <a:t>managed </a:t>
            </a:r>
            <a:r>
              <a:rPr sz="2400" dirty="0">
                <a:solidFill>
                  <a:srgbClr val="FFFF00"/>
                </a:solidFill>
                <a:latin typeface="Corbel"/>
                <a:cs typeface="Corbel"/>
              </a:rPr>
              <a:t>as  </a:t>
            </a:r>
            <a:r>
              <a:rPr sz="2400" spc="-5" dirty="0">
                <a:solidFill>
                  <a:srgbClr val="FFFF00"/>
                </a:solidFill>
                <a:latin typeface="Corbel"/>
                <a:cs typeface="Corbel"/>
              </a:rPr>
              <a:t>hazardous</a:t>
            </a:r>
            <a:r>
              <a:rPr sz="2400" spc="-10" dirty="0">
                <a:solidFill>
                  <a:srgbClr val="FFFF00"/>
                </a:solidFill>
                <a:latin typeface="Corbel"/>
                <a:cs typeface="Corbel"/>
              </a:rPr>
              <a:t> </a:t>
            </a:r>
            <a:r>
              <a:rPr sz="2400" dirty="0">
                <a:solidFill>
                  <a:srgbClr val="FFFF00"/>
                </a:solidFill>
                <a:latin typeface="Corbel"/>
                <a:cs typeface="Corbel"/>
              </a:rPr>
              <a:t>waste.</a:t>
            </a:r>
          </a:p>
        </p:txBody>
      </p:sp>
      <p:sp>
        <p:nvSpPr>
          <p:cNvPr id="5" name="object 5"/>
          <p:cNvSpPr/>
          <p:nvPr/>
        </p:nvSpPr>
        <p:spPr>
          <a:xfrm>
            <a:off x="9143999" y="2362198"/>
            <a:ext cx="2546951" cy="2362202"/>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9095719" y="2332070"/>
            <a:ext cx="2633331" cy="2400519"/>
          </a:xfrm>
          <a:custGeom>
            <a:avLst/>
            <a:gdLst/>
            <a:ahLst/>
            <a:cxnLst/>
            <a:rect l="l" t="t" r="r" b="b"/>
            <a:pathLst>
              <a:path w="2819400" h="2819400">
                <a:moveTo>
                  <a:pt x="0" y="0"/>
                </a:moveTo>
                <a:lnTo>
                  <a:pt x="2819399" y="0"/>
                </a:lnTo>
                <a:lnTo>
                  <a:pt x="2819399" y="2819399"/>
                </a:lnTo>
                <a:lnTo>
                  <a:pt x="0" y="2819399"/>
                </a:lnTo>
                <a:lnTo>
                  <a:pt x="0" y="0"/>
                </a:lnTo>
                <a:close/>
              </a:path>
            </a:pathLst>
          </a:custGeom>
          <a:ln w="76200">
            <a:solidFill>
              <a:schemeClr val="bg1"/>
            </a:solidFill>
          </a:ln>
        </p:spPr>
        <p:txBody>
          <a:bodyPr wrap="square" lIns="0" tIns="0" rIns="0" bIns="0" rtlCol="0"/>
          <a:lstStyle/>
          <a:p>
            <a:endParaRPr dirty="0"/>
          </a:p>
        </p:txBody>
      </p:sp>
      <p:sp>
        <p:nvSpPr>
          <p:cNvPr id="8" name="object 8"/>
          <p:cNvSpPr/>
          <p:nvPr/>
        </p:nvSpPr>
        <p:spPr>
          <a:xfrm>
            <a:off x="5466426" y="2113200"/>
            <a:ext cx="2668161" cy="2400518"/>
          </a:xfrm>
          <a:custGeom>
            <a:avLst/>
            <a:gdLst/>
            <a:ahLst/>
            <a:cxnLst/>
            <a:rect l="l" t="t" r="r" b="b"/>
            <a:pathLst>
              <a:path w="2743200" h="3634740">
                <a:moveTo>
                  <a:pt x="2743199" y="0"/>
                </a:moveTo>
                <a:lnTo>
                  <a:pt x="2743199" y="3634305"/>
                </a:lnTo>
                <a:lnTo>
                  <a:pt x="0" y="3634305"/>
                </a:lnTo>
                <a:lnTo>
                  <a:pt x="0" y="0"/>
                </a:lnTo>
                <a:lnTo>
                  <a:pt x="2743199" y="0"/>
                </a:lnTo>
                <a:close/>
              </a:path>
            </a:pathLst>
          </a:custGeom>
          <a:ln w="76200">
            <a:solidFill>
              <a:schemeClr val="bg1"/>
            </a:solidFill>
          </a:ln>
        </p:spPr>
        <p:txBody>
          <a:bodyPr wrap="square" lIns="0" tIns="0" rIns="0" bIns="0" rtlCol="0"/>
          <a:lstStyle/>
          <a:p>
            <a:endParaRPr dirty="0"/>
          </a:p>
        </p:txBody>
      </p:sp>
      <p:pic>
        <p:nvPicPr>
          <p:cNvPr id="5122" name="Picture 2" descr="Coleman All-Purpose Propane Gas Cylinder, 16oz - Walmart.com">
            <a:extLst>
              <a:ext uri="{FF2B5EF4-FFF2-40B4-BE49-F238E27FC236}">
                <a16:creationId xmlns:a16="http://schemas.microsoft.com/office/drawing/2014/main" id="{A2DA5824-EA65-450F-FD78-6E42028FB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256" y="2133600"/>
            <a:ext cx="2610953" cy="23801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9.5&quot; Medium Helium Balloon Kit : Target">
            <a:extLst>
              <a:ext uri="{FF2B5EF4-FFF2-40B4-BE49-F238E27FC236}">
                <a16:creationId xmlns:a16="http://schemas.microsoft.com/office/drawing/2014/main" id="{01F08257-9F5D-54EF-3DEC-4974ACFD7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074" y="4832778"/>
            <a:ext cx="1812852" cy="181285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alor Gas Gas Bottle Sticker - Calor Gas Calor Gas Bottle Stickers">
            <a:extLst>
              <a:ext uri="{FF2B5EF4-FFF2-40B4-BE49-F238E27FC236}">
                <a16:creationId xmlns:a16="http://schemas.microsoft.com/office/drawing/2014/main" id="{C347D12D-0440-40C8-E16A-48B45153B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645" y="1837565"/>
            <a:ext cx="1304925"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3ACC05FE-AD58-412B-AA84-B092C4E570A3}"/>
              </a:ext>
            </a:extLst>
          </p:cNvPr>
          <p:cNvSpPr/>
          <p:nvPr/>
        </p:nvSpPr>
        <p:spPr>
          <a:xfrm>
            <a:off x="381000" y="2514600"/>
            <a:ext cx="4419600" cy="2895600"/>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839151" y="968544"/>
            <a:ext cx="7695249" cy="628377"/>
          </a:xfrm>
          <a:prstGeom prst="rect">
            <a:avLst/>
          </a:prstGeom>
        </p:spPr>
        <p:txBody>
          <a:bodyPr vert="horz" wrap="square" lIns="0" tIns="12700" rIns="0" bIns="0" rtlCol="0">
            <a:spAutoFit/>
          </a:bodyPr>
          <a:lstStyle/>
          <a:p>
            <a:pPr marL="12700">
              <a:lnSpc>
                <a:spcPct val="100000"/>
              </a:lnSpc>
              <a:spcBef>
                <a:spcPts val="100"/>
              </a:spcBef>
            </a:pPr>
            <a:r>
              <a:rPr sz="4000" spc="-5" dirty="0">
                <a:solidFill>
                  <a:srgbClr val="FF0000"/>
                </a:solidFill>
              </a:rPr>
              <a:t>What is </a:t>
            </a:r>
            <a:r>
              <a:rPr sz="4000" spc="-35" dirty="0">
                <a:solidFill>
                  <a:srgbClr val="FF0000"/>
                </a:solidFill>
              </a:rPr>
              <a:t>NOT </a:t>
            </a:r>
            <a:r>
              <a:rPr sz="4000" dirty="0">
                <a:solidFill>
                  <a:srgbClr val="FF0000"/>
                </a:solidFill>
              </a:rPr>
              <a:t>a </a:t>
            </a:r>
            <a:r>
              <a:rPr sz="4000" spc="-5" dirty="0">
                <a:solidFill>
                  <a:srgbClr val="FF0000"/>
                </a:solidFill>
              </a:rPr>
              <a:t>Universal</a:t>
            </a:r>
            <a:r>
              <a:rPr sz="4000" spc="-345" dirty="0">
                <a:solidFill>
                  <a:srgbClr val="FF0000"/>
                </a:solidFill>
              </a:rPr>
              <a:t> </a:t>
            </a:r>
            <a:r>
              <a:rPr sz="4000" spc="-5" dirty="0">
                <a:solidFill>
                  <a:srgbClr val="FF0000"/>
                </a:solidFill>
              </a:rPr>
              <a:t>Waste</a:t>
            </a:r>
            <a:endParaRPr sz="4000" dirty="0">
              <a:solidFill>
                <a:srgbClr val="FF0000"/>
              </a:solidFill>
            </a:endParaRPr>
          </a:p>
        </p:txBody>
      </p:sp>
      <p:sp>
        <p:nvSpPr>
          <p:cNvPr id="3" name="object 3"/>
          <p:cNvSpPr txBox="1"/>
          <p:nvPr/>
        </p:nvSpPr>
        <p:spPr>
          <a:xfrm>
            <a:off x="685800" y="2922795"/>
            <a:ext cx="3903979" cy="2031364"/>
          </a:xfrm>
          <a:prstGeom prst="rect">
            <a:avLst/>
          </a:prstGeom>
        </p:spPr>
        <p:txBody>
          <a:bodyPr vert="horz" wrap="square" lIns="0" tIns="12700" rIns="0" bIns="0" rtlCol="0">
            <a:spAutoFit/>
          </a:bodyPr>
          <a:lstStyle/>
          <a:p>
            <a:pPr marL="355600" indent="-342900">
              <a:lnSpc>
                <a:spcPts val="2750"/>
              </a:lnSpc>
              <a:spcBef>
                <a:spcPts val="100"/>
              </a:spcBef>
              <a:buFont typeface="Arial"/>
              <a:buChar char="•"/>
              <a:tabLst>
                <a:tab pos="354965" algn="l"/>
                <a:tab pos="355600" algn="l"/>
              </a:tabLst>
            </a:pPr>
            <a:r>
              <a:rPr sz="2400" spc="-5" dirty="0">
                <a:latin typeface="Corbel"/>
                <a:cs typeface="Corbel"/>
              </a:rPr>
              <a:t>Non-hazardous</a:t>
            </a:r>
            <a:r>
              <a:rPr sz="2400" spc="-20" dirty="0">
                <a:latin typeface="Corbel"/>
                <a:cs typeface="Corbel"/>
              </a:rPr>
              <a:t> </a:t>
            </a:r>
            <a:r>
              <a:rPr sz="2400" dirty="0">
                <a:latin typeface="Corbel"/>
                <a:cs typeface="Corbel"/>
              </a:rPr>
              <a:t>Batteries</a:t>
            </a:r>
          </a:p>
          <a:p>
            <a:pPr marL="355600" indent="-342900">
              <a:lnSpc>
                <a:spcPts val="2555"/>
              </a:lnSpc>
              <a:buFont typeface="Arial"/>
              <a:buChar char="•"/>
              <a:tabLst>
                <a:tab pos="354965" algn="l"/>
                <a:tab pos="355600" algn="l"/>
              </a:tabLst>
            </a:pPr>
            <a:r>
              <a:rPr sz="2400" spc="-5" dirty="0">
                <a:latin typeface="Corbel"/>
                <a:cs typeface="Corbel"/>
              </a:rPr>
              <a:t>Electronic</a:t>
            </a:r>
            <a:r>
              <a:rPr sz="2400" spc="-145" dirty="0">
                <a:latin typeface="Corbel"/>
                <a:cs typeface="Corbel"/>
              </a:rPr>
              <a:t> </a:t>
            </a:r>
            <a:r>
              <a:rPr sz="2400" spc="-5" dirty="0">
                <a:latin typeface="Corbel"/>
                <a:cs typeface="Corbel"/>
              </a:rPr>
              <a:t>Waste</a:t>
            </a:r>
            <a:endParaRPr sz="2400" dirty="0">
              <a:latin typeface="Corbel"/>
              <a:cs typeface="Corbel"/>
            </a:endParaRPr>
          </a:p>
          <a:p>
            <a:pPr marL="355600" indent="-342900">
              <a:lnSpc>
                <a:spcPts val="2545"/>
              </a:lnSpc>
              <a:buFont typeface="Arial"/>
              <a:buChar char="•"/>
              <a:tabLst>
                <a:tab pos="354965" algn="l"/>
                <a:tab pos="355600" algn="l"/>
              </a:tabLst>
            </a:pPr>
            <a:r>
              <a:rPr sz="2400" spc="-5" dirty="0">
                <a:latin typeface="Corbel"/>
                <a:cs typeface="Corbel"/>
              </a:rPr>
              <a:t>Architectural</a:t>
            </a:r>
            <a:r>
              <a:rPr sz="2400" spc="-10" dirty="0">
                <a:latin typeface="Corbel"/>
                <a:cs typeface="Corbel"/>
              </a:rPr>
              <a:t> </a:t>
            </a:r>
            <a:r>
              <a:rPr sz="2400" dirty="0">
                <a:latin typeface="Corbel"/>
                <a:cs typeface="Corbel"/>
              </a:rPr>
              <a:t>Paint</a:t>
            </a:r>
          </a:p>
          <a:p>
            <a:pPr marL="355600" marR="5080" indent="-342900">
              <a:lnSpc>
                <a:spcPts val="2590"/>
              </a:lnSpc>
              <a:spcBef>
                <a:spcPts val="180"/>
              </a:spcBef>
              <a:buFont typeface="Arial"/>
              <a:buChar char="•"/>
              <a:tabLst>
                <a:tab pos="354965" algn="l"/>
                <a:tab pos="355600" algn="l"/>
              </a:tabLst>
            </a:pPr>
            <a:r>
              <a:rPr sz="2400" dirty="0">
                <a:latin typeface="Corbel"/>
                <a:cs typeface="Corbel"/>
              </a:rPr>
              <a:t>PCB </a:t>
            </a:r>
            <a:r>
              <a:rPr sz="2400" spc="-5" dirty="0">
                <a:latin typeface="Corbel"/>
                <a:cs typeface="Corbel"/>
              </a:rPr>
              <a:t>Containing </a:t>
            </a:r>
            <a:r>
              <a:rPr sz="2400" dirty="0">
                <a:latin typeface="Corbel"/>
                <a:cs typeface="Corbel"/>
              </a:rPr>
              <a:t>Ballasts</a:t>
            </a:r>
            <a:r>
              <a:rPr sz="2400" spc="-180" dirty="0">
                <a:latin typeface="Corbel"/>
                <a:cs typeface="Corbel"/>
              </a:rPr>
              <a:t> </a:t>
            </a:r>
            <a:r>
              <a:rPr sz="2400" spc="-5" dirty="0">
                <a:latin typeface="Corbel"/>
                <a:cs typeface="Corbel"/>
              </a:rPr>
              <a:t>and  Small</a:t>
            </a:r>
            <a:r>
              <a:rPr sz="2400" spc="-100" dirty="0">
                <a:latin typeface="Corbel"/>
                <a:cs typeface="Corbel"/>
              </a:rPr>
              <a:t> </a:t>
            </a:r>
            <a:r>
              <a:rPr sz="2400" spc="-5" dirty="0">
                <a:latin typeface="Corbel"/>
                <a:cs typeface="Corbel"/>
              </a:rPr>
              <a:t>Capacitors</a:t>
            </a:r>
            <a:endParaRPr sz="2400" dirty="0">
              <a:latin typeface="Corbel"/>
              <a:cs typeface="Corbel"/>
            </a:endParaRPr>
          </a:p>
          <a:p>
            <a:pPr marL="355600" indent="-342900">
              <a:lnSpc>
                <a:spcPts val="2580"/>
              </a:lnSpc>
              <a:buFont typeface="Arial"/>
              <a:buChar char="•"/>
              <a:tabLst>
                <a:tab pos="354965" algn="l"/>
                <a:tab pos="355600" algn="l"/>
              </a:tabLst>
            </a:pPr>
            <a:r>
              <a:rPr sz="2400" dirty="0">
                <a:latin typeface="Corbel"/>
                <a:cs typeface="Corbel"/>
              </a:rPr>
              <a:t>Used</a:t>
            </a:r>
            <a:r>
              <a:rPr sz="2400" spc="-105" dirty="0">
                <a:latin typeface="Corbel"/>
                <a:cs typeface="Corbel"/>
              </a:rPr>
              <a:t> </a:t>
            </a:r>
            <a:r>
              <a:rPr sz="2400" dirty="0">
                <a:latin typeface="Corbel"/>
                <a:cs typeface="Corbel"/>
              </a:rPr>
              <a:t>Oil</a:t>
            </a:r>
          </a:p>
        </p:txBody>
      </p:sp>
      <p:sp>
        <p:nvSpPr>
          <p:cNvPr id="5" name="object 5"/>
          <p:cNvSpPr/>
          <p:nvPr/>
        </p:nvSpPr>
        <p:spPr>
          <a:xfrm>
            <a:off x="8213191" y="2262077"/>
            <a:ext cx="3181564" cy="2286000"/>
          </a:xfrm>
          <a:custGeom>
            <a:avLst/>
            <a:gdLst/>
            <a:ahLst/>
            <a:cxnLst/>
            <a:rect l="l" t="t" r="r" b="b"/>
            <a:pathLst>
              <a:path w="4869180" h="3823335">
                <a:moveTo>
                  <a:pt x="0" y="0"/>
                </a:moveTo>
                <a:lnTo>
                  <a:pt x="4868777" y="0"/>
                </a:lnTo>
                <a:lnTo>
                  <a:pt x="4868777" y="3823033"/>
                </a:lnTo>
                <a:lnTo>
                  <a:pt x="0" y="3823033"/>
                </a:lnTo>
                <a:lnTo>
                  <a:pt x="0" y="0"/>
                </a:lnTo>
                <a:close/>
              </a:path>
            </a:pathLst>
          </a:custGeom>
          <a:ln w="76200">
            <a:solidFill>
              <a:schemeClr val="bg1"/>
            </a:solidFill>
          </a:ln>
        </p:spPr>
        <p:txBody>
          <a:bodyPr wrap="square" lIns="0" tIns="0" rIns="0" bIns="0" rtlCol="0"/>
          <a:lstStyle/>
          <a:p>
            <a:endParaRPr dirty="0"/>
          </a:p>
        </p:txBody>
      </p:sp>
      <p:sp>
        <p:nvSpPr>
          <p:cNvPr id="8" name="object 14">
            <a:extLst>
              <a:ext uri="{FF2B5EF4-FFF2-40B4-BE49-F238E27FC236}">
                <a16:creationId xmlns:a16="http://schemas.microsoft.com/office/drawing/2014/main" id="{9E0C1DE4-A350-400D-B2AF-AF977C75EE22}"/>
              </a:ext>
            </a:extLst>
          </p:cNvPr>
          <p:cNvSpPr/>
          <p:nvPr/>
        </p:nvSpPr>
        <p:spPr>
          <a:xfrm>
            <a:off x="281781" y="2262077"/>
            <a:ext cx="4618038" cy="3352800"/>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rgbClr val="FF0000"/>
            </a:solidFill>
          </a:ln>
        </p:spPr>
        <p:txBody>
          <a:bodyPr wrap="square" lIns="0" tIns="0" rIns="0" bIns="0" rtlCol="0"/>
          <a:lstStyle/>
          <a:p>
            <a:endParaRPr dirty="0"/>
          </a:p>
        </p:txBody>
      </p:sp>
      <p:pic>
        <p:nvPicPr>
          <p:cNvPr id="9" name="Picture 8">
            <a:extLst>
              <a:ext uri="{FF2B5EF4-FFF2-40B4-BE49-F238E27FC236}">
                <a16:creationId xmlns:a16="http://schemas.microsoft.com/office/drawing/2014/main" id="{0D5538EF-8A0F-40F2-82F4-3676C063B0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9647" y="3962400"/>
            <a:ext cx="3547153" cy="2660364"/>
          </a:xfrm>
          <a:prstGeom prst="rect">
            <a:avLst/>
          </a:prstGeom>
        </p:spPr>
      </p:pic>
      <p:sp>
        <p:nvSpPr>
          <p:cNvPr id="4" name="object 4"/>
          <p:cNvSpPr/>
          <p:nvPr/>
        </p:nvSpPr>
        <p:spPr>
          <a:xfrm>
            <a:off x="8256428" y="2262077"/>
            <a:ext cx="3095090" cy="2286000"/>
          </a:xfrm>
          <a:prstGeom prst="rect">
            <a:avLst/>
          </a:prstGeom>
          <a:blipFill>
            <a:blip r:embed="rId3" cstate="print"/>
            <a:stretch>
              <a:fillRect/>
            </a:stretch>
          </a:blipFill>
        </p:spPr>
        <p:txBody>
          <a:bodyPr wrap="square" lIns="0" tIns="0" rIns="0" bIns="0" rtlCol="0"/>
          <a:lstStyle/>
          <a:p>
            <a:endParaRPr dirty="0"/>
          </a:p>
        </p:txBody>
      </p:sp>
      <p:sp>
        <p:nvSpPr>
          <p:cNvPr id="11" name="object 14">
            <a:extLst>
              <a:ext uri="{FF2B5EF4-FFF2-40B4-BE49-F238E27FC236}">
                <a16:creationId xmlns:a16="http://schemas.microsoft.com/office/drawing/2014/main" id="{FBA437BF-EFC4-4917-9E52-83DF67AFF240}"/>
              </a:ext>
            </a:extLst>
          </p:cNvPr>
          <p:cNvSpPr/>
          <p:nvPr/>
        </p:nvSpPr>
        <p:spPr>
          <a:xfrm>
            <a:off x="5105400" y="3959024"/>
            <a:ext cx="3581400" cy="2660363"/>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
        <p:nvSpPr>
          <p:cNvPr id="12" name="TextBox 11">
            <a:extLst>
              <a:ext uri="{FF2B5EF4-FFF2-40B4-BE49-F238E27FC236}">
                <a16:creationId xmlns:a16="http://schemas.microsoft.com/office/drawing/2014/main" id="{DDD9CCA4-3A02-412C-BD0C-0B60FC4F0432}"/>
              </a:ext>
            </a:extLst>
          </p:cNvPr>
          <p:cNvSpPr txBox="1"/>
          <p:nvPr/>
        </p:nvSpPr>
        <p:spPr>
          <a:xfrm>
            <a:off x="8991600" y="4954159"/>
            <a:ext cx="2819400" cy="923330"/>
          </a:xfrm>
          <a:prstGeom prst="rect">
            <a:avLst/>
          </a:prstGeom>
          <a:noFill/>
        </p:spPr>
        <p:txBody>
          <a:bodyPr wrap="square" rtlCol="0">
            <a:spAutoFit/>
          </a:bodyPr>
          <a:lstStyle/>
          <a:p>
            <a:r>
              <a:rPr lang="en-US" dirty="0"/>
              <a:t>Examples of electronic waste (E-Waste) and labeling of E-waste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576B4EE-8442-4E8F-A7D7-2F2CC133AA4A}"/>
              </a:ext>
            </a:extLst>
          </p:cNvPr>
          <p:cNvSpPr/>
          <p:nvPr/>
        </p:nvSpPr>
        <p:spPr>
          <a:xfrm>
            <a:off x="4114800" y="5181600"/>
            <a:ext cx="4267200" cy="304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64AED4-AD2E-4815-BED6-5E07C0E4FEC0}"/>
              </a:ext>
            </a:extLst>
          </p:cNvPr>
          <p:cNvSpPr>
            <a:spLocks noGrp="1"/>
          </p:cNvSpPr>
          <p:nvPr>
            <p:ph type="title"/>
          </p:nvPr>
        </p:nvSpPr>
        <p:spPr/>
        <p:txBody>
          <a:bodyPr>
            <a:normAutofit/>
          </a:bodyPr>
          <a:lstStyle/>
          <a:p>
            <a:pPr algn="ctr"/>
            <a:r>
              <a:rPr lang="en-US" sz="2800" dirty="0"/>
              <a:t>Hazardous Waste Generator Licensing Schedule</a:t>
            </a:r>
          </a:p>
        </p:txBody>
      </p:sp>
      <p:sp>
        <p:nvSpPr>
          <p:cNvPr id="4" name="TextBox 3">
            <a:extLst>
              <a:ext uri="{FF2B5EF4-FFF2-40B4-BE49-F238E27FC236}">
                <a16:creationId xmlns:a16="http://schemas.microsoft.com/office/drawing/2014/main" id="{E45853DD-D1DE-4FC6-BABE-3A81793B9E9E}"/>
              </a:ext>
            </a:extLst>
          </p:cNvPr>
          <p:cNvSpPr txBox="1"/>
          <p:nvPr/>
        </p:nvSpPr>
        <p:spPr>
          <a:xfrm>
            <a:off x="680321" y="2133600"/>
            <a:ext cx="11125200" cy="4555093"/>
          </a:xfrm>
          <a:prstGeom prst="rect">
            <a:avLst/>
          </a:prstGeom>
          <a:noFill/>
        </p:spPr>
        <p:txBody>
          <a:bodyPr wrap="square" rtlCol="0">
            <a:spAutoFit/>
          </a:bodyPr>
          <a:lstStyle/>
          <a:p>
            <a:r>
              <a:rPr lang="en-US" sz="2000" dirty="0"/>
              <a:t>The licensing schedule applies to LQG, SQG, VSQG and Class I, Class II Used Oil Generators. To be eligible for an Anoka County hazardous waste generator license that is effective April 1 of each year, you must: </a:t>
            </a:r>
          </a:p>
          <a:p>
            <a:endParaRPr lang="en-US" sz="2000" dirty="0">
              <a:solidFill>
                <a:srgbClr val="FFFF00"/>
              </a:solidFill>
            </a:endParaRPr>
          </a:p>
          <a:p>
            <a:pPr marL="342900" indent="-342900">
              <a:buAutoNum type="arabicPeriod"/>
            </a:pPr>
            <a:r>
              <a:rPr lang="en-US" sz="2000" dirty="0">
                <a:solidFill>
                  <a:srgbClr val="FFFF00"/>
                </a:solidFill>
              </a:rPr>
              <a:t>Submit the Hazardous Waste Annual Report and License Application </a:t>
            </a:r>
          </a:p>
          <a:p>
            <a:pPr marL="342900" indent="-342900">
              <a:buAutoNum type="arabicPeriod"/>
            </a:pPr>
            <a:r>
              <a:rPr lang="en-US" sz="2000" dirty="0">
                <a:solidFill>
                  <a:srgbClr val="FFFF00"/>
                </a:solidFill>
              </a:rPr>
              <a:t>Pay your license fee </a:t>
            </a:r>
          </a:p>
          <a:p>
            <a:pPr marL="342900" indent="-342900">
              <a:buAutoNum type="arabicPeriod"/>
            </a:pPr>
            <a:endParaRPr lang="en-US" b="1" dirty="0"/>
          </a:p>
          <a:p>
            <a:pPr algn="ctr"/>
            <a:endParaRPr lang="en-US" sz="2400" b="1" dirty="0">
              <a:solidFill>
                <a:schemeClr val="bg1"/>
              </a:solidFill>
            </a:endParaRPr>
          </a:p>
          <a:p>
            <a:pPr algn="ctr"/>
            <a:r>
              <a:rPr lang="en-US" sz="3200" b="1" dirty="0"/>
              <a:t>The hazardous waste generator license is valid from </a:t>
            </a:r>
          </a:p>
          <a:p>
            <a:pPr algn="ctr"/>
            <a:endParaRPr lang="en-US" sz="2000" b="1" dirty="0">
              <a:solidFill>
                <a:srgbClr val="FF0000"/>
              </a:solidFill>
            </a:endParaRPr>
          </a:p>
          <a:p>
            <a:pPr algn="ctr"/>
            <a:endParaRPr lang="en-US" sz="2000" b="1" dirty="0"/>
          </a:p>
          <a:p>
            <a:endParaRPr lang="en-US" sz="2000" b="1" dirty="0"/>
          </a:p>
          <a:p>
            <a:endParaRPr lang="en-US" dirty="0"/>
          </a:p>
          <a:p>
            <a:endParaRPr lang="en-US" dirty="0"/>
          </a:p>
        </p:txBody>
      </p:sp>
      <p:sp>
        <p:nvSpPr>
          <p:cNvPr id="5" name="Rectangle: Rounded Corners 4">
            <a:extLst>
              <a:ext uri="{FF2B5EF4-FFF2-40B4-BE49-F238E27FC236}">
                <a16:creationId xmlns:a16="http://schemas.microsoft.com/office/drawing/2014/main" id="{D13B2827-24FE-40E4-B58A-11CC1877122A}"/>
              </a:ext>
            </a:extLst>
          </p:cNvPr>
          <p:cNvSpPr/>
          <p:nvPr/>
        </p:nvSpPr>
        <p:spPr>
          <a:xfrm>
            <a:off x="3692960" y="5181600"/>
            <a:ext cx="4806079" cy="92317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April 1</a:t>
            </a:r>
            <a:r>
              <a:rPr lang="en-US" sz="2400" b="1" baseline="30000" dirty="0">
                <a:solidFill>
                  <a:srgbClr val="FF0000"/>
                </a:solidFill>
              </a:rPr>
              <a:t>st</a:t>
            </a:r>
            <a:r>
              <a:rPr lang="en-US" sz="2400" b="1" dirty="0">
                <a:solidFill>
                  <a:srgbClr val="FF0000"/>
                </a:solidFill>
              </a:rPr>
              <a:t> – March 31</a:t>
            </a:r>
            <a:r>
              <a:rPr lang="en-US" sz="2400" b="1" baseline="30000" dirty="0">
                <a:solidFill>
                  <a:srgbClr val="FF0000"/>
                </a:solidFill>
              </a:rPr>
              <a:t>st</a:t>
            </a:r>
            <a:r>
              <a:rPr lang="en-US" sz="2400" b="1" dirty="0">
                <a:solidFill>
                  <a:srgbClr val="FF0000"/>
                </a:solidFill>
              </a:rPr>
              <a:t> of the following year </a:t>
            </a:r>
          </a:p>
        </p:txBody>
      </p:sp>
    </p:spTree>
    <p:extLst>
      <p:ext uri="{BB962C8B-B14F-4D97-AF65-F5344CB8AC3E}">
        <p14:creationId xmlns:p14="http://schemas.microsoft.com/office/powerpoint/2010/main" val="4043763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5351" y="381001"/>
            <a:ext cx="4963159" cy="1908343"/>
          </a:xfrm>
          <a:prstGeom prst="rect">
            <a:avLst/>
          </a:prstGeom>
        </p:spPr>
        <p:txBody>
          <a:bodyPr vert="horz" wrap="square" lIns="0" tIns="79375" rIns="0" bIns="0" rtlCol="0">
            <a:spAutoFit/>
          </a:bodyPr>
          <a:lstStyle/>
          <a:p>
            <a:pPr marL="12700" marR="5080">
              <a:lnSpc>
                <a:spcPct val="90000"/>
              </a:lnSpc>
              <a:spcBef>
                <a:spcPts val="625"/>
              </a:spcBef>
            </a:pPr>
            <a:r>
              <a:rPr sz="4400" b="1" spc="-5" dirty="0">
                <a:solidFill>
                  <a:srgbClr val="CC3300"/>
                </a:solidFill>
                <a:latin typeface="Corbel"/>
                <a:cs typeface="Corbel"/>
              </a:rPr>
              <a:t>EXEMPT</a:t>
            </a:r>
            <a:r>
              <a:rPr sz="4400" b="1" spc="-5" dirty="0">
                <a:latin typeface="Corbel"/>
                <a:cs typeface="Corbel"/>
              </a:rPr>
              <a:t> </a:t>
            </a:r>
            <a:r>
              <a:rPr sz="4400" dirty="0">
                <a:latin typeface="Corbel"/>
                <a:cs typeface="Corbel"/>
              </a:rPr>
              <a:t>From </a:t>
            </a:r>
            <a:r>
              <a:rPr sz="4400" spc="-5" dirty="0">
                <a:latin typeface="Corbel"/>
                <a:cs typeface="Corbel"/>
              </a:rPr>
              <a:t>Fully  </a:t>
            </a:r>
            <a:r>
              <a:rPr sz="4400" spc="-15" dirty="0">
                <a:latin typeface="Corbel"/>
                <a:cs typeface="Corbel"/>
              </a:rPr>
              <a:t>Regulated </a:t>
            </a:r>
            <a:r>
              <a:rPr sz="4400" spc="-5" dirty="0">
                <a:latin typeface="Corbel"/>
                <a:cs typeface="Corbel"/>
              </a:rPr>
              <a:t>Hazardous  Waste</a:t>
            </a:r>
            <a:endParaRPr sz="4400" dirty="0">
              <a:latin typeface="Corbel"/>
              <a:cs typeface="Corbel"/>
            </a:endParaRPr>
          </a:p>
        </p:txBody>
      </p:sp>
      <p:sp>
        <p:nvSpPr>
          <p:cNvPr id="4" name="object 4"/>
          <p:cNvSpPr/>
          <p:nvPr/>
        </p:nvSpPr>
        <p:spPr>
          <a:xfrm>
            <a:off x="6172200" y="3448691"/>
            <a:ext cx="5396112" cy="3018033"/>
          </a:xfrm>
          <a:custGeom>
            <a:avLst/>
            <a:gdLst/>
            <a:ahLst/>
            <a:cxnLst/>
            <a:rect l="l" t="t" r="r" b="b"/>
            <a:pathLst>
              <a:path w="4338320" h="5334000">
                <a:moveTo>
                  <a:pt x="0" y="0"/>
                </a:moveTo>
                <a:lnTo>
                  <a:pt x="4337905" y="0"/>
                </a:lnTo>
                <a:lnTo>
                  <a:pt x="4337905" y="5333999"/>
                </a:lnTo>
                <a:lnTo>
                  <a:pt x="0" y="5333999"/>
                </a:lnTo>
                <a:lnTo>
                  <a:pt x="0" y="0"/>
                </a:lnTo>
                <a:close/>
              </a:path>
            </a:pathLst>
          </a:custGeom>
          <a:ln w="76200">
            <a:solidFill>
              <a:schemeClr val="bg1"/>
            </a:solidFill>
          </a:ln>
        </p:spPr>
        <p:txBody>
          <a:bodyPr wrap="square" lIns="0" tIns="0" rIns="0" bIns="0" rtlCol="0"/>
          <a:lstStyle/>
          <a:p>
            <a:endParaRPr dirty="0"/>
          </a:p>
        </p:txBody>
      </p:sp>
      <p:sp>
        <p:nvSpPr>
          <p:cNvPr id="5" name="object 5"/>
          <p:cNvSpPr/>
          <p:nvPr/>
        </p:nvSpPr>
        <p:spPr>
          <a:xfrm>
            <a:off x="1111195" y="2513624"/>
            <a:ext cx="4432298" cy="4110066"/>
          </a:xfrm>
          <a:custGeom>
            <a:avLst/>
            <a:gdLst/>
            <a:ahLst/>
            <a:cxnLst/>
            <a:rect l="l" t="t" r="r" b="b"/>
            <a:pathLst>
              <a:path w="3810000" h="3505200">
                <a:moveTo>
                  <a:pt x="1820239" y="2535914"/>
                </a:moveTo>
                <a:lnTo>
                  <a:pt x="1360840" y="2535914"/>
                </a:lnTo>
                <a:lnTo>
                  <a:pt x="1496659" y="3505199"/>
                </a:lnTo>
                <a:lnTo>
                  <a:pt x="1820239" y="2535914"/>
                </a:lnTo>
                <a:close/>
              </a:path>
              <a:path w="3810000" h="3505200">
                <a:moveTo>
                  <a:pt x="2460628" y="2423617"/>
                </a:moveTo>
                <a:lnTo>
                  <a:pt x="1857728" y="2423617"/>
                </a:lnTo>
                <a:lnTo>
                  <a:pt x="2336623" y="3202875"/>
                </a:lnTo>
                <a:lnTo>
                  <a:pt x="2460628" y="2423617"/>
                </a:lnTo>
                <a:close/>
              </a:path>
              <a:path w="3810000" h="3505200">
                <a:moveTo>
                  <a:pt x="3037691" y="2346049"/>
                </a:moveTo>
                <a:lnTo>
                  <a:pt x="2472971" y="2346049"/>
                </a:lnTo>
                <a:lnTo>
                  <a:pt x="3200576" y="2936415"/>
                </a:lnTo>
                <a:lnTo>
                  <a:pt x="3037691" y="2346049"/>
                </a:lnTo>
                <a:close/>
              </a:path>
              <a:path w="3810000" h="3505200">
                <a:moveTo>
                  <a:pt x="3014408" y="2261664"/>
                </a:moveTo>
                <a:lnTo>
                  <a:pt x="999595" y="2261664"/>
                </a:lnTo>
                <a:lnTo>
                  <a:pt x="839964" y="2858846"/>
                </a:lnTo>
                <a:lnTo>
                  <a:pt x="1360840" y="2535914"/>
                </a:lnTo>
                <a:lnTo>
                  <a:pt x="1820239" y="2535914"/>
                </a:lnTo>
                <a:lnTo>
                  <a:pt x="1857728" y="2423617"/>
                </a:lnTo>
                <a:lnTo>
                  <a:pt x="2460628" y="2423617"/>
                </a:lnTo>
                <a:lnTo>
                  <a:pt x="2472971" y="2346049"/>
                </a:lnTo>
                <a:lnTo>
                  <a:pt x="3037691" y="2346049"/>
                </a:lnTo>
                <a:lnTo>
                  <a:pt x="3014408" y="2261664"/>
                </a:lnTo>
                <a:close/>
              </a:path>
              <a:path w="3810000" h="3505200">
                <a:moveTo>
                  <a:pt x="65262" y="372427"/>
                </a:moveTo>
                <a:lnTo>
                  <a:pt x="816151" y="1236069"/>
                </a:lnTo>
                <a:lnTo>
                  <a:pt x="0" y="1398022"/>
                </a:lnTo>
                <a:lnTo>
                  <a:pt x="656518" y="1910820"/>
                </a:lnTo>
                <a:lnTo>
                  <a:pt x="23812" y="2367145"/>
                </a:lnTo>
                <a:lnTo>
                  <a:pt x="999595" y="2261664"/>
                </a:lnTo>
                <a:lnTo>
                  <a:pt x="3014408" y="2261664"/>
                </a:lnTo>
                <a:lnTo>
                  <a:pt x="2969859" y="2100197"/>
                </a:lnTo>
                <a:lnTo>
                  <a:pt x="3722928" y="2100197"/>
                </a:lnTo>
                <a:lnTo>
                  <a:pt x="3105679" y="1699859"/>
                </a:lnTo>
                <a:lnTo>
                  <a:pt x="3721276" y="1320453"/>
                </a:lnTo>
                <a:lnTo>
                  <a:pt x="2946046" y="1187061"/>
                </a:lnTo>
                <a:lnTo>
                  <a:pt x="3049091" y="1025594"/>
                </a:lnTo>
                <a:lnTo>
                  <a:pt x="1289754" y="1025594"/>
                </a:lnTo>
                <a:lnTo>
                  <a:pt x="65262" y="372427"/>
                </a:lnTo>
                <a:close/>
              </a:path>
              <a:path w="3810000" h="3505200">
                <a:moveTo>
                  <a:pt x="3722928" y="2100197"/>
                </a:moveTo>
                <a:lnTo>
                  <a:pt x="2969859" y="2100197"/>
                </a:lnTo>
                <a:lnTo>
                  <a:pt x="3810000" y="2156670"/>
                </a:lnTo>
                <a:lnTo>
                  <a:pt x="3722928" y="2100197"/>
                </a:lnTo>
                <a:close/>
              </a:path>
              <a:path w="3810000" h="3505200">
                <a:moveTo>
                  <a:pt x="1473200" y="372427"/>
                </a:moveTo>
                <a:lnTo>
                  <a:pt x="1289754" y="1025594"/>
                </a:lnTo>
                <a:lnTo>
                  <a:pt x="3049091" y="1025594"/>
                </a:lnTo>
                <a:lnTo>
                  <a:pt x="3102943" y="941210"/>
                </a:lnTo>
                <a:lnTo>
                  <a:pt x="1905000" y="941210"/>
                </a:lnTo>
                <a:lnTo>
                  <a:pt x="1473200" y="372427"/>
                </a:lnTo>
                <a:close/>
              </a:path>
              <a:path w="3810000" h="3505200">
                <a:moveTo>
                  <a:pt x="2561520" y="0"/>
                </a:moveTo>
                <a:lnTo>
                  <a:pt x="1905000" y="941210"/>
                </a:lnTo>
                <a:lnTo>
                  <a:pt x="3102943" y="941210"/>
                </a:lnTo>
                <a:lnTo>
                  <a:pt x="3152136" y="864128"/>
                </a:lnTo>
                <a:lnTo>
                  <a:pt x="2496784" y="864128"/>
                </a:lnTo>
                <a:lnTo>
                  <a:pt x="2561520" y="0"/>
                </a:lnTo>
                <a:close/>
              </a:path>
              <a:path w="3810000" h="3505200">
                <a:moveTo>
                  <a:pt x="3242028" y="723271"/>
                </a:moveTo>
                <a:lnTo>
                  <a:pt x="2496784" y="864128"/>
                </a:lnTo>
                <a:lnTo>
                  <a:pt x="3152136" y="864128"/>
                </a:lnTo>
                <a:lnTo>
                  <a:pt x="3242028" y="723271"/>
                </a:lnTo>
                <a:close/>
              </a:path>
            </a:pathLst>
          </a:custGeom>
          <a:solidFill>
            <a:srgbClr val="FFFF00"/>
          </a:solidFill>
        </p:spPr>
        <p:txBody>
          <a:bodyPr wrap="square" lIns="0" tIns="0" rIns="0" bIns="0" rtlCol="0"/>
          <a:lstStyle/>
          <a:p>
            <a:endParaRPr dirty="0"/>
          </a:p>
        </p:txBody>
      </p:sp>
      <p:sp>
        <p:nvSpPr>
          <p:cNvPr id="7" name="object 7"/>
          <p:cNvSpPr txBox="1"/>
          <p:nvPr/>
        </p:nvSpPr>
        <p:spPr>
          <a:xfrm>
            <a:off x="2523434" y="4281637"/>
            <a:ext cx="1972366" cy="566822"/>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Corbel"/>
                <a:cs typeface="Corbel"/>
              </a:rPr>
              <a:t>Used</a:t>
            </a:r>
            <a:r>
              <a:rPr sz="3600" b="1" spc="-220" dirty="0">
                <a:solidFill>
                  <a:srgbClr val="FF0000"/>
                </a:solidFill>
                <a:latin typeface="Corbel"/>
                <a:cs typeface="Corbel"/>
              </a:rPr>
              <a:t> </a:t>
            </a:r>
            <a:r>
              <a:rPr sz="3600" b="1" spc="-5" dirty="0">
                <a:solidFill>
                  <a:srgbClr val="FF0000"/>
                </a:solidFill>
                <a:latin typeface="Corbel"/>
                <a:cs typeface="Corbel"/>
              </a:rPr>
              <a:t>Oil</a:t>
            </a:r>
            <a:endParaRPr sz="3600" b="1" dirty="0">
              <a:solidFill>
                <a:srgbClr val="FF0000"/>
              </a:solidFill>
              <a:latin typeface="Corbel"/>
              <a:cs typeface="Corbel"/>
            </a:endParaRPr>
          </a:p>
        </p:txBody>
      </p:sp>
      <p:pic>
        <p:nvPicPr>
          <p:cNvPr id="9" name="Picture 8">
            <a:extLst>
              <a:ext uri="{FF2B5EF4-FFF2-40B4-BE49-F238E27FC236}">
                <a16:creationId xmlns:a16="http://schemas.microsoft.com/office/drawing/2014/main" id="{C7EFB03E-6F0C-49C6-9FF3-440E7494AD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3508756"/>
            <a:ext cx="5239842" cy="2895600"/>
          </a:xfrm>
          <a:prstGeom prst="rect">
            <a:avLst/>
          </a:prstGeom>
        </p:spPr>
      </p:pic>
      <p:pic>
        <p:nvPicPr>
          <p:cNvPr id="10" name="Picture 9">
            <a:extLst>
              <a:ext uri="{FF2B5EF4-FFF2-40B4-BE49-F238E27FC236}">
                <a16:creationId xmlns:a16="http://schemas.microsoft.com/office/drawing/2014/main" id="{706090C6-B779-4ADA-8FA8-BE7DD5959830}"/>
              </a:ext>
            </a:extLst>
          </p:cNvPr>
          <p:cNvPicPr>
            <a:picLocks noChangeAspect="1"/>
          </p:cNvPicPr>
          <p:nvPr/>
        </p:nvPicPr>
        <p:blipFill>
          <a:blip r:embed="rId3"/>
          <a:stretch>
            <a:fillRect/>
          </a:stretch>
        </p:blipFill>
        <p:spPr>
          <a:xfrm>
            <a:off x="7620000" y="391275"/>
            <a:ext cx="2971800" cy="2767483"/>
          </a:xfrm>
          <a:prstGeom prst="rect">
            <a:avLst/>
          </a:prstGeom>
        </p:spPr>
      </p:pic>
      <p:sp>
        <p:nvSpPr>
          <p:cNvPr id="11" name="object 14">
            <a:extLst>
              <a:ext uri="{FF2B5EF4-FFF2-40B4-BE49-F238E27FC236}">
                <a16:creationId xmlns:a16="http://schemas.microsoft.com/office/drawing/2014/main" id="{06E34324-B207-4C76-A790-C554379136B6}"/>
              </a:ext>
            </a:extLst>
          </p:cNvPr>
          <p:cNvSpPr/>
          <p:nvPr/>
        </p:nvSpPr>
        <p:spPr>
          <a:xfrm>
            <a:off x="7467600" y="228600"/>
            <a:ext cx="3302056" cy="3048000"/>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Alternate Process 15">
            <a:extLst>
              <a:ext uri="{FF2B5EF4-FFF2-40B4-BE49-F238E27FC236}">
                <a16:creationId xmlns:a16="http://schemas.microsoft.com/office/drawing/2014/main" id="{D7F6E2A0-B451-49C5-ABA7-653A206D3E03}"/>
              </a:ext>
            </a:extLst>
          </p:cNvPr>
          <p:cNvSpPr/>
          <p:nvPr/>
        </p:nvSpPr>
        <p:spPr>
          <a:xfrm>
            <a:off x="5100273" y="2133600"/>
            <a:ext cx="3449880" cy="703799"/>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03515C-06B6-48F4-A0F2-C9EFC70D53B8}"/>
              </a:ext>
            </a:extLst>
          </p:cNvPr>
          <p:cNvSpPr>
            <a:spLocks noGrp="1"/>
          </p:cNvSpPr>
          <p:nvPr>
            <p:ph type="title"/>
          </p:nvPr>
        </p:nvSpPr>
        <p:spPr/>
        <p:txBody>
          <a:bodyPr/>
          <a:lstStyle/>
          <a:p>
            <a:r>
              <a:rPr lang="en-US" dirty="0"/>
              <a:t>Used Oil Labeling </a:t>
            </a:r>
          </a:p>
        </p:txBody>
      </p:sp>
      <p:sp>
        <p:nvSpPr>
          <p:cNvPr id="3" name="TextBox 2">
            <a:extLst>
              <a:ext uri="{FF2B5EF4-FFF2-40B4-BE49-F238E27FC236}">
                <a16:creationId xmlns:a16="http://schemas.microsoft.com/office/drawing/2014/main" id="{65320D14-8CC9-45C0-ACE2-2F177BCD562C}"/>
              </a:ext>
            </a:extLst>
          </p:cNvPr>
          <p:cNvSpPr txBox="1"/>
          <p:nvPr/>
        </p:nvSpPr>
        <p:spPr>
          <a:xfrm>
            <a:off x="477564" y="2837399"/>
            <a:ext cx="3449880" cy="3477875"/>
          </a:xfrm>
          <a:prstGeom prst="rect">
            <a:avLst/>
          </a:prstGeom>
          <a:noFill/>
        </p:spPr>
        <p:txBody>
          <a:bodyPr wrap="square" rtlCol="0">
            <a:spAutoFit/>
          </a:bodyPr>
          <a:lstStyle/>
          <a:p>
            <a:pPr marL="34290" indent="0" algn="ctr">
              <a:buNone/>
            </a:pPr>
            <a:r>
              <a:rPr lang="en-US" sz="2000" b="1" dirty="0"/>
              <a:t>7045.0855, Subpart 2.C</a:t>
            </a:r>
          </a:p>
          <a:p>
            <a:pPr marL="34290" indent="0" algn="ctr">
              <a:buNone/>
            </a:pPr>
            <a:r>
              <a:rPr lang="en-US" sz="2000" b="1" dirty="0"/>
              <a:t>STANDARDS FOR USED OIL GENERATORS</a:t>
            </a:r>
          </a:p>
          <a:p>
            <a:pPr marL="34290" indent="0" algn="ctr">
              <a:buNone/>
            </a:pPr>
            <a:endParaRPr lang="en-US" sz="2000" b="1" dirty="0"/>
          </a:p>
          <a:p>
            <a:pPr marL="34290" indent="0" algn="ctr">
              <a:buNone/>
            </a:pPr>
            <a:endParaRPr lang="en-US" sz="2000" b="1" dirty="0"/>
          </a:p>
          <a:p>
            <a:pPr marL="34290" indent="0">
              <a:buNone/>
            </a:pPr>
            <a:r>
              <a:rPr lang="en-US" sz="2000" dirty="0"/>
              <a:t>Containers, aboveground tanks, and fill pipes of underground tanks used to store used oil at generator sites must be marked with the words "Used Oil."</a:t>
            </a:r>
          </a:p>
        </p:txBody>
      </p:sp>
      <p:pic>
        <p:nvPicPr>
          <p:cNvPr id="4" name="Picture 2" descr="H:\Powerpoint Pictures - 2013\used oil label.jpg">
            <a:extLst>
              <a:ext uri="{FF2B5EF4-FFF2-40B4-BE49-F238E27FC236}">
                <a16:creationId xmlns:a16="http://schemas.microsoft.com/office/drawing/2014/main" id="{B22DCF29-D413-4C5B-B171-ABC56FD524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153" y="3434137"/>
            <a:ext cx="3402764" cy="290777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6">
            <a:extLst>
              <a:ext uri="{FF2B5EF4-FFF2-40B4-BE49-F238E27FC236}">
                <a16:creationId xmlns:a16="http://schemas.microsoft.com/office/drawing/2014/main" id="{399EC01E-FE2E-47FC-AA8C-A0347F3458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70342" y="3429858"/>
            <a:ext cx="3726400" cy="2895601"/>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9512436-3E40-4BF8-A824-1AE6BE5910C3}"/>
                  </a:ext>
                </a:extLst>
              </p14:cNvPr>
              <p14:cNvContentPartPr/>
              <p14:nvPr/>
            </p14:nvContentPartPr>
            <p14:xfrm>
              <a:off x="2604793" y="3986849"/>
              <a:ext cx="360" cy="360"/>
            </p14:xfrm>
          </p:contentPart>
        </mc:Choice>
        <mc:Fallback xmlns="">
          <p:pic>
            <p:nvPicPr>
              <p:cNvPr id="7" name="Ink 6">
                <a:extLst>
                  <a:ext uri="{FF2B5EF4-FFF2-40B4-BE49-F238E27FC236}">
                    <a16:creationId xmlns:a16="http://schemas.microsoft.com/office/drawing/2014/main" id="{B9512436-3E40-4BF8-A824-1AE6BE5910C3}"/>
                  </a:ext>
                </a:extLst>
              </p:cNvPr>
              <p:cNvPicPr/>
              <p:nvPr/>
            </p:nvPicPr>
            <p:blipFill>
              <a:blip r:embed="rId5"/>
              <a:stretch>
                <a:fillRect/>
              </a:stretch>
            </p:blipFill>
            <p:spPr>
              <a:xfrm>
                <a:off x="2596153" y="397784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8700E87E-A86D-46E8-A7FE-B920EC7EF7E0}"/>
                  </a:ext>
                </a:extLst>
              </p14:cNvPr>
              <p14:cNvContentPartPr/>
              <p14:nvPr/>
            </p14:nvContentPartPr>
            <p14:xfrm>
              <a:off x="2444953" y="4422449"/>
              <a:ext cx="360" cy="360"/>
            </p14:xfrm>
          </p:contentPart>
        </mc:Choice>
        <mc:Fallback xmlns="">
          <p:pic>
            <p:nvPicPr>
              <p:cNvPr id="8" name="Ink 7">
                <a:extLst>
                  <a:ext uri="{FF2B5EF4-FFF2-40B4-BE49-F238E27FC236}">
                    <a16:creationId xmlns:a16="http://schemas.microsoft.com/office/drawing/2014/main" id="{8700E87E-A86D-46E8-A7FE-B920EC7EF7E0}"/>
                  </a:ext>
                </a:extLst>
              </p:cNvPr>
              <p:cNvPicPr/>
              <p:nvPr/>
            </p:nvPicPr>
            <p:blipFill>
              <a:blip r:embed="rId5"/>
              <a:stretch>
                <a:fillRect/>
              </a:stretch>
            </p:blipFill>
            <p:spPr>
              <a:xfrm>
                <a:off x="2436313" y="441380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5C985567-9522-43D6-9EBF-B0846ACE3FB8}"/>
                  </a:ext>
                </a:extLst>
              </p14:cNvPr>
              <p14:cNvContentPartPr/>
              <p14:nvPr/>
            </p14:nvContentPartPr>
            <p14:xfrm>
              <a:off x="2115553" y="4263329"/>
              <a:ext cx="360" cy="360"/>
            </p14:xfrm>
          </p:contentPart>
        </mc:Choice>
        <mc:Fallback xmlns="">
          <p:pic>
            <p:nvPicPr>
              <p:cNvPr id="9" name="Ink 8">
                <a:extLst>
                  <a:ext uri="{FF2B5EF4-FFF2-40B4-BE49-F238E27FC236}">
                    <a16:creationId xmlns:a16="http://schemas.microsoft.com/office/drawing/2014/main" id="{5C985567-9522-43D6-9EBF-B0846ACE3FB8}"/>
                  </a:ext>
                </a:extLst>
              </p:cNvPr>
              <p:cNvPicPr/>
              <p:nvPr/>
            </p:nvPicPr>
            <p:blipFill>
              <a:blip r:embed="rId5"/>
              <a:stretch>
                <a:fillRect/>
              </a:stretch>
            </p:blipFill>
            <p:spPr>
              <a:xfrm>
                <a:off x="2106553" y="4254689"/>
                <a:ext cx="18000" cy="18000"/>
              </a:xfrm>
              <a:prstGeom prst="rect">
                <a:avLst/>
              </a:prstGeom>
            </p:spPr>
          </p:pic>
        </mc:Fallback>
      </mc:AlternateContent>
      <p:sp>
        <p:nvSpPr>
          <p:cNvPr id="15" name="TextBox 14">
            <a:extLst>
              <a:ext uri="{FF2B5EF4-FFF2-40B4-BE49-F238E27FC236}">
                <a16:creationId xmlns:a16="http://schemas.microsoft.com/office/drawing/2014/main" id="{F11FAA2F-2EB2-4F27-993B-94A0BC4B516A}"/>
              </a:ext>
            </a:extLst>
          </p:cNvPr>
          <p:cNvSpPr txBox="1"/>
          <p:nvPr/>
        </p:nvSpPr>
        <p:spPr>
          <a:xfrm>
            <a:off x="5363355" y="2112705"/>
            <a:ext cx="3344325" cy="646331"/>
          </a:xfrm>
          <a:prstGeom prst="rect">
            <a:avLst/>
          </a:prstGeom>
          <a:noFill/>
        </p:spPr>
        <p:txBody>
          <a:bodyPr wrap="square" rtlCol="0">
            <a:spAutoFit/>
          </a:bodyPr>
          <a:lstStyle/>
          <a:p>
            <a:r>
              <a:rPr lang="en-US" dirty="0">
                <a:solidFill>
                  <a:srgbClr val="FF0000"/>
                </a:solidFill>
              </a:rPr>
              <a:t>Do not label used oil storage containers as WASTE OIL</a:t>
            </a:r>
          </a:p>
        </p:txBody>
      </p:sp>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57021D93-BE76-48F4-85A1-8BEBB9B2D3FE}"/>
                  </a:ext>
                </a:extLst>
              </p14:cNvPr>
              <p14:cNvContentPartPr/>
              <p14:nvPr/>
            </p14:nvContentPartPr>
            <p14:xfrm>
              <a:off x="5249734" y="6749802"/>
              <a:ext cx="360" cy="360"/>
            </p14:xfrm>
          </p:contentPart>
        </mc:Choice>
        <mc:Fallback xmlns="">
          <p:pic>
            <p:nvPicPr>
              <p:cNvPr id="17" name="Ink 16">
                <a:extLst>
                  <a:ext uri="{FF2B5EF4-FFF2-40B4-BE49-F238E27FC236}">
                    <a16:creationId xmlns:a16="http://schemas.microsoft.com/office/drawing/2014/main" id="{57021D93-BE76-48F4-85A1-8BEBB9B2D3FE}"/>
                  </a:ext>
                </a:extLst>
              </p:cNvPr>
              <p:cNvPicPr/>
              <p:nvPr/>
            </p:nvPicPr>
            <p:blipFill>
              <a:blip r:embed="rId9"/>
              <a:stretch>
                <a:fillRect/>
              </a:stretch>
            </p:blipFill>
            <p:spPr>
              <a:xfrm>
                <a:off x="5186734" y="6687162"/>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5B510FBC-FA30-4F91-BA94-5E687C7540E9}"/>
                  </a:ext>
                </a:extLst>
              </p14:cNvPr>
              <p14:cNvContentPartPr/>
              <p14:nvPr/>
            </p14:nvContentPartPr>
            <p14:xfrm>
              <a:off x="5249734" y="2943882"/>
              <a:ext cx="2432880" cy="3806280"/>
            </p14:xfrm>
          </p:contentPart>
        </mc:Choice>
        <mc:Fallback xmlns="">
          <p:pic>
            <p:nvPicPr>
              <p:cNvPr id="18" name="Ink 17">
                <a:extLst>
                  <a:ext uri="{FF2B5EF4-FFF2-40B4-BE49-F238E27FC236}">
                    <a16:creationId xmlns:a16="http://schemas.microsoft.com/office/drawing/2014/main" id="{5B510FBC-FA30-4F91-BA94-5E687C7540E9}"/>
                  </a:ext>
                </a:extLst>
              </p:cNvPr>
              <p:cNvPicPr/>
              <p:nvPr/>
            </p:nvPicPr>
            <p:blipFill>
              <a:blip r:embed="rId11"/>
              <a:stretch>
                <a:fillRect/>
              </a:stretch>
            </p:blipFill>
            <p:spPr>
              <a:xfrm>
                <a:off x="5186734" y="2881242"/>
                <a:ext cx="2558520" cy="3931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72131F65-A548-49FD-8797-A86325DB99ED}"/>
                  </a:ext>
                </a:extLst>
              </p14:cNvPr>
              <p14:cNvContentPartPr/>
              <p14:nvPr/>
            </p14:nvContentPartPr>
            <p14:xfrm>
              <a:off x="5260174" y="3020202"/>
              <a:ext cx="2935080" cy="3494880"/>
            </p14:xfrm>
          </p:contentPart>
        </mc:Choice>
        <mc:Fallback xmlns="">
          <p:pic>
            <p:nvPicPr>
              <p:cNvPr id="20" name="Ink 19">
                <a:extLst>
                  <a:ext uri="{FF2B5EF4-FFF2-40B4-BE49-F238E27FC236}">
                    <a16:creationId xmlns:a16="http://schemas.microsoft.com/office/drawing/2014/main" id="{72131F65-A548-49FD-8797-A86325DB99ED}"/>
                  </a:ext>
                </a:extLst>
              </p:cNvPr>
              <p:cNvPicPr/>
              <p:nvPr/>
            </p:nvPicPr>
            <p:blipFill>
              <a:blip r:embed="rId13"/>
              <a:stretch>
                <a:fillRect/>
              </a:stretch>
            </p:blipFill>
            <p:spPr>
              <a:xfrm>
                <a:off x="5197174" y="2957562"/>
                <a:ext cx="3060720" cy="3620520"/>
              </a:xfrm>
              <a:prstGeom prst="rect">
                <a:avLst/>
              </a:prstGeom>
            </p:spPr>
          </p:pic>
        </mc:Fallback>
      </mc:AlternateContent>
      <p:sp>
        <p:nvSpPr>
          <p:cNvPr id="14" name="object 14">
            <a:extLst>
              <a:ext uri="{FF2B5EF4-FFF2-40B4-BE49-F238E27FC236}">
                <a16:creationId xmlns:a16="http://schemas.microsoft.com/office/drawing/2014/main" id="{7FB1F411-8497-4C8B-B6C8-09984A27F4D4}"/>
              </a:ext>
            </a:extLst>
          </p:cNvPr>
          <p:cNvSpPr/>
          <p:nvPr/>
        </p:nvSpPr>
        <p:spPr>
          <a:xfrm>
            <a:off x="244220" y="2594671"/>
            <a:ext cx="3984339" cy="1387498"/>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Tree>
    <p:extLst>
      <p:ext uri="{BB962C8B-B14F-4D97-AF65-F5344CB8AC3E}">
        <p14:creationId xmlns:p14="http://schemas.microsoft.com/office/powerpoint/2010/main" val="1323656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920471"/>
            <a:ext cx="6838950" cy="695960"/>
          </a:xfrm>
          <a:prstGeom prst="rect">
            <a:avLst/>
          </a:prstGeom>
        </p:spPr>
        <p:txBody>
          <a:bodyPr vert="horz" wrap="square" lIns="0" tIns="12700" rIns="0" bIns="0" rtlCol="0">
            <a:spAutoFit/>
          </a:bodyPr>
          <a:lstStyle/>
          <a:p>
            <a:pPr marL="12700">
              <a:lnSpc>
                <a:spcPct val="100000"/>
              </a:lnSpc>
              <a:spcBef>
                <a:spcPts val="100"/>
              </a:spcBef>
            </a:pPr>
            <a:r>
              <a:rPr spc="-5" dirty="0"/>
              <a:t>What </a:t>
            </a:r>
            <a:r>
              <a:rPr dirty="0"/>
              <a:t>is </a:t>
            </a:r>
            <a:r>
              <a:rPr spc="-5" dirty="0"/>
              <a:t>Considered Used Oil</a:t>
            </a:r>
            <a:r>
              <a:rPr spc="-525" dirty="0"/>
              <a:t> </a:t>
            </a:r>
            <a:r>
              <a:rPr dirty="0"/>
              <a:t>?</a:t>
            </a:r>
          </a:p>
        </p:txBody>
      </p:sp>
      <p:sp>
        <p:nvSpPr>
          <p:cNvPr id="3" name="object 3"/>
          <p:cNvSpPr/>
          <p:nvPr/>
        </p:nvSpPr>
        <p:spPr>
          <a:xfrm>
            <a:off x="850748" y="2362200"/>
            <a:ext cx="7619999" cy="4091180"/>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8598052" y="1321896"/>
            <a:ext cx="2743200" cy="4603115"/>
          </a:xfrm>
          <a:custGeom>
            <a:avLst/>
            <a:gdLst/>
            <a:ahLst/>
            <a:cxnLst/>
            <a:rect l="l" t="t" r="r" b="b"/>
            <a:pathLst>
              <a:path w="2743200" h="4603115">
                <a:moveTo>
                  <a:pt x="1143000" y="4091180"/>
                </a:moveTo>
                <a:lnTo>
                  <a:pt x="457202" y="4091180"/>
                </a:lnTo>
                <a:lnTo>
                  <a:pt x="800107" y="4602578"/>
                </a:lnTo>
                <a:lnTo>
                  <a:pt x="1143000" y="4091180"/>
                </a:lnTo>
                <a:close/>
              </a:path>
              <a:path w="2743200" h="4603115">
                <a:moveTo>
                  <a:pt x="2285989" y="0"/>
                </a:moveTo>
                <a:lnTo>
                  <a:pt x="457211" y="0"/>
                </a:lnTo>
                <a:lnTo>
                  <a:pt x="410464" y="2360"/>
                </a:lnTo>
                <a:lnTo>
                  <a:pt x="365067" y="9288"/>
                </a:lnTo>
                <a:lnTo>
                  <a:pt x="321250" y="20555"/>
                </a:lnTo>
                <a:lnTo>
                  <a:pt x="279244" y="35929"/>
                </a:lnTo>
                <a:lnTo>
                  <a:pt x="239277" y="55182"/>
                </a:lnTo>
                <a:lnTo>
                  <a:pt x="201580" y="78084"/>
                </a:lnTo>
                <a:lnTo>
                  <a:pt x="166382" y="104404"/>
                </a:lnTo>
                <a:lnTo>
                  <a:pt x="133914" y="133913"/>
                </a:lnTo>
                <a:lnTo>
                  <a:pt x="104405" y="166382"/>
                </a:lnTo>
                <a:lnTo>
                  <a:pt x="78084" y="201579"/>
                </a:lnTo>
                <a:lnTo>
                  <a:pt x="55183" y="239277"/>
                </a:lnTo>
                <a:lnTo>
                  <a:pt x="35930" y="279243"/>
                </a:lnTo>
                <a:lnTo>
                  <a:pt x="20555" y="321250"/>
                </a:lnTo>
                <a:lnTo>
                  <a:pt x="9288" y="365067"/>
                </a:lnTo>
                <a:lnTo>
                  <a:pt x="2360" y="410464"/>
                </a:lnTo>
                <a:lnTo>
                  <a:pt x="0" y="457211"/>
                </a:lnTo>
                <a:lnTo>
                  <a:pt x="0" y="3633970"/>
                </a:lnTo>
                <a:lnTo>
                  <a:pt x="2360" y="3680717"/>
                </a:lnTo>
                <a:lnTo>
                  <a:pt x="9288" y="3726114"/>
                </a:lnTo>
                <a:lnTo>
                  <a:pt x="20555" y="3769930"/>
                </a:lnTo>
                <a:lnTo>
                  <a:pt x="35930" y="3811937"/>
                </a:lnTo>
                <a:lnTo>
                  <a:pt x="55183" y="3851903"/>
                </a:lnTo>
                <a:lnTo>
                  <a:pt x="78084" y="3889601"/>
                </a:lnTo>
                <a:lnTo>
                  <a:pt x="104405" y="3924798"/>
                </a:lnTo>
                <a:lnTo>
                  <a:pt x="133914" y="3957266"/>
                </a:lnTo>
                <a:lnTo>
                  <a:pt x="166382" y="3986776"/>
                </a:lnTo>
                <a:lnTo>
                  <a:pt x="201580" y="4013096"/>
                </a:lnTo>
                <a:lnTo>
                  <a:pt x="239277" y="4035997"/>
                </a:lnTo>
                <a:lnTo>
                  <a:pt x="279244" y="4055250"/>
                </a:lnTo>
                <a:lnTo>
                  <a:pt x="321250" y="4070625"/>
                </a:lnTo>
                <a:lnTo>
                  <a:pt x="365067" y="4081891"/>
                </a:lnTo>
                <a:lnTo>
                  <a:pt x="410464" y="4088820"/>
                </a:lnTo>
                <a:lnTo>
                  <a:pt x="457211" y="4091180"/>
                </a:lnTo>
                <a:lnTo>
                  <a:pt x="2285989" y="4091180"/>
                </a:lnTo>
                <a:lnTo>
                  <a:pt x="2332736" y="4088820"/>
                </a:lnTo>
                <a:lnTo>
                  <a:pt x="2378133" y="4081891"/>
                </a:lnTo>
                <a:lnTo>
                  <a:pt x="2421950" y="4070625"/>
                </a:lnTo>
                <a:lnTo>
                  <a:pt x="2463956" y="4055250"/>
                </a:lnTo>
                <a:lnTo>
                  <a:pt x="2503923" y="4035997"/>
                </a:lnTo>
                <a:lnTo>
                  <a:pt x="2541620" y="4013096"/>
                </a:lnTo>
                <a:lnTo>
                  <a:pt x="2576817" y="3986776"/>
                </a:lnTo>
                <a:lnTo>
                  <a:pt x="2609286" y="3957266"/>
                </a:lnTo>
                <a:lnTo>
                  <a:pt x="2638795" y="3924798"/>
                </a:lnTo>
                <a:lnTo>
                  <a:pt x="2665115" y="3889601"/>
                </a:lnTo>
                <a:lnTo>
                  <a:pt x="2688017" y="3851903"/>
                </a:lnTo>
                <a:lnTo>
                  <a:pt x="2707270" y="3811937"/>
                </a:lnTo>
                <a:lnTo>
                  <a:pt x="2722644" y="3769930"/>
                </a:lnTo>
                <a:lnTo>
                  <a:pt x="2733911" y="3726114"/>
                </a:lnTo>
                <a:lnTo>
                  <a:pt x="2740839" y="3680717"/>
                </a:lnTo>
                <a:lnTo>
                  <a:pt x="2743200" y="3633970"/>
                </a:lnTo>
                <a:lnTo>
                  <a:pt x="2743200" y="457211"/>
                </a:lnTo>
                <a:lnTo>
                  <a:pt x="2740839" y="410464"/>
                </a:lnTo>
                <a:lnTo>
                  <a:pt x="2733911" y="365067"/>
                </a:lnTo>
                <a:lnTo>
                  <a:pt x="2722644" y="321250"/>
                </a:lnTo>
                <a:lnTo>
                  <a:pt x="2707270" y="279243"/>
                </a:lnTo>
                <a:lnTo>
                  <a:pt x="2688017" y="239277"/>
                </a:lnTo>
                <a:lnTo>
                  <a:pt x="2665115" y="201579"/>
                </a:lnTo>
                <a:lnTo>
                  <a:pt x="2638795" y="166382"/>
                </a:lnTo>
                <a:lnTo>
                  <a:pt x="2609286" y="133913"/>
                </a:lnTo>
                <a:lnTo>
                  <a:pt x="2576817" y="104404"/>
                </a:lnTo>
                <a:lnTo>
                  <a:pt x="2541620" y="78084"/>
                </a:lnTo>
                <a:lnTo>
                  <a:pt x="2503923" y="55182"/>
                </a:lnTo>
                <a:lnTo>
                  <a:pt x="2463956" y="35929"/>
                </a:lnTo>
                <a:lnTo>
                  <a:pt x="2421950" y="20555"/>
                </a:lnTo>
                <a:lnTo>
                  <a:pt x="2378133" y="9288"/>
                </a:lnTo>
                <a:lnTo>
                  <a:pt x="2332736" y="2360"/>
                </a:lnTo>
                <a:lnTo>
                  <a:pt x="2285989" y="0"/>
                </a:lnTo>
                <a:close/>
              </a:path>
            </a:pathLst>
          </a:custGeom>
          <a:solidFill>
            <a:srgbClr val="FFFF00"/>
          </a:solidFill>
        </p:spPr>
        <p:txBody>
          <a:bodyPr wrap="square" lIns="0" tIns="0" rIns="0" bIns="0" rtlCol="0"/>
          <a:lstStyle/>
          <a:p>
            <a:endParaRPr dirty="0"/>
          </a:p>
        </p:txBody>
      </p:sp>
      <p:sp>
        <p:nvSpPr>
          <p:cNvPr id="5" name="object 5"/>
          <p:cNvSpPr/>
          <p:nvPr/>
        </p:nvSpPr>
        <p:spPr>
          <a:xfrm>
            <a:off x="8598052" y="1321896"/>
            <a:ext cx="2743200" cy="4603115"/>
          </a:xfrm>
          <a:custGeom>
            <a:avLst/>
            <a:gdLst/>
            <a:ahLst/>
            <a:cxnLst/>
            <a:rect l="l" t="t" r="r" b="b"/>
            <a:pathLst>
              <a:path w="2743200" h="4603115">
                <a:moveTo>
                  <a:pt x="0" y="457210"/>
                </a:moveTo>
                <a:lnTo>
                  <a:pt x="2360" y="410463"/>
                </a:lnTo>
                <a:lnTo>
                  <a:pt x="9288" y="365066"/>
                </a:lnTo>
                <a:lnTo>
                  <a:pt x="20555" y="321250"/>
                </a:lnTo>
                <a:lnTo>
                  <a:pt x="35929" y="279243"/>
                </a:lnTo>
                <a:lnTo>
                  <a:pt x="55182" y="239277"/>
                </a:lnTo>
                <a:lnTo>
                  <a:pt x="78084" y="201579"/>
                </a:lnTo>
                <a:lnTo>
                  <a:pt x="104404" y="166382"/>
                </a:lnTo>
                <a:lnTo>
                  <a:pt x="133914" y="133913"/>
                </a:lnTo>
                <a:lnTo>
                  <a:pt x="166382" y="104404"/>
                </a:lnTo>
                <a:lnTo>
                  <a:pt x="201580" y="78084"/>
                </a:lnTo>
                <a:lnTo>
                  <a:pt x="239277" y="55182"/>
                </a:lnTo>
                <a:lnTo>
                  <a:pt x="279243" y="35929"/>
                </a:lnTo>
                <a:lnTo>
                  <a:pt x="321250" y="20555"/>
                </a:lnTo>
                <a:lnTo>
                  <a:pt x="365067" y="9288"/>
                </a:lnTo>
                <a:lnTo>
                  <a:pt x="410464" y="2360"/>
                </a:lnTo>
                <a:lnTo>
                  <a:pt x="457211" y="0"/>
                </a:lnTo>
                <a:lnTo>
                  <a:pt x="1142999" y="0"/>
                </a:lnTo>
                <a:lnTo>
                  <a:pt x="2285989" y="0"/>
                </a:lnTo>
                <a:lnTo>
                  <a:pt x="2332736" y="2360"/>
                </a:lnTo>
                <a:lnTo>
                  <a:pt x="2378133" y="9288"/>
                </a:lnTo>
                <a:lnTo>
                  <a:pt x="2421949" y="20555"/>
                </a:lnTo>
                <a:lnTo>
                  <a:pt x="2463956" y="35929"/>
                </a:lnTo>
                <a:lnTo>
                  <a:pt x="2503923" y="55182"/>
                </a:lnTo>
                <a:lnTo>
                  <a:pt x="2541620" y="78084"/>
                </a:lnTo>
                <a:lnTo>
                  <a:pt x="2576817" y="104404"/>
                </a:lnTo>
                <a:lnTo>
                  <a:pt x="2609286" y="133913"/>
                </a:lnTo>
                <a:lnTo>
                  <a:pt x="2638795" y="166382"/>
                </a:lnTo>
                <a:lnTo>
                  <a:pt x="2665115" y="201579"/>
                </a:lnTo>
                <a:lnTo>
                  <a:pt x="2688017" y="239277"/>
                </a:lnTo>
                <a:lnTo>
                  <a:pt x="2707270" y="279243"/>
                </a:lnTo>
                <a:lnTo>
                  <a:pt x="2722644" y="321250"/>
                </a:lnTo>
                <a:lnTo>
                  <a:pt x="2733911" y="365066"/>
                </a:lnTo>
                <a:lnTo>
                  <a:pt x="2740839" y="410463"/>
                </a:lnTo>
                <a:lnTo>
                  <a:pt x="2743200" y="457210"/>
                </a:lnTo>
                <a:lnTo>
                  <a:pt x="2743200" y="2386522"/>
                </a:lnTo>
                <a:lnTo>
                  <a:pt x="2743200" y="3409317"/>
                </a:lnTo>
                <a:lnTo>
                  <a:pt x="2743200" y="3633970"/>
                </a:lnTo>
                <a:lnTo>
                  <a:pt x="2740839" y="3680717"/>
                </a:lnTo>
                <a:lnTo>
                  <a:pt x="2733911" y="3726114"/>
                </a:lnTo>
                <a:lnTo>
                  <a:pt x="2722644" y="3769930"/>
                </a:lnTo>
                <a:lnTo>
                  <a:pt x="2707270" y="3811937"/>
                </a:lnTo>
                <a:lnTo>
                  <a:pt x="2688017" y="3851904"/>
                </a:lnTo>
                <a:lnTo>
                  <a:pt x="2665115" y="3889601"/>
                </a:lnTo>
                <a:lnTo>
                  <a:pt x="2638795" y="3924798"/>
                </a:lnTo>
                <a:lnTo>
                  <a:pt x="2609286" y="3957267"/>
                </a:lnTo>
                <a:lnTo>
                  <a:pt x="2576817" y="3986776"/>
                </a:lnTo>
                <a:lnTo>
                  <a:pt x="2541620" y="4013096"/>
                </a:lnTo>
                <a:lnTo>
                  <a:pt x="2503923" y="4035998"/>
                </a:lnTo>
                <a:lnTo>
                  <a:pt x="2463956" y="4055251"/>
                </a:lnTo>
                <a:lnTo>
                  <a:pt x="2421949" y="4070625"/>
                </a:lnTo>
                <a:lnTo>
                  <a:pt x="2378133" y="4081892"/>
                </a:lnTo>
                <a:lnTo>
                  <a:pt x="2332736" y="4088820"/>
                </a:lnTo>
                <a:lnTo>
                  <a:pt x="2285989" y="4091181"/>
                </a:lnTo>
                <a:lnTo>
                  <a:pt x="1142999" y="4091181"/>
                </a:lnTo>
                <a:lnTo>
                  <a:pt x="800107" y="4602578"/>
                </a:lnTo>
                <a:lnTo>
                  <a:pt x="457202" y="4091181"/>
                </a:lnTo>
                <a:lnTo>
                  <a:pt x="410464" y="4088820"/>
                </a:lnTo>
                <a:lnTo>
                  <a:pt x="365067" y="4081892"/>
                </a:lnTo>
                <a:lnTo>
                  <a:pt x="321250" y="4070625"/>
                </a:lnTo>
                <a:lnTo>
                  <a:pt x="279243" y="4055251"/>
                </a:lnTo>
                <a:lnTo>
                  <a:pt x="239277" y="4035998"/>
                </a:lnTo>
                <a:lnTo>
                  <a:pt x="201580" y="4013096"/>
                </a:lnTo>
                <a:lnTo>
                  <a:pt x="166382" y="3986776"/>
                </a:lnTo>
                <a:lnTo>
                  <a:pt x="133914" y="3957267"/>
                </a:lnTo>
                <a:lnTo>
                  <a:pt x="104404" y="3924798"/>
                </a:lnTo>
                <a:lnTo>
                  <a:pt x="78084" y="3889601"/>
                </a:lnTo>
                <a:lnTo>
                  <a:pt x="55182" y="3851904"/>
                </a:lnTo>
                <a:lnTo>
                  <a:pt x="35929" y="3811937"/>
                </a:lnTo>
                <a:lnTo>
                  <a:pt x="20555" y="3769930"/>
                </a:lnTo>
                <a:lnTo>
                  <a:pt x="9288" y="3726114"/>
                </a:lnTo>
                <a:lnTo>
                  <a:pt x="2360" y="3680717"/>
                </a:lnTo>
                <a:lnTo>
                  <a:pt x="0" y="3633970"/>
                </a:lnTo>
                <a:lnTo>
                  <a:pt x="0" y="3409317"/>
                </a:lnTo>
                <a:lnTo>
                  <a:pt x="0" y="2386522"/>
                </a:lnTo>
                <a:lnTo>
                  <a:pt x="0" y="457210"/>
                </a:lnTo>
                <a:close/>
              </a:path>
            </a:pathLst>
          </a:custGeom>
          <a:ln w="19050">
            <a:solidFill>
              <a:srgbClr val="79861A"/>
            </a:solidFill>
          </a:ln>
        </p:spPr>
        <p:txBody>
          <a:bodyPr wrap="square" lIns="0" tIns="0" rIns="0" bIns="0" rtlCol="0"/>
          <a:lstStyle/>
          <a:p>
            <a:endParaRPr dirty="0"/>
          </a:p>
        </p:txBody>
      </p:sp>
      <p:sp>
        <p:nvSpPr>
          <p:cNvPr id="6" name="object 6"/>
          <p:cNvSpPr txBox="1"/>
          <p:nvPr/>
        </p:nvSpPr>
        <p:spPr>
          <a:xfrm>
            <a:off x="8907461" y="1799116"/>
            <a:ext cx="2115820" cy="3041602"/>
          </a:xfrm>
          <a:prstGeom prst="rect">
            <a:avLst/>
          </a:prstGeom>
        </p:spPr>
        <p:txBody>
          <a:bodyPr vert="horz" wrap="square" lIns="0" tIns="49530" rIns="0" bIns="0" rtlCol="0">
            <a:spAutoFit/>
          </a:bodyPr>
          <a:lstStyle/>
          <a:p>
            <a:pPr marL="12700" marR="5080">
              <a:lnSpc>
                <a:spcPct val="89800"/>
              </a:lnSpc>
              <a:spcBef>
                <a:spcPts val="390"/>
              </a:spcBef>
            </a:pPr>
            <a:r>
              <a:rPr sz="2400" spc="-25" dirty="0">
                <a:solidFill>
                  <a:schemeClr val="bg1"/>
                </a:solidFill>
                <a:latin typeface="Corbel"/>
                <a:cs typeface="Corbel"/>
              </a:rPr>
              <a:t>Very </a:t>
            </a:r>
            <a:r>
              <a:rPr sz="2400" spc="-5" dirty="0">
                <a:solidFill>
                  <a:schemeClr val="bg1"/>
                </a:solidFill>
                <a:latin typeface="Corbel"/>
                <a:cs typeface="Corbel"/>
              </a:rPr>
              <a:t>Small  </a:t>
            </a:r>
            <a:r>
              <a:rPr sz="2400" spc="-5" dirty="0">
                <a:solidFill>
                  <a:schemeClr val="bg1"/>
                </a:solidFill>
                <a:highlight>
                  <a:srgbClr val="FFFF00"/>
                </a:highlight>
                <a:latin typeface="Corbel"/>
                <a:cs typeface="Corbel"/>
              </a:rPr>
              <a:t>Quantity</a:t>
            </a:r>
            <a:r>
              <a:rPr sz="2400" spc="-5" dirty="0">
                <a:solidFill>
                  <a:schemeClr val="bg1"/>
                </a:solidFill>
                <a:latin typeface="Corbel"/>
                <a:cs typeface="Corbel"/>
              </a:rPr>
              <a:t>  Generators may  </a:t>
            </a:r>
            <a:r>
              <a:rPr sz="2400" dirty="0">
                <a:solidFill>
                  <a:schemeClr val="bg1"/>
                </a:solidFill>
                <a:latin typeface="Corbel"/>
                <a:cs typeface="Corbel"/>
              </a:rPr>
              <a:t>mix a </a:t>
            </a:r>
            <a:r>
              <a:rPr sz="2400" spc="-5" dirty="0">
                <a:solidFill>
                  <a:schemeClr val="bg1"/>
                </a:solidFill>
                <a:latin typeface="Corbel"/>
                <a:cs typeface="Corbel"/>
              </a:rPr>
              <a:t>maximum  of 10% of  petroleu</a:t>
            </a:r>
            <a:r>
              <a:rPr lang="en-US" sz="2400" spc="-5" dirty="0">
                <a:solidFill>
                  <a:schemeClr val="bg1"/>
                </a:solidFill>
                <a:latin typeface="Corbel"/>
                <a:cs typeface="Corbel"/>
              </a:rPr>
              <a:t>m</a:t>
            </a:r>
            <a:r>
              <a:rPr lang="en-US" sz="2400" spc="-65" dirty="0">
                <a:solidFill>
                  <a:schemeClr val="bg1"/>
                </a:solidFill>
                <a:latin typeface="Corbel"/>
                <a:cs typeface="Corbel"/>
              </a:rPr>
              <a:t>-</a:t>
            </a:r>
            <a:r>
              <a:rPr sz="2400" dirty="0">
                <a:solidFill>
                  <a:schemeClr val="bg1"/>
                </a:solidFill>
                <a:latin typeface="Corbel"/>
                <a:cs typeface="Corbel"/>
              </a:rPr>
              <a:t>base</a:t>
            </a:r>
            <a:r>
              <a:rPr lang="en-US" sz="2400" dirty="0">
                <a:solidFill>
                  <a:schemeClr val="bg1"/>
                </a:solidFill>
                <a:latin typeface="Corbel"/>
                <a:cs typeface="Corbel"/>
              </a:rPr>
              <a:t>d</a:t>
            </a:r>
            <a:r>
              <a:rPr sz="2400" dirty="0">
                <a:solidFill>
                  <a:schemeClr val="bg1"/>
                </a:solidFill>
                <a:latin typeface="Corbel"/>
                <a:cs typeface="Corbel"/>
              </a:rPr>
              <a:t> solvents into used oil </a:t>
            </a:r>
            <a:r>
              <a:rPr sz="2400" spc="-5" dirty="0">
                <a:solidFill>
                  <a:schemeClr val="bg1"/>
                </a:solidFill>
                <a:latin typeface="Corbel"/>
                <a:cs typeface="Corbel"/>
              </a:rPr>
              <a:t>as </a:t>
            </a:r>
            <a:r>
              <a:rPr sz="2400" dirty="0">
                <a:solidFill>
                  <a:schemeClr val="bg1"/>
                </a:solidFill>
                <a:latin typeface="Corbel"/>
                <a:cs typeface="Corbel"/>
              </a:rPr>
              <a:t>a  disposal</a:t>
            </a:r>
            <a:r>
              <a:rPr sz="2400" spc="-70" dirty="0">
                <a:solidFill>
                  <a:schemeClr val="bg1"/>
                </a:solidFill>
                <a:latin typeface="Corbel"/>
                <a:cs typeface="Corbel"/>
              </a:rPr>
              <a:t> </a:t>
            </a:r>
            <a:r>
              <a:rPr sz="2400" spc="-5" dirty="0">
                <a:solidFill>
                  <a:schemeClr val="bg1"/>
                </a:solidFill>
                <a:latin typeface="Corbel"/>
                <a:cs typeface="Corbel"/>
              </a:rPr>
              <a:t>method</a:t>
            </a:r>
            <a:endParaRPr sz="2400" dirty="0">
              <a:solidFill>
                <a:schemeClr val="bg1"/>
              </a:solidFill>
              <a:latin typeface="Corbel"/>
              <a:cs typeface="Corbel"/>
            </a:endParaRPr>
          </a:p>
        </p:txBody>
      </p:sp>
      <p:pic>
        <p:nvPicPr>
          <p:cNvPr id="6146" name="Picture 2" descr="Guide to Managing Used Antifreeze - Pinellas County">
            <a:extLst>
              <a:ext uri="{FF2B5EF4-FFF2-40B4-BE49-F238E27FC236}">
                <a16:creationId xmlns:a16="http://schemas.microsoft.com/office/drawing/2014/main" id="{706654A3-2E86-FEFD-5698-49288AF13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4805240"/>
            <a:ext cx="1956432" cy="19564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770AB32-4C9C-4C23-AA2D-8CAF86127544}"/>
              </a:ext>
            </a:extLst>
          </p:cNvPr>
          <p:cNvSpPr/>
          <p:nvPr/>
        </p:nvSpPr>
        <p:spPr>
          <a:xfrm>
            <a:off x="8267700" y="2197634"/>
            <a:ext cx="3093720" cy="165975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457200" y="971869"/>
            <a:ext cx="8999220" cy="695960"/>
          </a:xfrm>
          <a:prstGeom prst="rect">
            <a:avLst/>
          </a:prstGeom>
        </p:spPr>
        <p:txBody>
          <a:bodyPr vert="horz" wrap="square" lIns="0" tIns="12700" rIns="0" bIns="0" rtlCol="0">
            <a:spAutoFit/>
          </a:bodyPr>
          <a:lstStyle/>
          <a:p>
            <a:pPr marL="12700">
              <a:lnSpc>
                <a:spcPct val="100000"/>
              </a:lnSpc>
              <a:spcBef>
                <a:spcPts val="100"/>
              </a:spcBef>
            </a:pPr>
            <a:r>
              <a:rPr spc="-5" dirty="0"/>
              <a:t>Step #2 Determine your generator </a:t>
            </a:r>
            <a:r>
              <a:rPr spc="-10" dirty="0"/>
              <a:t>size</a:t>
            </a:r>
          </a:p>
        </p:txBody>
      </p:sp>
      <p:sp>
        <p:nvSpPr>
          <p:cNvPr id="5" name="object 5"/>
          <p:cNvSpPr/>
          <p:nvPr/>
        </p:nvSpPr>
        <p:spPr>
          <a:xfrm>
            <a:off x="2031470" y="4114800"/>
            <a:ext cx="4063365" cy="370840"/>
          </a:xfrm>
          <a:custGeom>
            <a:avLst/>
            <a:gdLst/>
            <a:ahLst/>
            <a:cxnLst/>
            <a:rect l="l" t="t" r="r" b="b"/>
            <a:pathLst>
              <a:path w="4063365" h="370839">
                <a:moveTo>
                  <a:pt x="0" y="0"/>
                </a:moveTo>
                <a:lnTo>
                  <a:pt x="4062942" y="0"/>
                </a:lnTo>
                <a:lnTo>
                  <a:pt x="4062942" y="370839"/>
                </a:lnTo>
                <a:lnTo>
                  <a:pt x="0" y="370839"/>
                </a:lnTo>
                <a:lnTo>
                  <a:pt x="0" y="0"/>
                </a:lnTo>
                <a:close/>
              </a:path>
            </a:pathLst>
          </a:custGeom>
          <a:solidFill>
            <a:srgbClr val="000000"/>
          </a:solidFill>
        </p:spPr>
        <p:txBody>
          <a:bodyPr wrap="square" lIns="0" tIns="0" rIns="0" bIns="0" rtlCol="0"/>
          <a:lstStyle/>
          <a:p>
            <a:endParaRPr dirty="0"/>
          </a:p>
        </p:txBody>
      </p:sp>
      <p:sp>
        <p:nvSpPr>
          <p:cNvPr id="6" name="object 6"/>
          <p:cNvSpPr/>
          <p:nvPr/>
        </p:nvSpPr>
        <p:spPr>
          <a:xfrm>
            <a:off x="6094412" y="4114800"/>
            <a:ext cx="4063365" cy="370840"/>
          </a:xfrm>
          <a:custGeom>
            <a:avLst/>
            <a:gdLst/>
            <a:ahLst/>
            <a:cxnLst/>
            <a:rect l="l" t="t" r="r" b="b"/>
            <a:pathLst>
              <a:path w="4063365" h="370839">
                <a:moveTo>
                  <a:pt x="0" y="0"/>
                </a:moveTo>
                <a:lnTo>
                  <a:pt x="4062940" y="0"/>
                </a:lnTo>
                <a:lnTo>
                  <a:pt x="4062940" y="370839"/>
                </a:lnTo>
                <a:lnTo>
                  <a:pt x="0" y="370839"/>
                </a:lnTo>
                <a:lnTo>
                  <a:pt x="0" y="0"/>
                </a:lnTo>
                <a:close/>
              </a:path>
            </a:pathLst>
          </a:custGeom>
          <a:solidFill>
            <a:srgbClr val="000000"/>
          </a:solidFill>
        </p:spPr>
        <p:txBody>
          <a:bodyPr wrap="square" lIns="0" tIns="0" rIns="0" bIns="0" rtlCol="0"/>
          <a:lstStyle/>
          <a:p>
            <a:endParaRPr dirty="0"/>
          </a:p>
        </p:txBody>
      </p:sp>
      <p:sp>
        <p:nvSpPr>
          <p:cNvPr id="13" name="object 13"/>
          <p:cNvSpPr/>
          <p:nvPr/>
        </p:nvSpPr>
        <p:spPr>
          <a:xfrm>
            <a:off x="2031470" y="4485640"/>
            <a:ext cx="8126095" cy="0"/>
          </a:xfrm>
          <a:custGeom>
            <a:avLst/>
            <a:gdLst/>
            <a:ahLst/>
            <a:cxnLst/>
            <a:rect l="l" t="t" r="r" b="b"/>
            <a:pathLst>
              <a:path w="8126095">
                <a:moveTo>
                  <a:pt x="0" y="0"/>
                </a:moveTo>
                <a:lnTo>
                  <a:pt x="8125884" y="0"/>
                </a:lnTo>
              </a:path>
            </a:pathLst>
          </a:custGeom>
          <a:ln w="25400">
            <a:solidFill>
              <a:srgbClr val="000000"/>
            </a:solidFill>
          </a:ln>
        </p:spPr>
        <p:txBody>
          <a:bodyPr wrap="square" lIns="0" tIns="0" rIns="0" bIns="0" rtlCol="0"/>
          <a:lstStyle/>
          <a:p>
            <a:endParaRPr dirty="0"/>
          </a:p>
        </p:txBody>
      </p:sp>
      <p:sp>
        <p:nvSpPr>
          <p:cNvPr id="14" name="object 14"/>
          <p:cNvSpPr/>
          <p:nvPr/>
        </p:nvSpPr>
        <p:spPr>
          <a:xfrm>
            <a:off x="2031470" y="4114800"/>
            <a:ext cx="8126095" cy="0"/>
          </a:xfrm>
          <a:custGeom>
            <a:avLst/>
            <a:gdLst/>
            <a:ahLst/>
            <a:cxnLst/>
            <a:rect l="l" t="t" r="r" b="b"/>
            <a:pathLst>
              <a:path w="8126095">
                <a:moveTo>
                  <a:pt x="0" y="0"/>
                </a:moveTo>
                <a:lnTo>
                  <a:pt x="8125884" y="0"/>
                </a:lnTo>
              </a:path>
            </a:pathLst>
          </a:custGeom>
          <a:ln w="25400">
            <a:solidFill>
              <a:srgbClr val="000000"/>
            </a:solidFill>
          </a:ln>
        </p:spPr>
        <p:txBody>
          <a:bodyPr wrap="square" lIns="0" tIns="0" rIns="0" bIns="0" rtlCol="0"/>
          <a:lstStyle/>
          <a:p>
            <a:endParaRPr dirty="0"/>
          </a:p>
        </p:txBody>
      </p:sp>
      <p:sp>
        <p:nvSpPr>
          <p:cNvPr id="15" name="object 15"/>
          <p:cNvSpPr/>
          <p:nvPr/>
        </p:nvSpPr>
        <p:spPr>
          <a:xfrm>
            <a:off x="2031470" y="6253479"/>
            <a:ext cx="8126095" cy="0"/>
          </a:xfrm>
          <a:custGeom>
            <a:avLst/>
            <a:gdLst/>
            <a:ahLst/>
            <a:cxnLst/>
            <a:rect l="l" t="t" r="r" b="b"/>
            <a:pathLst>
              <a:path w="8126095">
                <a:moveTo>
                  <a:pt x="0" y="0"/>
                </a:moveTo>
                <a:lnTo>
                  <a:pt x="8125884" y="0"/>
                </a:lnTo>
              </a:path>
            </a:pathLst>
          </a:custGeom>
          <a:ln w="25400">
            <a:solidFill>
              <a:srgbClr val="000000"/>
            </a:solidFill>
          </a:ln>
        </p:spPr>
        <p:txBody>
          <a:bodyPr wrap="square" lIns="0" tIns="0" rIns="0" bIns="0" rtlCol="0"/>
          <a:lstStyle/>
          <a:p>
            <a:endParaRPr dirty="0"/>
          </a:p>
        </p:txBody>
      </p:sp>
      <p:sp>
        <p:nvSpPr>
          <p:cNvPr id="16" name="object 16"/>
          <p:cNvSpPr txBox="1"/>
          <p:nvPr/>
        </p:nvSpPr>
        <p:spPr>
          <a:xfrm>
            <a:off x="1143000" y="4114799"/>
            <a:ext cx="8763000" cy="2267929"/>
          </a:xfrm>
          <a:prstGeom prst="rect">
            <a:avLst/>
          </a:prstGeom>
        </p:spPr>
        <p:txBody>
          <a:bodyPr vert="horz" wrap="square" lIns="0" tIns="51435" rIns="0" bIns="0" rtlCol="0">
            <a:spAutoFit/>
          </a:bodyPr>
          <a:lstStyle/>
          <a:p>
            <a:pPr marL="1017269">
              <a:lnSpc>
                <a:spcPct val="100000"/>
              </a:lnSpc>
              <a:tabLst>
                <a:tab pos="5080635" algn="l"/>
              </a:tabLst>
            </a:pPr>
            <a:r>
              <a:rPr sz="1800" b="1" dirty="0">
                <a:solidFill>
                  <a:srgbClr val="FFFFFF"/>
                </a:solidFill>
                <a:latin typeface="Corbel"/>
                <a:cs typeface="Corbel"/>
              </a:rPr>
              <a:t>If </a:t>
            </a:r>
            <a:r>
              <a:rPr sz="1800" b="1" spc="-5" dirty="0">
                <a:solidFill>
                  <a:srgbClr val="FFFFFF"/>
                </a:solidFill>
                <a:latin typeface="Corbel"/>
                <a:cs typeface="Corbel"/>
              </a:rPr>
              <a:t>your</a:t>
            </a:r>
            <a:r>
              <a:rPr sz="1800" b="1" spc="10" dirty="0">
                <a:solidFill>
                  <a:srgbClr val="FFFFFF"/>
                </a:solidFill>
                <a:latin typeface="Corbel"/>
                <a:cs typeface="Corbel"/>
              </a:rPr>
              <a:t> </a:t>
            </a:r>
            <a:r>
              <a:rPr sz="1800" b="1" spc="-5" dirty="0">
                <a:solidFill>
                  <a:srgbClr val="FFFFFF"/>
                </a:solidFill>
                <a:latin typeface="Corbel"/>
                <a:cs typeface="Corbel"/>
              </a:rPr>
              <a:t>site</a:t>
            </a:r>
            <a:r>
              <a:rPr sz="1800" b="1" spc="15" dirty="0">
                <a:solidFill>
                  <a:srgbClr val="FFFFFF"/>
                </a:solidFill>
                <a:latin typeface="Corbel"/>
                <a:cs typeface="Corbel"/>
              </a:rPr>
              <a:t> </a:t>
            </a:r>
            <a:r>
              <a:rPr sz="1800" b="1" spc="-5" dirty="0">
                <a:solidFill>
                  <a:srgbClr val="FFFFFF"/>
                </a:solidFill>
                <a:latin typeface="Corbel"/>
                <a:cs typeface="Corbel"/>
              </a:rPr>
              <a:t>generates:</a:t>
            </a:r>
            <a:r>
              <a:rPr lang="en-US" b="1" spc="-5" dirty="0">
                <a:solidFill>
                  <a:srgbClr val="FFFFFF"/>
                </a:solidFill>
                <a:latin typeface="Corbel"/>
                <a:cs typeface="Corbel"/>
              </a:rPr>
              <a:t>                                      </a:t>
            </a:r>
            <a:r>
              <a:rPr sz="1800" b="1" spc="-5" dirty="0">
                <a:solidFill>
                  <a:srgbClr val="FFFFFF"/>
                </a:solidFill>
                <a:latin typeface="Corbel"/>
                <a:cs typeface="Corbel"/>
              </a:rPr>
              <a:t> Then your </a:t>
            </a:r>
            <a:r>
              <a:rPr sz="1800" b="1" spc="-10" dirty="0">
                <a:solidFill>
                  <a:srgbClr val="FFFFFF"/>
                </a:solidFill>
                <a:latin typeface="Corbel"/>
                <a:cs typeface="Corbel"/>
              </a:rPr>
              <a:t>site’s </a:t>
            </a:r>
            <a:r>
              <a:rPr sz="1800" b="1" spc="-5" dirty="0">
                <a:solidFill>
                  <a:srgbClr val="FFFFFF"/>
                </a:solidFill>
                <a:latin typeface="Corbel"/>
                <a:cs typeface="Corbel"/>
              </a:rPr>
              <a:t>generator </a:t>
            </a:r>
            <a:r>
              <a:rPr lang="en-US" sz="1800" b="1" spc="-5" dirty="0">
                <a:solidFill>
                  <a:srgbClr val="FFFFFF"/>
                </a:solidFill>
                <a:latin typeface="Corbel"/>
                <a:cs typeface="Corbel"/>
              </a:rPr>
              <a:t>size is: </a:t>
            </a:r>
          </a:p>
          <a:p>
            <a:pPr marL="1017269">
              <a:lnSpc>
                <a:spcPct val="100000"/>
              </a:lnSpc>
              <a:tabLst>
                <a:tab pos="5080635" algn="l"/>
              </a:tabLst>
            </a:pPr>
            <a:r>
              <a:rPr lang="en-US" b="1" spc="-5" dirty="0">
                <a:solidFill>
                  <a:srgbClr val="FFFFFF"/>
                </a:solidFill>
                <a:latin typeface="Corbel"/>
                <a:cs typeface="Corbel"/>
              </a:rPr>
              <a:t>                                                                                   </a:t>
            </a:r>
          </a:p>
          <a:p>
            <a:pPr marL="1017269">
              <a:lnSpc>
                <a:spcPct val="100000"/>
              </a:lnSpc>
              <a:tabLst>
                <a:tab pos="5080635" algn="l"/>
              </a:tabLst>
            </a:pPr>
            <a:endParaRPr lang="en-US" b="1" spc="-5" dirty="0">
              <a:solidFill>
                <a:srgbClr val="FFFFFF"/>
              </a:solidFill>
              <a:latin typeface="Corbel"/>
              <a:cs typeface="Corbel"/>
            </a:endParaRPr>
          </a:p>
          <a:p>
            <a:pPr marL="1017269">
              <a:lnSpc>
                <a:spcPct val="100000"/>
              </a:lnSpc>
              <a:tabLst>
                <a:tab pos="5080635" algn="l"/>
              </a:tabLst>
            </a:pPr>
            <a:endParaRPr lang="en-US" b="1" spc="-5" dirty="0">
              <a:solidFill>
                <a:srgbClr val="FFFFFF"/>
              </a:solidFill>
              <a:latin typeface="Corbel"/>
              <a:cs typeface="Corbel"/>
            </a:endParaRPr>
          </a:p>
          <a:p>
            <a:pPr marL="1017269">
              <a:lnSpc>
                <a:spcPct val="100000"/>
              </a:lnSpc>
              <a:tabLst>
                <a:tab pos="5080635" algn="l"/>
              </a:tabLst>
            </a:pPr>
            <a:endParaRPr lang="en-US" b="1" spc="-5" dirty="0">
              <a:solidFill>
                <a:srgbClr val="FFFFFF"/>
              </a:solidFill>
              <a:latin typeface="Corbel"/>
              <a:cs typeface="Corbel"/>
            </a:endParaRPr>
          </a:p>
          <a:p>
            <a:pPr marL="1017269">
              <a:lnSpc>
                <a:spcPct val="100000"/>
              </a:lnSpc>
              <a:tabLst>
                <a:tab pos="5080635" algn="l"/>
              </a:tabLst>
            </a:pPr>
            <a:endParaRPr lang="en-US" b="1" spc="-5" dirty="0">
              <a:solidFill>
                <a:srgbClr val="FFFFFF"/>
              </a:solidFill>
              <a:latin typeface="Corbel"/>
              <a:cs typeface="Corbel"/>
            </a:endParaRPr>
          </a:p>
          <a:p>
            <a:pPr marL="1017269">
              <a:lnSpc>
                <a:spcPct val="100000"/>
              </a:lnSpc>
              <a:tabLst>
                <a:tab pos="5080635" algn="l"/>
              </a:tabLst>
            </a:pPr>
            <a:endParaRPr lang="en-US" b="1" spc="-5" dirty="0">
              <a:solidFill>
                <a:srgbClr val="FFFFFF"/>
              </a:solidFill>
              <a:latin typeface="Corbel"/>
              <a:cs typeface="Corbel"/>
            </a:endParaRPr>
          </a:p>
          <a:p>
            <a:pPr marL="1017269">
              <a:lnSpc>
                <a:spcPct val="100000"/>
              </a:lnSpc>
              <a:tabLst>
                <a:tab pos="5080635" algn="l"/>
              </a:tabLst>
            </a:pPr>
            <a:r>
              <a:rPr lang="en-US" b="1" spc="-5" dirty="0">
                <a:solidFill>
                  <a:srgbClr val="FFFFFF"/>
                </a:solidFill>
                <a:latin typeface="Corbel"/>
                <a:cs typeface="Corbel"/>
              </a:rPr>
              <a:t>                  </a:t>
            </a:r>
            <a:endParaRPr sz="1800" dirty="0">
              <a:latin typeface="Corbel"/>
              <a:cs typeface="Corbel"/>
            </a:endParaRPr>
          </a:p>
        </p:txBody>
      </p:sp>
      <p:sp>
        <p:nvSpPr>
          <p:cNvPr id="17" name="object 17"/>
          <p:cNvSpPr txBox="1"/>
          <p:nvPr/>
        </p:nvSpPr>
        <p:spPr>
          <a:xfrm>
            <a:off x="2110210" y="4506467"/>
            <a:ext cx="3657600" cy="455295"/>
          </a:xfrm>
          <a:prstGeom prst="rect">
            <a:avLst/>
          </a:prstGeom>
        </p:spPr>
        <p:txBody>
          <a:bodyPr vert="horz" wrap="square" lIns="0" tIns="9525" rIns="0" bIns="0" rtlCol="0">
            <a:spAutoFit/>
          </a:bodyPr>
          <a:lstStyle/>
          <a:p>
            <a:pPr marR="5080">
              <a:lnSpc>
                <a:spcPct val="101400"/>
              </a:lnSpc>
              <a:spcBef>
                <a:spcPts val="75"/>
              </a:spcBef>
            </a:pPr>
            <a:r>
              <a:rPr sz="1400" spc="-5" dirty="0">
                <a:latin typeface="Corbel"/>
                <a:cs typeface="Corbel"/>
              </a:rPr>
              <a:t>Less </a:t>
            </a:r>
            <a:r>
              <a:rPr sz="1400" dirty="0">
                <a:latin typeface="Corbel"/>
                <a:cs typeface="Corbel"/>
              </a:rPr>
              <a:t>than </a:t>
            </a:r>
            <a:r>
              <a:rPr sz="1400" spc="-35" dirty="0">
                <a:latin typeface="Corbel"/>
                <a:cs typeface="Corbel"/>
              </a:rPr>
              <a:t>220 </a:t>
            </a:r>
            <a:r>
              <a:rPr sz="1400" spc="-5" dirty="0">
                <a:latin typeface="Corbel"/>
                <a:cs typeface="Corbel"/>
              </a:rPr>
              <a:t>pounds per month and less </a:t>
            </a:r>
            <a:r>
              <a:rPr sz="1400" dirty="0">
                <a:latin typeface="Corbel"/>
                <a:cs typeface="Corbel"/>
              </a:rPr>
              <a:t>than 2.2  </a:t>
            </a:r>
            <a:r>
              <a:rPr sz="1400" spc="-5" dirty="0">
                <a:latin typeface="Corbel"/>
                <a:cs typeface="Corbel"/>
              </a:rPr>
              <a:t>pounds per month </a:t>
            </a:r>
            <a:r>
              <a:rPr sz="1400" dirty="0">
                <a:latin typeface="Corbel"/>
                <a:cs typeface="Corbel"/>
              </a:rPr>
              <a:t>of </a:t>
            </a:r>
            <a:r>
              <a:rPr sz="1400" spc="-5" dirty="0">
                <a:latin typeface="Corbel"/>
                <a:cs typeface="Corbel"/>
              </a:rPr>
              <a:t>acute </a:t>
            </a:r>
            <a:r>
              <a:rPr sz="1400" dirty="0">
                <a:latin typeface="Corbel"/>
                <a:cs typeface="Corbel"/>
              </a:rPr>
              <a:t>hazardous</a:t>
            </a:r>
            <a:r>
              <a:rPr sz="1400" spc="-10" dirty="0">
                <a:latin typeface="Corbel"/>
                <a:cs typeface="Corbel"/>
              </a:rPr>
              <a:t> </a:t>
            </a:r>
            <a:r>
              <a:rPr sz="1400" spc="-5" dirty="0">
                <a:latin typeface="Corbel"/>
                <a:cs typeface="Corbel"/>
              </a:rPr>
              <a:t>waste</a:t>
            </a:r>
            <a:endParaRPr sz="1400" dirty="0">
              <a:latin typeface="Corbel"/>
              <a:cs typeface="Corbel"/>
            </a:endParaRPr>
          </a:p>
        </p:txBody>
      </p:sp>
      <p:sp>
        <p:nvSpPr>
          <p:cNvPr id="18" name="object 18"/>
          <p:cNvSpPr txBox="1"/>
          <p:nvPr/>
        </p:nvSpPr>
        <p:spPr>
          <a:xfrm>
            <a:off x="6185852" y="4505452"/>
            <a:ext cx="3407410" cy="269240"/>
          </a:xfrm>
          <a:prstGeom prst="rect">
            <a:avLst/>
          </a:prstGeom>
        </p:spPr>
        <p:txBody>
          <a:bodyPr vert="horz" wrap="square" lIns="0" tIns="12700" rIns="0" bIns="0" rtlCol="0">
            <a:spAutoFit/>
          </a:bodyPr>
          <a:lstStyle/>
          <a:p>
            <a:pPr>
              <a:lnSpc>
                <a:spcPct val="100000"/>
              </a:lnSpc>
              <a:spcBef>
                <a:spcPts val="100"/>
              </a:spcBef>
            </a:pPr>
            <a:r>
              <a:rPr sz="1600" b="1" spc="-25" dirty="0">
                <a:latin typeface="Corbel"/>
                <a:cs typeface="Corbel"/>
              </a:rPr>
              <a:t>Very </a:t>
            </a:r>
            <a:r>
              <a:rPr sz="1600" b="1" spc="-5" dirty="0">
                <a:latin typeface="Corbel"/>
                <a:cs typeface="Corbel"/>
              </a:rPr>
              <a:t>Small</a:t>
            </a:r>
            <a:r>
              <a:rPr lang="en-US" sz="1600" b="1" spc="-5" dirty="0">
                <a:latin typeface="Corbel"/>
                <a:cs typeface="Corbel"/>
              </a:rPr>
              <a:t> </a:t>
            </a:r>
            <a:r>
              <a:rPr lang="en-US" sz="1600" b="1" dirty="0">
                <a:latin typeface="Corbel"/>
                <a:cs typeface="Corbel"/>
              </a:rPr>
              <a:t>Quant</a:t>
            </a:r>
            <a:r>
              <a:rPr sz="1600" b="1" dirty="0">
                <a:latin typeface="Corbel"/>
                <a:cs typeface="Corbel"/>
              </a:rPr>
              <a:t>ity</a:t>
            </a:r>
            <a:r>
              <a:rPr lang="en-US" sz="1600" b="1" dirty="0">
                <a:latin typeface="Corbel"/>
                <a:cs typeface="Corbel"/>
              </a:rPr>
              <a:t> Ge</a:t>
            </a:r>
            <a:r>
              <a:rPr sz="1600" b="1" dirty="0">
                <a:latin typeface="Corbel"/>
                <a:cs typeface="Corbel"/>
              </a:rPr>
              <a:t>nerator</a:t>
            </a:r>
            <a:r>
              <a:rPr sz="1600" b="1" spc="-190" dirty="0">
                <a:latin typeface="Corbel"/>
                <a:cs typeface="Corbel"/>
              </a:rPr>
              <a:t> </a:t>
            </a:r>
            <a:r>
              <a:rPr sz="1600" b="1" spc="-5" dirty="0">
                <a:latin typeface="Corbel"/>
                <a:cs typeface="Corbel"/>
              </a:rPr>
              <a:t>(VSQG)</a:t>
            </a:r>
            <a:endParaRPr sz="1600" dirty="0">
              <a:latin typeface="Corbel"/>
              <a:cs typeface="Corbel"/>
            </a:endParaRPr>
          </a:p>
        </p:txBody>
      </p:sp>
      <p:sp>
        <p:nvSpPr>
          <p:cNvPr id="19" name="object 19"/>
          <p:cNvSpPr txBox="1"/>
          <p:nvPr/>
        </p:nvSpPr>
        <p:spPr>
          <a:xfrm>
            <a:off x="2110210" y="5024628"/>
            <a:ext cx="3615690" cy="668655"/>
          </a:xfrm>
          <a:prstGeom prst="rect">
            <a:avLst/>
          </a:prstGeom>
        </p:spPr>
        <p:txBody>
          <a:bodyPr vert="horz" wrap="square" lIns="0" tIns="10795" rIns="0" bIns="0" rtlCol="0">
            <a:spAutoFit/>
          </a:bodyPr>
          <a:lstStyle/>
          <a:p>
            <a:pPr marL="12700" marR="5080">
              <a:lnSpc>
                <a:spcPct val="100699"/>
              </a:lnSpc>
              <a:spcBef>
                <a:spcPts val="85"/>
              </a:spcBef>
            </a:pPr>
            <a:r>
              <a:rPr sz="1400" spc="-5" dirty="0">
                <a:latin typeface="Corbel"/>
                <a:cs typeface="Corbel"/>
              </a:rPr>
              <a:t>Between </a:t>
            </a:r>
            <a:r>
              <a:rPr sz="1400" spc="-35" dirty="0">
                <a:latin typeface="Corbel"/>
                <a:cs typeface="Corbel"/>
              </a:rPr>
              <a:t>220 </a:t>
            </a:r>
            <a:r>
              <a:rPr sz="1400" dirty="0">
                <a:latin typeface="Corbel"/>
                <a:cs typeface="Corbel"/>
              </a:rPr>
              <a:t>to </a:t>
            </a:r>
            <a:r>
              <a:rPr sz="1400" spc="-5" dirty="0">
                <a:latin typeface="Corbel"/>
                <a:cs typeface="Corbel"/>
              </a:rPr>
              <a:t>2,200 pounds per month and less  </a:t>
            </a:r>
            <a:r>
              <a:rPr sz="1400" dirty="0">
                <a:latin typeface="Corbel"/>
                <a:cs typeface="Corbel"/>
              </a:rPr>
              <a:t>than 2.2 </a:t>
            </a:r>
            <a:r>
              <a:rPr sz="1400" spc="-5" dirty="0">
                <a:latin typeface="Corbel"/>
                <a:cs typeface="Corbel"/>
              </a:rPr>
              <a:t>pounds per </a:t>
            </a:r>
            <a:r>
              <a:rPr sz="1400" dirty="0">
                <a:latin typeface="Corbel"/>
                <a:cs typeface="Corbel"/>
              </a:rPr>
              <a:t>month of </a:t>
            </a:r>
            <a:r>
              <a:rPr sz="1400" spc="-5" dirty="0">
                <a:latin typeface="Corbel"/>
                <a:cs typeface="Corbel"/>
              </a:rPr>
              <a:t>acute </a:t>
            </a:r>
            <a:r>
              <a:rPr sz="1400" dirty="0">
                <a:latin typeface="Corbel"/>
                <a:cs typeface="Corbel"/>
              </a:rPr>
              <a:t>hazardous  </a:t>
            </a:r>
            <a:r>
              <a:rPr sz="1400" spc="-5" dirty="0">
                <a:latin typeface="Corbel"/>
                <a:cs typeface="Corbel"/>
              </a:rPr>
              <a:t>waste</a:t>
            </a:r>
            <a:endParaRPr sz="1400" dirty="0">
              <a:latin typeface="Corbel"/>
              <a:cs typeface="Corbel"/>
            </a:endParaRPr>
          </a:p>
        </p:txBody>
      </p:sp>
      <p:sp>
        <p:nvSpPr>
          <p:cNvPr id="20" name="object 20"/>
          <p:cNvSpPr txBox="1"/>
          <p:nvPr/>
        </p:nvSpPr>
        <p:spPr>
          <a:xfrm>
            <a:off x="6173152" y="5023611"/>
            <a:ext cx="2851150" cy="269240"/>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Corbel"/>
                <a:cs typeface="Corbel"/>
              </a:rPr>
              <a:t>Small </a:t>
            </a:r>
            <a:r>
              <a:rPr sz="1600" b="1" dirty="0">
                <a:latin typeface="Corbel"/>
                <a:cs typeface="Corbel"/>
              </a:rPr>
              <a:t>Quantity Generator</a:t>
            </a:r>
            <a:r>
              <a:rPr sz="1600" b="1" spc="-190" dirty="0">
                <a:latin typeface="Corbel"/>
                <a:cs typeface="Corbel"/>
              </a:rPr>
              <a:t> </a:t>
            </a:r>
            <a:r>
              <a:rPr sz="1600" b="1" spc="-10" dirty="0">
                <a:latin typeface="Corbel"/>
                <a:cs typeface="Corbel"/>
              </a:rPr>
              <a:t>(SQG)</a:t>
            </a:r>
            <a:endParaRPr sz="1600" dirty="0">
              <a:latin typeface="Corbel"/>
              <a:cs typeface="Corbel"/>
            </a:endParaRPr>
          </a:p>
        </p:txBody>
      </p:sp>
      <p:sp>
        <p:nvSpPr>
          <p:cNvPr id="21" name="object 21"/>
          <p:cNvSpPr txBox="1"/>
          <p:nvPr/>
        </p:nvSpPr>
        <p:spPr>
          <a:xfrm>
            <a:off x="2122911" y="5756147"/>
            <a:ext cx="3744490" cy="455295"/>
          </a:xfrm>
          <a:prstGeom prst="rect">
            <a:avLst/>
          </a:prstGeom>
        </p:spPr>
        <p:txBody>
          <a:bodyPr vert="horz" wrap="square" lIns="0" tIns="9525" rIns="0" bIns="0" rtlCol="0">
            <a:spAutoFit/>
          </a:bodyPr>
          <a:lstStyle/>
          <a:p>
            <a:pPr marR="5080">
              <a:lnSpc>
                <a:spcPct val="101400"/>
              </a:lnSpc>
              <a:spcBef>
                <a:spcPts val="75"/>
              </a:spcBef>
            </a:pPr>
            <a:r>
              <a:rPr sz="1400" dirty="0">
                <a:latin typeface="Corbel"/>
                <a:cs typeface="Corbel"/>
              </a:rPr>
              <a:t>More than </a:t>
            </a:r>
            <a:r>
              <a:rPr sz="1400" spc="-5" dirty="0">
                <a:latin typeface="Corbel"/>
                <a:cs typeface="Corbel"/>
              </a:rPr>
              <a:t>2,200 pounds per month </a:t>
            </a:r>
            <a:r>
              <a:rPr sz="1400" dirty="0">
                <a:latin typeface="Corbel"/>
                <a:cs typeface="Corbel"/>
              </a:rPr>
              <a:t>or more than 2.2  </a:t>
            </a:r>
            <a:r>
              <a:rPr sz="1400" spc="-5" dirty="0">
                <a:latin typeface="Corbel"/>
                <a:cs typeface="Corbel"/>
              </a:rPr>
              <a:t>pounds per month </a:t>
            </a:r>
            <a:r>
              <a:rPr sz="1400" dirty="0">
                <a:latin typeface="Corbel"/>
                <a:cs typeface="Corbel"/>
              </a:rPr>
              <a:t>of </a:t>
            </a:r>
            <a:r>
              <a:rPr sz="1400" spc="-5" dirty="0">
                <a:latin typeface="Corbel"/>
                <a:cs typeface="Corbel"/>
              </a:rPr>
              <a:t>acute </a:t>
            </a:r>
            <a:r>
              <a:rPr sz="1400" dirty="0">
                <a:latin typeface="Corbel"/>
                <a:cs typeface="Corbel"/>
              </a:rPr>
              <a:t>hazardous</a:t>
            </a:r>
            <a:r>
              <a:rPr sz="1400" spc="-10" dirty="0">
                <a:latin typeface="Corbel"/>
                <a:cs typeface="Corbel"/>
              </a:rPr>
              <a:t> </a:t>
            </a:r>
            <a:r>
              <a:rPr sz="1400" spc="-5" dirty="0">
                <a:latin typeface="Corbel"/>
                <a:cs typeface="Corbel"/>
              </a:rPr>
              <a:t>waste</a:t>
            </a:r>
            <a:endParaRPr sz="1400" dirty="0">
              <a:latin typeface="Corbel"/>
              <a:cs typeface="Corbel"/>
            </a:endParaRPr>
          </a:p>
        </p:txBody>
      </p:sp>
      <p:sp>
        <p:nvSpPr>
          <p:cNvPr id="22" name="object 22"/>
          <p:cNvSpPr txBox="1"/>
          <p:nvPr/>
        </p:nvSpPr>
        <p:spPr>
          <a:xfrm>
            <a:off x="6185852" y="5764400"/>
            <a:ext cx="3176905" cy="299720"/>
          </a:xfrm>
          <a:prstGeom prst="rect">
            <a:avLst/>
          </a:prstGeom>
        </p:spPr>
        <p:txBody>
          <a:bodyPr vert="horz" wrap="square" lIns="0" tIns="12700" rIns="0" bIns="0" rtlCol="0">
            <a:spAutoFit/>
          </a:bodyPr>
          <a:lstStyle/>
          <a:p>
            <a:pPr>
              <a:lnSpc>
                <a:spcPct val="100000"/>
              </a:lnSpc>
              <a:spcBef>
                <a:spcPts val="100"/>
              </a:spcBef>
            </a:pPr>
            <a:r>
              <a:rPr sz="1800" b="1" spc="-5" dirty="0">
                <a:latin typeface="Corbel"/>
                <a:cs typeface="Corbel"/>
              </a:rPr>
              <a:t>Large Quantity Generator</a:t>
            </a:r>
            <a:r>
              <a:rPr sz="1800" b="1" spc="-165" dirty="0">
                <a:latin typeface="Corbel"/>
                <a:cs typeface="Corbel"/>
              </a:rPr>
              <a:t> </a:t>
            </a:r>
            <a:r>
              <a:rPr sz="1800" b="1" spc="-20" dirty="0">
                <a:latin typeface="Corbel"/>
                <a:cs typeface="Corbel"/>
              </a:rPr>
              <a:t>(LQG)</a:t>
            </a:r>
            <a:endParaRPr sz="1800" dirty="0">
              <a:latin typeface="Corbel"/>
              <a:cs typeface="Corbel"/>
            </a:endParaRPr>
          </a:p>
        </p:txBody>
      </p:sp>
      <p:sp>
        <p:nvSpPr>
          <p:cNvPr id="23" name="object 14">
            <a:extLst>
              <a:ext uri="{FF2B5EF4-FFF2-40B4-BE49-F238E27FC236}">
                <a16:creationId xmlns:a16="http://schemas.microsoft.com/office/drawing/2014/main" id="{C8B42C71-6705-48DF-BBC9-CFD6E02D9667}"/>
              </a:ext>
            </a:extLst>
          </p:cNvPr>
          <p:cNvSpPr/>
          <p:nvPr/>
        </p:nvSpPr>
        <p:spPr>
          <a:xfrm>
            <a:off x="2023272" y="4114801"/>
            <a:ext cx="8142489" cy="2096642"/>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
        <p:nvSpPr>
          <p:cNvPr id="24" name="object 14">
            <a:extLst>
              <a:ext uri="{FF2B5EF4-FFF2-40B4-BE49-F238E27FC236}">
                <a16:creationId xmlns:a16="http://schemas.microsoft.com/office/drawing/2014/main" id="{B75D87C1-DC1B-4C68-94CB-ACD7C8C80F86}"/>
              </a:ext>
            </a:extLst>
          </p:cNvPr>
          <p:cNvSpPr/>
          <p:nvPr/>
        </p:nvSpPr>
        <p:spPr>
          <a:xfrm>
            <a:off x="2031471" y="4485639"/>
            <a:ext cx="8126094" cy="513081"/>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
        <p:nvSpPr>
          <p:cNvPr id="25" name="object 14">
            <a:extLst>
              <a:ext uri="{FF2B5EF4-FFF2-40B4-BE49-F238E27FC236}">
                <a16:creationId xmlns:a16="http://schemas.microsoft.com/office/drawing/2014/main" id="{134712EA-DB41-4D80-A463-BB9912F74830}"/>
              </a:ext>
            </a:extLst>
          </p:cNvPr>
          <p:cNvSpPr/>
          <p:nvPr/>
        </p:nvSpPr>
        <p:spPr>
          <a:xfrm>
            <a:off x="2031470" y="4996010"/>
            <a:ext cx="8134292" cy="697271"/>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
        <p:nvSpPr>
          <p:cNvPr id="26" name="TextBox 25">
            <a:extLst>
              <a:ext uri="{FF2B5EF4-FFF2-40B4-BE49-F238E27FC236}">
                <a16:creationId xmlns:a16="http://schemas.microsoft.com/office/drawing/2014/main" id="{429AD01C-746B-4DF9-AB70-954BD740FCC2}"/>
              </a:ext>
            </a:extLst>
          </p:cNvPr>
          <p:cNvSpPr txBox="1"/>
          <p:nvPr/>
        </p:nvSpPr>
        <p:spPr>
          <a:xfrm>
            <a:off x="8301522" y="2064574"/>
            <a:ext cx="3093720" cy="1680588"/>
          </a:xfrm>
          <a:prstGeom prst="rect">
            <a:avLst/>
          </a:prstGeom>
          <a:noFill/>
        </p:spPr>
        <p:txBody>
          <a:bodyPr wrap="square" rtlCol="0">
            <a:spAutoFit/>
          </a:bodyPr>
          <a:lstStyle/>
          <a:p>
            <a:pPr algn="ctr">
              <a:lnSpc>
                <a:spcPct val="100000"/>
              </a:lnSpc>
              <a:spcBef>
                <a:spcPts val="30"/>
              </a:spcBef>
            </a:pPr>
            <a:endParaRPr lang="en-US" dirty="0">
              <a:latin typeface="Corbel"/>
              <a:cs typeface="Corbel"/>
            </a:endParaRPr>
          </a:p>
          <a:p>
            <a:pPr marL="12700" marR="35560" algn="ctr">
              <a:lnSpc>
                <a:spcPts val="2620"/>
              </a:lnSpc>
            </a:pPr>
            <a:r>
              <a:rPr lang="en-US" b="1" spc="-5" dirty="0">
                <a:solidFill>
                  <a:srgbClr val="CC3300"/>
                </a:solidFill>
                <a:latin typeface="Corbel"/>
                <a:cs typeface="Corbel"/>
              </a:rPr>
              <a:t>Do </a:t>
            </a:r>
            <a:r>
              <a:rPr lang="en-US" b="1" dirty="0">
                <a:solidFill>
                  <a:srgbClr val="CC3300"/>
                </a:solidFill>
                <a:latin typeface="Corbel"/>
                <a:cs typeface="Corbel"/>
              </a:rPr>
              <a:t>not count </a:t>
            </a:r>
            <a:r>
              <a:rPr lang="en-US" b="1" spc="-5" dirty="0">
                <a:solidFill>
                  <a:srgbClr val="CC3300"/>
                </a:solidFill>
                <a:latin typeface="Corbel"/>
                <a:cs typeface="Corbel"/>
              </a:rPr>
              <a:t>the weight of the container: only </a:t>
            </a:r>
            <a:r>
              <a:rPr lang="en-US" b="1" dirty="0">
                <a:solidFill>
                  <a:srgbClr val="CC3300"/>
                </a:solidFill>
                <a:latin typeface="Corbel"/>
                <a:cs typeface="Corbel"/>
              </a:rPr>
              <a:t>count </a:t>
            </a:r>
            <a:r>
              <a:rPr lang="en-US" b="1" spc="-5" dirty="0">
                <a:solidFill>
                  <a:srgbClr val="CC3300"/>
                </a:solidFill>
                <a:latin typeface="Corbel"/>
                <a:cs typeface="Corbel"/>
              </a:rPr>
              <a:t>the mass of  hazardous waste or residue </a:t>
            </a:r>
            <a:r>
              <a:rPr lang="en-US" b="1" dirty="0">
                <a:solidFill>
                  <a:srgbClr val="CC3300"/>
                </a:solidFill>
                <a:latin typeface="Corbel"/>
                <a:cs typeface="Corbel"/>
              </a:rPr>
              <a:t>in a</a:t>
            </a:r>
            <a:r>
              <a:rPr lang="en-US" b="1" spc="30" dirty="0">
                <a:solidFill>
                  <a:srgbClr val="CC3300"/>
                </a:solidFill>
                <a:latin typeface="Corbel"/>
                <a:cs typeface="Corbel"/>
              </a:rPr>
              <a:t> </a:t>
            </a:r>
            <a:r>
              <a:rPr lang="en-US" b="1" spc="-15" dirty="0">
                <a:solidFill>
                  <a:srgbClr val="CC3300"/>
                </a:solidFill>
                <a:latin typeface="Corbel"/>
                <a:cs typeface="Corbel"/>
              </a:rPr>
              <a:t>container.</a:t>
            </a:r>
            <a:endParaRPr lang="en-US" dirty="0">
              <a:latin typeface="Corbel"/>
              <a:cs typeface="Corbel"/>
            </a:endParaRPr>
          </a:p>
        </p:txBody>
      </p:sp>
      <p:sp>
        <p:nvSpPr>
          <p:cNvPr id="29" name="object 4">
            <a:extLst>
              <a:ext uri="{FF2B5EF4-FFF2-40B4-BE49-F238E27FC236}">
                <a16:creationId xmlns:a16="http://schemas.microsoft.com/office/drawing/2014/main" id="{16EDE186-C939-479F-BDA6-941CFCE7D585}"/>
              </a:ext>
            </a:extLst>
          </p:cNvPr>
          <p:cNvSpPr/>
          <p:nvPr/>
        </p:nvSpPr>
        <p:spPr>
          <a:xfrm>
            <a:off x="1436584" y="2083165"/>
            <a:ext cx="4749268" cy="1745861"/>
          </a:xfrm>
          <a:custGeom>
            <a:avLst/>
            <a:gdLst/>
            <a:ahLst/>
            <a:cxnLst/>
            <a:rect l="l" t="t" r="r" b="b"/>
            <a:pathLst>
              <a:path w="2743200" h="4603115">
                <a:moveTo>
                  <a:pt x="1143000" y="4091180"/>
                </a:moveTo>
                <a:lnTo>
                  <a:pt x="457202" y="4091180"/>
                </a:lnTo>
                <a:lnTo>
                  <a:pt x="800107" y="4602578"/>
                </a:lnTo>
                <a:lnTo>
                  <a:pt x="1143000" y="4091180"/>
                </a:lnTo>
                <a:close/>
              </a:path>
              <a:path w="2743200" h="4603115">
                <a:moveTo>
                  <a:pt x="2285989" y="0"/>
                </a:moveTo>
                <a:lnTo>
                  <a:pt x="457211" y="0"/>
                </a:lnTo>
                <a:lnTo>
                  <a:pt x="410464" y="2360"/>
                </a:lnTo>
                <a:lnTo>
                  <a:pt x="365067" y="9288"/>
                </a:lnTo>
                <a:lnTo>
                  <a:pt x="321250" y="20555"/>
                </a:lnTo>
                <a:lnTo>
                  <a:pt x="279244" y="35929"/>
                </a:lnTo>
                <a:lnTo>
                  <a:pt x="239277" y="55182"/>
                </a:lnTo>
                <a:lnTo>
                  <a:pt x="201580" y="78084"/>
                </a:lnTo>
                <a:lnTo>
                  <a:pt x="166382" y="104404"/>
                </a:lnTo>
                <a:lnTo>
                  <a:pt x="133914" y="133913"/>
                </a:lnTo>
                <a:lnTo>
                  <a:pt x="104405" y="166382"/>
                </a:lnTo>
                <a:lnTo>
                  <a:pt x="78084" y="201579"/>
                </a:lnTo>
                <a:lnTo>
                  <a:pt x="55183" y="239277"/>
                </a:lnTo>
                <a:lnTo>
                  <a:pt x="35930" y="279243"/>
                </a:lnTo>
                <a:lnTo>
                  <a:pt x="20555" y="321250"/>
                </a:lnTo>
                <a:lnTo>
                  <a:pt x="9288" y="365067"/>
                </a:lnTo>
                <a:lnTo>
                  <a:pt x="2360" y="410464"/>
                </a:lnTo>
                <a:lnTo>
                  <a:pt x="0" y="457211"/>
                </a:lnTo>
                <a:lnTo>
                  <a:pt x="0" y="3633970"/>
                </a:lnTo>
                <a:lnTo>
                  <a:pt x="2360" y="3680717"/>
                </a:lnTo>
                <a:lnTo>
                  <a:pt x="9288" y="3726114"/>
                </a:lnTo>
                <a:lnTo>
                  <a:pt x="20555" y="3769930"/>
                </a:lnTo>
                <a:lnTo>
                  <a:pt x="35930" y="3811937"/>
                </a:lnTo>
                <a:lnTo>
                  <a:pt x="55183" y="3851903"/>
                </a:lnTo>
                <a:lnTo>
                  <a:pt x="78084" y="3889601"/>
                </a:lnTo>
                <a:lnTo>
                  <a:pt x="104405" y="3924798"/>
                </a:lnTo>
                <a:lnTo>
                  <a:pt x="133914" y="3957266"/>
                </a:lnTo>
                <a:lnTo>
                  <a:pt x="166382" y="3986776"/>
                </a:lnTo>
                <a:lnTo>
                  <a:pt x="201580" y="4013096"/>
                </a:lnTo>
                <a:lnTo>
                  <a:pt x="239277" y="4035997"/>
                </a:lnTo>
                <a:lnTo>
                  <a:pt x="279244" y="4055250"/>
                </a:lnTo>
                <a:lnTo>
                  <a:pt x="321250" y="4070625"/>
                </a:lnTo>
                <a:lnTo>
                  <a:pt x="365067" y="4081891"/>
                </a:lnTo>
                <a:lnTo>
                  <a:pt x="410464" y="4088820"/>
                </a:lnTo>
                <a:lnTo>
                  <a:pt x="457211" y="4091180"/>
                </a:lnTo>
                <a:lnTo>
                  <a:pt x="2285989" y="4091180"/>
                </a:lnTo>
                <a:lnTo>
                  <a:pt x="2332736" y="4088820"/>
                </a:lnTo>
                <a:lnTo>
                  <a:pt x="2378133" y="4081891"/>
                </a:lnTo>
                <a:lnTo>
                  <a:pt x="2421950" y="4070625"/>
                </a:lnTo>
                <a:lnTo>
                  <a:pt x="2463956" y="4055250"/>
                </a:lnTo>
                <a:lnTo>
                  <a:pt x="2503923" y="4035997"/>
                </a:lnTo>
                <a:lnTo>
                  <a:pt x="2541620" y="4013096"/>
                </a:lnTo>
                <a:lnTo>
                  <a:pt x="2576817" y="3986776"/>
                </a:lnTo>
                <a:lnTo>
                  <a:pt x="2609286" y="3957266"/>
                </a:lnTo>
                <a:lnTo>
                  <a:pt x="2638795" y="3924798"/>
                </a:lnTo>
                <a:lnTo>
                  <a:pt x="2665115" y="3889601"/>
                </a:lnTo>
                <a:lnTo>
                  <a:pt x="2688017" y="3851903"/>
                </a:lnTo>
                <a:lnTo>
                  <a:pt x="2707270" y="3811937"/>
                </a:lnTo>
                <a:lnTo>
                  <a:pt x="2722644" y="3769930"/>
                </a:lnTo>
                <a:lnTo>
                  <a:pt x="2733911" y="3726114"/>
                </a:lnTo>
                <a:lnTo>
                  <a:pt x="2740839" y="3680717"/>
                </a:lnTo>
                <a:lnTo>
                  <a:pt x="2743200" y="3633970"/>
                </a:lnTo>
                <a:lnTo>
                  <a:pt x="2743200" y="457211"/>
                </a:lnTo>
                <a:lnTo>
                  <a:pt x="2740839" y="410464"/>
                </a:lnTo>
                <a:lnTo>
                  <a:pt x="2733911" y="365067"/>
                </a:lnTo>
                <a:lnTo>
                  <a:pt x="2722644" y="321250"/>
                </a:lnTo>
                <a:lnTo>
                  <a:pt x="2707270" y="279243"/>
                </a:lnTo>
                <a:lnTo>
                  <a:pt x="2688017" y="239277"/>
                </a:lnTo>
                <a:lnTo>
                  <a:pt x="2665115" y="201579"/>
                </a:lnTo>
                <a:lnTo>
                  <a:pt x="2638795" y="166382"/>
                </a:lnTo>
                <a:lnTo>
                  <a:pt x="2609286" y="133913"/>
                </a:lnTo>
                <a:lnTo>
                  <a:pt x="2576817" y="104404"/>
                </a:lnTo>
                <a:lnTo>
                  <a:pt x="2541620" y="78084"/>
                </a:lnTo>
                <a:lnTo>
                  <a:pt x="2503923" y="55182"/>
                </a:lnTo>
                <a:lnTo>
                  <a:pt x="2463956" y="35929"/>
                </a:lnTo>
                <a:lnTo>
                  <a:pt x="2421950" y="20555"/>
                </a:lnTo>
                <a:lnTo>
                  <a:pt x="2378133" y="9288"/>
                </a:lnTo>
                <a:lnTo>
                  <a:pt x="2332736" y="2360"/>
                </a:lnTo>
                <a:lnTo>
                  <a:pt x="2285989" y="0"/>
                </a:lnTo>
                <a:close/>
              </a:path>
            </a:pathLst>
          </a:custGeom>
          <a:solidFill>
            <a:srgbClr val="FFFF00"/>
          </a:solidFill>
        </p:spPr>
        <p:txBody>
          <a:bodyPr wrap="square" lIns="0" tIns="0" rIns="0" bIns="0" rtlCol="0"/>
          <a:lstStyle/>
          <a:p>
            <a:pPr algn="ctr"/>
            <a:endParaRPr lang="en-US" dirty="0">
              <a:solidFill>
                <a:schemeClr val="bg1"/>
              </a:solidFill>
            </a:endParaRPr>
          </a:p>
          <a:p>
            <a:pPr algn="ctr"/>
            <a:r>
              <a:rPr lang="en-US" dirty="0">
                <a:solidFill>
                  <a:schemeClr val="bg1"/>
                </a:solidFill>
              </a:rPr>
              <a:t>Generator size is based on the volume (gallons or pounds) and type of hazardous waste generated at a site for each calendar month</a:t>
            </a:r>
          </a:p>
        </p:txBody>
      </p:sp>
      <p:pic>
        <p:nvPicPr>
          <p:cNvPr id="30" name="Picture 2" descr="https://encrypted-tbn0.gstatic.com/shopping?q=tbn:ANd9GcSWymtGapTVsyLjjdgKJLZeykscNvm7821SD7sN6JJIQ8xmojS70GaCNfG7AMncRXnS8HlA5X_i&amp;usqp=CAE">
            <a:extLst>
              <a:ext uri="{FF2B5EF4-FFF2-40B4-BE49-F238E27FC236}">
                <a16:creationId xmlns:a16="http://schemas.microsoft.com/office/drawing/2014/main" id="{D7B3CE4A-3239-400B-9A58-EDCEEC82E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3132" y="4154264"/>
            <a:ext cx="1631587" cy="242933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2" descr="https://encrypted-tbn0.gstatic.com/shopping?q=tbn:ANd9GcSWymtGapTVsyLjjdgKJLZeykscNvm7821SD7sN6JJIQ8xmojS70GaCNfG7AMncRXnS8HlA5X_i&amp;usqp=CAE">
            <a:extLst>
              <a:ext uri="{FF2B5EF4-FFF2-40B4-BE49-F238E27FC236}">
                <a16:creationId xmlns:a16="http://schemas.microsoft.com/office/drawing/2014/main" id="{5B3BD046-DF4D-44D1-B190-DA44F4BF56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268" y="4239163"/>
            <a:ext cx="1631587" cy="2429338"/>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96CBCD-43D0-49E7-AA43-CAB0D2F0399D}"/>
              </a:ext>
            </a:extLst>
          </p:cNvPr>
          <p:cNvSpPr/>
          <p:nvPr/>
        </p:nvSpPr>
        <p:spPr>
          <a:xfrm>
            <a:off x="0" y="620268"/>
            <a:ext cx="12192000" cy="1293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228600" y="644379"/>
            <a:ext cx="8839200" cy="1293495"/>
          </a:xfrm>
          <a:prstGeom prst="rect">
            <a:avLst/>
          </a:prstGeom>
        </p:spPr>
        <p:txBody>
          <a:bodyPr vert="horz" wrap="square" lIns="0" tIns="93980" rIns="0" bIns="0" rtlCol="0">
            <a:spAutoFit/>
          </a:bodyPr>
          <a:lstStyle/>
          <a:p>
            <a:pPr marL="12700" marR="5080">
              <a:lnSpc>
                <a:spcPts val="4700"/>
              </a:lnSpc>
              <a:spcBef>
                <a:spcPts val="740"/>
              </a:spcBef>
            </a:pPr>
            <a:r>
              <a:rPr sz="3600" spc="-5" dirty="0">
                <a:solidFill>
                  <a:schemeClr val="tx1"/>
                </a:solidFill>
              </a:rPr>
              <a:t>Step #3 </a:t>
            </a:r>
            <a:r>
              <a:rPr sz="3600" dirty="0">
                <a:solidFill>
                  <a:schemeClr val="tx1"/>
                </a:solidFill>
              </a:rPr>
              <a:t>Obtaining a </a:t>
            </a:r>
            <a:r>
              <a:rPr sz="3600" spc="-5" dirty="0">
                <a:solidFill>
                  <a:schemeClr val="tx1"/>
                </a:solidFill>
              </a:rPr>
              <a:t>Hazardous</a:t>
            </a:r>
            <a:r>
              <a:rPr sz="3600" spc="-490" dirty="0">
                <a:solidFill>
                  <a:schemeClr val="tx1"/>
                </a:solidFill>
              </a:rPr>
              <a:t> </a:t>
            </a:r>
            <a:r>
              <a:rPr sz="3600" spc="-5" dirty="0">
                <a:solidFill>
                  <a:schemeClr val="tx1"/>
                </a:solidFill>
              </a:rPr>
              <a:t>Waste  Identification Number</a:t>
            </a:r>
            <a:r>
              <a:rPr sz="3600" spc="-10" dirty="0">
                <a:solidFill>
                  <a:schemeClr val="tx1"/>
                </a:solidFill>
              </a:rPr>
              <a:t> </a:t>
            </a:r>
            <a:r>
              <a:rPr sz="3600" spc="-35" dirty="0">
                <a:solidFill>
                  <a:schemeClr val="tx1"/>
                </a:solidFill>
              </a:rPr>
              <a:t>(HWID)</a:t>
            </a:r>
          </a:p>
        </p:txBody>
      </p:sp>
      <p:sp>
        <p:nvSpPr>
          <p:cNvPr id="3" name="object 3"/>
          <p:cNvSpPr txBox="1"/>
          <p:nvPr/>
        </p:nvSpPr>
        <p:spPr>
          <a:xfrm>
            <a:off x="381001" y="2020968"/>
            <a:ext cx="5068480" cy="3904274"/>
          </a:xfrm>
          <a:prstGeom prst="rect">
            <a:avLst/>
          </a:prstGeom>
        </p:spPr>
        <p:txBody>
          <a:bodyPr vert="horz" wrap="square" lIns="0" tIns="51435" rIns="0" bIns="0" rtlCol="0">
            <a:spAutoFit/>
          </a:bodyPr>
          <a:lstStyle/>
          <a:p>
            <a:pPr marL="12700" marR="819150">
              <a:lnSpc>
                <a:spcPts val="2620"/>
              </a:lnSpc>
              <a:spcBef>
                <a:spcPts val="405"/>
              </a:spcBef>
            </a:pPr>
            <a:r>
              <a:rPr sz="2000" b="1" spc="-5" dirty="0">
                <a:solidFill>
                  <a:schemeClr val="bg1"/>
                </a:solidFill>
                <a:latin typeface="Corbel"/>
                <a:cs typeface="Corbel"/>
              </a:rPr>
              <a:t>What </a:t>
            </a:r>
            <a:r>
              <a:rPr sz="2000" b="1" dirty="0">
                <a:solidFill>
                  <a:schemeClr val="bg1"/>
                </a:solidFill>
                <a:latin typeface="Corbel"/>
                <a:cs typeface="Corbel"/>
              </a:rPr>
              <a:t>is a </a:t>
            </a:r>
            <a:r>
              <a:rPr sz="2000" b="1" spc="-5" dirty="0">
                <a:solidFill>
                  <a:schemeClr val="bg1"/>
                </a:solidFill>
                <a:latin typeface="Corbel"/>
                <a:cs typeface="Corbel"/>
              </a:rPr>
              <a:t>Hazardous Waste</a:t>
            </a:r>
            <a:r>
              <a:rPr sz="2000" b="1" spc="-145" dirty="0">
                <a:solidFill>
                  <a:schemeClr val="bg1"/>
                </a:solidFill>
                <a:latin typeface="Corbel"/>
                <a:cs typeface="Corbel"/>
              </a:rPr>
              <a:t> </a:t>
            </a:r>
            <a:r>
              <a:rPr sz="2000" b="1" spc="-5" dirty="0">
                <a:solidFill>
                  <a:schemeClr val="bg1"/>
                </a:solidFill>
                <a:latin typeface="Corbel"/>
                <a:cs typeface="Corbel"/>
              </a:rPr>
              <a:t>Identification  Number</a:t>
            </a:r>
            <a:r>
              <a:rPr sz="2000" b="1" spc="-15" dirty="0">
                <a:solidFill>
                  <a:schemeClr val="bg1"/>
                </a:solidFill>
                <a:latin typeface="Corbel"/>
                <a:cs typeface="Corbel"/>
              </a:rPr>
              <a:t> </a:t>
            </a:r>
            <a:r>
              <a:rPr lang="en-US" sz="2000" b="1" spc="-15" dirty="0">
                <a:solidFill>
                  <a:schemeClr val="bg1"/>
                </a:solidFill>
                <a:latin typeface="Corbel"/>
                <a:cs typeface="Corbel"/>
              </a:rPr>
              <a:t>(HWID) </a:t>
            </a:r>
            <a:r>
              <a:rPr sz="2000" b="1" dirty="0">
                <a:solidFill>
                  <a:schemeClr val="bg1"/>
                </a:solidFill>
                <a:latin typeface="Corbel"/>
                <a:cs typeface="Corbel"/>
              </a:rPr>
              <a:t>?</a:t>
            </a:r>
            <a:endParaRPr lang="en-US" sz="2000" b="1" dirty="0">
              <a:solidFill>
                <a:schemeClr val="bg1"/>
              </a:solidFill>
              <a:latin typeface="Corbel"/>
              <a:cs typeface="Corbel"/>
            </a:endParaRPr>
          </a:p>
          <a:p>
            <a:pPr marL="12700" marR="819150">
              <a:lnSpc>
                <a:spcPts val="2620"/>
              </a:lnSpc>
              <a:spcBef>
                <a:spcPts val="405"/>
              </a:spcBef>
            </a:pPr>
            <a:endParaRPr sz="2000" dirty="0">
              <a:latin typeface="Corbel"/>
              <a:cs typeface="Corbel"/>
            </a:endParaRPr>
          </a:p>
          <a:p>
            <a:pPr marL="12700">
              <a:lnSpc>
                <a:spcPts val="2305"/>
              </a:lnSpc>
            </a:pPr>
            <a:r>
              <a:rPr sz="2000" dirty="0">
                <a:latin typeface="Corbel"/>
                <a:cs typeface="Corbel"/>
              </a:rPr>
              <a:t>A </a:t>
            </a:r>
            <a:r>
              <a:rPr sz="2000" spc="-5" dirty="0">
                <a:latin typeface="Corbel"/>
                <a:cs typeface="Corbel"/>
              </a:rPr>
              <a:t>hazardous </a:t>
            </a:r>
            <a:r>
              <a:rPr sz="2000" dirty="0">
                <a:latin typeface="Corbel"/>
                <a:cs typeface="Corbel"/>
              </a:rPr>
              <a:t>waste identification</a:t>
            </a:r>
            <a:r>
              <a:rPr sz="2000" spc="-35" dirty="0">
                <a:latin typeface="Corbel"/>
                <a:cs typeface="Corbel"/>
              </a:rPr>
              <a:t> </a:t>
            </a:r>
            <a:r>
              <a:rPr sz="2000" spc="-5" dirty="0">
                <a:latin typeface="Corbel"/>
                <a:cs typeface="Corbel"/>
              </a:rPr>
              <a:t>number</a:t>
            </a:r>
            <a:endParaRPr sz="2000" dirty="0">
              <a:latin typeface="Corbel"/>
              <a:cs typeface="Corbel"/>
            </a:endParaRPr>
          </a:p>
          <a:p>
            <a:pPr marL="12700" marR="5080">
              <a:lnSpc>
                <a:spcPct val="90300"/>
              </a:lnSpc>
              <a:spcBef>
                <a:spcPts val="135"/>
              </a:spcBef>
            </a:pPr>
            <a:r>
              <a:rPr sz="2000" spc="-20" dirty="0">
                <a:latin typeface="Corbel"/>
                <a:cs typeface="Corbel"/>
              </a:rPr>
              <a:t>(HWID) </a:t>
            </a:r>
            <a:r>
              <a:rPr sz="2000" dirty="0">
                <a:latin typeface="Corbel"/>
                <a:cs typeface="Corbel"/>
              </a:rPr>
              <a:t>is </a:t>
            </a:r>
            <a:r>
              <a:rPr sz="2000" spc="-5" dirty="0">
                <a:latin typeface="Corbel"/>
                <a:cs typeface="Corbel"/>
              </a:rPr>
              <a:t>a unique number used </a:t>
            </a:r>
            <a:r>
              <a:rPr sz="2000" dirty="0">
                <a:latin typeface="Corbel"/>
                <a:cs typeface="Corbel"/>
              </a:rPr>
              <a:t>to  </a:t>
            </a:r>
            <a:r>
              <a:rPr sz="2000" spc="-5" dirty="0">
                <a:latin typeface="Corbel"/>
                <a:cs typeface="Corbel"/>
              </a:rPr>
              <a:t>simultaneously </a:t>
            </a:r>
            <a:r>
              <a:rPr sz="2000" dirty="0">
                <a:latin typeface="Corbel"/>
                <a:cs typeface="Corbel"/>
              </a:rPr>
              <a:t>identify both a </a:t>
            </a:r>
            <a:r>
              <a:rPr sz="2000" spc="-5" dirty="0">
                <a:latin typeface="Corbel"/>
                <a:cs typeface="Corbel"/>
              </a:rPr>
              <a:t>physical location  at which hazardous </a:t>
            </a:r>
            <a:r>
              <a:rPr sz="2000" dirty="0">
                <a:latin typeface="Corbel"/>
                <a:cs typeface="Corbel"/>
              </a:rPr>
              <a:t>waste is </a:t>
            </a:r>
            <a:r>
              <a:rPr sz="2000" spc="-5" dirty="0">
                <a:latin typeface="Corbel"/>
                <a:cs typeface="Corbel"/>
              </a:rPr>
              <a:t>generated or  handled and the operator of that </a:t>
            </a:r>
            <a:r>
              <a:rPr sz="2000" dirty="0">
                <a:latin typeface="Corbel"/>
                <a:cs typeface="Corbel"/>
              </a:rPr>
              <a:t>site. </a:t>
            </a:r>
            <a:r>
              <a:rPr sz="2000" spc="-5" dirty="0">
                <a:latin typeface="Corbel"/>
                <a:cs typeface="Corbel"/>
              </a:rPr>
              <a:t>The  Minnesota </a:t>
            </a:r>
            <a:r>
              <a:rPr sz="2000" spc="-15" dirty="0">
                <a:latin typeface="Corbel"/>
                <a:cs typeface="Corbel"/>
              </a:rPr>
              <a:t>Pollution </a:t>
            </a:r>
            <a:r>
              <a:rPr sz="2000" spc="-5" dirty="0">
                <a:latin typeface="Corbel"/>
                <a:cs typeface="Corbel"/>
              </a:rPr>
              <a:t>Control Agency </a:t>
            </a:r>
            <a:r>
              <a:rPr sz="2000" dirty="0">
                <a:latin typeface="Corbel"/>
                <a:cs typeface="Corbel"/>
              </a:rPr>
              <a:t>(MPCA)  assigns </a:t>
            </a:r>
            <a:r>
              <a:rPr sz="2000" spc="-5" dirty="0">
                <a:latin typeface="Corbel"/>
                <a:cs typeface="Corbel"/>
              </a:rPr>
              <a:t>HWIDs </a:t>
            </a:r>
            <a:r>
              <a:rPr sz="2000" dirty="0">
                <a:latin typeface="Corbel"/>
                <a:cs typeface="Corbel"/>
              </a:rPr>
              <a:t>in </a:t>
            </a:r>
            <a:r>
              <a:rPr sz="2000" spc="-5" dirty="0">
                <a:latin typeface="Corbel"/>
                <a:cs typeface="Corbel"/>
              </a:rPr>
              <a:t>Minnesota. </a:t>
            </a:r>
            <a:r>
              <a:rPr sz="2000" dirty="0">
                <a:latin typeface="Corbel"/>
                <a:cs typeface="Corbel"/>
              </a:rPr>
              <a:t>The </a:t>
            </a:r>
            <a:r>
              <a:rPr sz="2000" spc="-15" dirty="0">
                <a:latin typeface="Corbel"/>
                <a:cs typeface="Corbel"/>
              </a:rPr>
              <a:t>U.S.  </a:t>
            </a:r>
            <a:r>
              <a:rPr sz="2000" spc="-5" dirty="0">
                <a:latin typeface="Corbel"/>
                <a:cs typeface="Corbel"/>
              </a:rPr>
              <a:t>Environmental Protection Agency </a:t>
            </a:r>
            <a:r>
              <a:rPr sz="2000" spc="-40" dirty="0">
                <a:latin typeface="Corbel"/>
                <a:cs typeface="Corbel"/>
              </a:rPr>
              <a:t>(EPA)  </a:t>
            </a:r>
            <a:r>
              <a:rPr sz="2000" spc="-5" dirty="0">
                <a:latin typeface="Corbel"/>
                <a:cs typeface="Corbel"/>
              </a:rPr>
              <a:t>coordinates </a:t>
            </a:r>
            <a:r>
              <a:rPr sz="2000" dirty="0">
                <a:latin typeface="Corbel"/>
                <a:cs typeface="Corbel"/>
              </a:rPr>
              <a:t>the </a:t>
            </a:r>
            <a:r>
              <a:rPr sz="2000" spc="-5" dirty="0">
                <a:latin typeface="Corbel"/>
                <a:cs typeface="Corbel"/>
              </a:rPr>
              <a:t>numbering </a:t>
            </a:r>
            <a:r>
              <a:rPr sz="2000" dirty="0">
                <a:latin typeface="Corbel"/>
                <a:cs typeface="Corbel"/>
              </a:rPr>
              <a:t>system nationwide,  </a:t>
            </a:r>
            <a:r>
              <a:rPr sz="2000" spc="-5" dirty="0">
                <a:latin typeface="Corbel"/>
                <a:cs typeface="Corbel"/>
              </a:rPr>
              <a:t>HWIDs are </a:t>
            </a:r>
            <a:r>
              <a:rPr sz="2000" dirty="0">
                <a:latin typeface="Corbel"/>
                <a:cs typeface="Corbel"/>
              </a:rPr>
              <a:t>also </a:t>
            </a:r>
            <a:r>
              <a:rPr sz="2000" spc="-5" dirty="0">
                <a:latin typeface="Corbel"/>
                <a:cs typeface="Corbel"/>
              </a:rPr>
              <a:t>referred </a:t>
            </a:r>
            <a:r>
              <a:rPr sz="2000" dirty="0">
                <a:latin typeface="Corbel"/>
                <a:cs typeface="Corbel"/>
              </a:rPr>
              <a:t>to </a:t>
            </a:r>
            <a:r>
              <a:rPr sz="2000" spc="-5" dirty="0">
                <a:latin typeface="Corbel"/>
                <a:cs typeface="Corbel"/>
              </a:rPr>
              <a:t>as </a:t>
            </a:r>
            <a:r>
              <a:rPr sz="2000" spc="-65" dirty="0">
                <a:latin typeface="Corbel"/>
                <a:cs typeface="Corbel"/>
              </a:rPr>
              <a:t>EPA</a:t>
            </a:r>
            <a:r>
              <a:rPr sz="2000" spc="-45" dirty="0">
                <a:latin typeface="Corbel"/>
                <a:cs typeface="Corbel"/>
              </a:rPr>
              <a:t> </a:t>
            </a:r>
            <a:r>
              <a:rPr sz="2000" spc="-15" dirty="0">
                <a:latin typeface="Corbel"/>
                <a:cs typeface="Corbel"/>
              </a:rPr>
              <a:t>ID’s.</a:t>
            </a:r>
            <a:endParaRPr sz="2000" dirty="0">
              <a:latin typeface="Corbel"/>
              <a:cs typeface="Corbel"/>
            </a:endParaRPr>
          </a:p>
        </p:txBody>
      </p:sp>
      <p:sp>
        <p:nvSpPr>
          <p:cNvPr id="4" name="object 4"/>
          <p:cNvSpPr txBox="1"/>
          <p:nvPr/>
        </p:nvSpPr>
        <p:spPr>
          <a:xfrm>
            <a:off x="8027238" y="2381510"/>
            <a:ext cx="3107853" cy="744563"/>
          </a:xfrm>
          <a:prstGeom prst="rect">
            <a:avLst/>
          </a:prstGeom>
        </p:spPr>
        <p:txBody>
          <a:bodyPr vert="horz" wrap="square" lIns="0" tIns="33655" rIns="0" bIns="0" rtlCol="0">
            <a:spAutoFit/>
          </a:bodyPr>
          <a:lstStyle/>
          <a:p>
            <a:pPr marL="12700" marR="5080">
              <a:lnSpc>
                <a:spcPct val="91300"/>
              </a:lnSpc>
              <a:spcBef>
                <a:spcPts val="265"/>
              </a:spcBef>
            </a:pPr>
            <a:r>
              <a:rPr lang="en-US" sz="1600" spc="-5" dirty="0">
                <a:latin typeface="Corbel"/>
                <a:cs typeface="Corbel"/>
                <a:hlinkClick r:id="rId2"/>
              </a:rPr>
              <a:t>https://www.pca.state.mn.us/sites/default/files/w-hw5-12.pdf</a:t>
            </a:r>
            <a:endParaRPr lang="en-US" sz="1600" spc="-5" dirty="0">
              <a:latin typeface="Corbel"/>
              <a:cs typeface="Corbel"/>
            </a:endParaRPr>
          </a:p>
          <a:p>
            <a:pPr marL="12700" marR="5080">
              <a:lnSpc>
                <a:spcPct val="91300"/>
              </a:lnSpc>
              <a:spcBef>
                <a:spcPts val="265"/>
              </a:spcBef>
            </a:pPr>
            <a:endParaRPr sz="1600" dirty="0">
              <a:latin typeface="Corbel"/>
              <a:cs typeface="Corbel"/>
            </a:endParaRPr>
          </a:p>
        </p:txBody>
      </p:sp>
      <p:sp>
        <p:nvSpPr>
          <p:cNvPr id="5" name="object 5"/>
          <p:cNvSpPr/>
          <p:nvPr/>
        </p:nvSpPr>
        <p:spPr>
          <a:xfrm>
            <a:off x="7354280" y="2463609"/>
            <a:ext cx="373955" cy="471559"/>
          </a:xfrm>
          <a:custGeom>
            <a:avLst/>
            <a:gdLst/>
            <a:ahLst/>
            <a:cxnLst/>
            <a:rect l="l" t="t" r="r" b="b"/>
            <a:pathLst>
              <a:path w="304800" h="342900">
                <a:moveTo>
                  <a:pt x="304800" y="190500"/>
                </a:moveTo>
                <a:lnTo>
                  <a:pt x="0" y="190500"/>
                </a:lnTo>
                <a:lnTo>
                  <a:pt x="152400" y="342900"/>
                </a:lnTo>
                <a:lnTo>
                  <a:pt x="304800" y="190500"/>
                </a:lnTo>
                <a:close/>
              </a:path>
              <a:path w="304800" h="342900">
                <a:moveTo>
                  <a:pt x="228600" y="0"/>
                </a:moveTo>
                <a:lnTo>
                  <a:pt x="76200" y="0"/>
                </a:lnTo>
                <a:lnTo>
                  <a:pt x="76200" y="190500"/>
                </a:lnTo>
                <a:lnTo>
                  <a:pt x="228600" y="190500"/>
                </a:lnTo>
                <a:lnTo>
                  <a:pt x="228600" y="0"/>
                </a:lnTo>
                <a:close/>
              </a:path>
            </a:pathLst>
          </a:custGeom>
          <a:solidFill>
            <a:srgbClr val="FF0000"/>
          </a:solidFill>
        </p:spPr>
        <p:txBody>
          <a:bodyPr wrap="square" lIns="0" tIns="0" rIns="0" bIns="0" rtlCol="0"/>
          <a:lstStyle/>
          <a:p>
            <a:endParaRPr dirty="0"/>
          </a:p>
        </p:txBody>
      </p:sp>
      <p:sp>
        <p:nvSpPr>
          <p:cNvPr id="7" name="object 7"/>
          <p:cNvSpPr/>
          <p:nvPr/>
        </p:nvSpPr>
        <p:spPr>
          <a:xfrm>
            <a:off x="7252194" y="3508746"/>
            <a:ext cx="4558805" cy="3044453"/>
          </a:xfrm>
          <a:custGeom>
            <a:avLst/>
            <a:gdLst/>
            <a:ahLst/>
            <a:cxnLst/>
            <a:rect l="l" t="t" r="r" b="b"/>
            <a:pathLst>
              <a:path w="4267200" h="2667000">
                <a:moveTo>
                  <a:pt x="0" y="0"/>
                </a:moveTo>
                <a:lnTo>
                  <a:pt x="4267201" y="0"/>
                </a:lnTo>
                <a:lnTo>
                  <a:pt x="4267201" y="2666999"/>
                </a:lnTo>
                <a:lnTo>
                  <a:pt x="0" y="2666999"/>
                </a:lnTo>
                <a:lnTo>
                  <a:pt x="0" y="0"/>
                </a:lnTo>
                <a:close/>
              </a:path>
            </a:pathLst>
          </a:custGeom>
          <a:solidFill>
            <a:srgbClr val="FFC000"/>
          </a:solidFill>
        </p:spPr>
        <p:txBody>
          <a:bodyPr wrap="square" lIns="0" tIns="0" rIns="0" bIns="0" rtlCol="0"/>
          <a:lstStyle/>
          <a:p>
            <a:endParaRPr dirty="0"/>
          </a:p>
        </p:txBody>
      </p:sp>
      <p:sp>
        <p:nvSpPr>
          <p:cNvPr id="9" name="object 9"/>
          <p:cNvSpPr/>
          <p:nvPr/>
        </p:nvSpPr>
        <p:spPr>
          <a:xfrm>
            <a:off x="7345315" y="3582554"/>
            <a:ext cx="4389485" cy="2894446"/>
          </a:xfrm>
          <a:prstGeom prst="rect">
            <a:avLst/>
          </a:prstGeom>
          <a:blipFill>
            <a:blip r:embed="rId3" cstate="print"/>
            <a:stretch>
              <a:fillRect/>
            </a:stretch>
          </a:blipFill>
        </p:spPr>
        <p:txBody>
          <a:bodyPr wrap="square" lIns="0" tIns="0" rIns="0" bIns="0" rtlCol="0"/>
          <a:lstStyle/>
          <a:p>
            <a:endParaRPr dirty="0"/>
          </a:p>
        </p:txBody>
      </p:sp>
      <p:sp>
        <p:nvSpPr>
          <p:cNvPr id="11" name="TextBox 10">
            <a:extLst>
              <a:ext uri="{FF2B5EF4-FFF2-40B4-BE49-F238E27FC236}">
                <a16:creationId xmlns:a16="http://schemas.microsoft.com/office/drawing/2014/main" id="{0250CF72-2B57-496B-A2CF-3C662BB44AF4}"/>
              </a:ext>
            </a:extLst>
          </p:cNvPr>
          <p:cNvSpPr txBox="1"/>
          <p:nvPr/>
        </p:nvSpPr>
        <p:spPr>
          <a:xfrm>
            <a:off x="7225300" y="1723879"/>
            <a:ext cx="4801961" cy="646331"/>
          </a:xfrm>
          <a:prstGeom prst="rect">
            <a:avLst/>
          </a:prstGeom>
          <a:solidFill>
            <a:srgbClr val="FFFF00"/>
          </a:solidFill>
        </p:spPr>
        <p:txBody>
          <a:bodyPr wrap="square" rtlCol="0">
            <a:spAutoFit/>
          </a:bodyPr>
          <a:lstStyle/>
          <a:p>
            <a:pPr algn="ctr"/>
            <a:r>
              <a:rPr lang="en-US" dirty="0">
                <a:solidFill>
                  <a:srgbClr val="FF0000"/>
                </a:solidFill>
              </a:rPr>
              <a:t>Check out the MPCA Fact Sheet to learn more about E-Services </a:t>
            </a:r>
          </a:p>
        </p:txBody>
      </p:sp>
      <p:sp>
        <p:nvSpPr>
          <p:cNvPr id="8" name="TextBox 7">
            <a:extLst>
              <a:ext uri="{FF2B5EF4-FFF2-40B4-BE49-F238E27FC236}">
                <a16:creationId xmlns:a16="http://schemas.microsoft.com/office/drawing/2014/main" id="{833755A8-DC92-5BEE-94A3-3CB8D6B47B47}"/>
              </a:ext>
            </a:extLst>
          </p:cNvPr>
          <p:cNvSpPr txBox="1"/>
          <p:nvPr/>
        </p:nvSpPr>
        <p:spPr>
          <a:xfrm>
            <a:off x="228600" y="6107668"/>
            <a:ext cx="6293711" cy="369332"/>
          </a:xfrm>
          <a:prstGeom prst="rect">
            <a:avLst/>
          </a:prstGeom>
          <a:noFill/>
        </p:spPr>
        <p:txBody>
          <a:bodyPr wrap="none" rtlCol="0">
            <a:spAutoFit/>
          </a:bodyPr>
          <a:lstStyle/>
          <a:p>
            <a:r>
              <a:rPr lang="en-US" dirty="0">
                <a:solidFill>
                  <a:srgbClr val="FFFF00"/>
                </a:solidFill>
              </a:rPr>
              <a:t>The HWID # is not transferable from location to location </a:t>
            </a:r>
          </a:p>
        </p:txBody>
      </p:sp>
      <p:sp>
        <p:nvSpPr>
          <p:cNvPr id="14" name="TextBox 13">
            <a:extLst>
              <a:ext uri="{FF2B5EF4-FFF2-40B4-BE49-F238E27FC236}">
                <a16:creationId xmlns:a16="http://schemas.microsoft.com/office/drawing/2014/main" id="{FD15E417-04BE-F5A3-6297-3FEEE46FF47A}"/>
              </a:ext>
            </a:extLst>
          </p:cNvPr>
          <p:cNvSpPr txBox="1"/>
          <p:nvPr/>
        </p:nvSpPr>
        <p:spPr>
          <a:xfrm>
            <a:off x="6823206" y="2993080"/>
            <a:ext cx="5368794" cy="646331"/>
          </a:xfrm>
          <a:prstGeom prst="rect">
            <a:avLst/>
          </a:prstGeom>
          <a:noFill/>
        </p:spPr>
        <p:txBody>
          <a:bodyPr wrap="square">
            <a:spAutoFit/>
          </a:bodyPr>
          <a:lstStyle/>
          <a:p>
            <a:r>
              <a:rPr lang="en-US" dirty="0">
                <a:hlinkClick r:id="rId4"/>
              </a:rPr>
              <a:t>https://www.youtube.com/watch?v=aqgKP5LNsEo</a:t>
            </a:r>
            <a:endParaRPr lang="en-US" dirty="0"/>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961262"/>
            <a:ext cx="5765165" cy="695960"/>
          </a:xfrm>
          <a:prstGeom prst="rect">
            <a:avLst/>
          </a:prstGeom>
        </p:spPr>
        <p:txBody>
          <a:bodyPr vert="horz" wrap="square" lIns="0" tIns="12700" rIns="0" bIns="0" rtlCol="0">
            <a:spAutoFit/>
          </a:bodyPr>
          <a:lstStyle/>
          <a:p>
            <a:pPr marL="12700">
              <a:lnSpc>
                <a:spcPct val="100000"/>
              </a:lnSpc>
              <a:spcBef>
                <a:spcPts val="100"/>
              </a:spcBef>
            </a:pPr>
            <a:r>
              <a:rPr dirty="0"/>
              <a:t>How do I </a:t>
            </a:r>
            <a:r>
              <a:rPr spc="-5" dirty="0"/>
              <a:t>obtain </a:t>
            </a:r>
            <a:r>
              <a:rPr dirty="0"/>
              <a:t>a</a:t>
            </a:r>
            <a:r>
              <a:rPr spc="-95" dirty="0"/>
              <a:t> </a:t>
            </a:r>
            <a:r>
              <a:rPr spc="-5" dirty="0"/>
              <a:t>HWID?</a:t>
            </a:r>
          </a:p>
        </p:txBody>
      </p:sp>
      <p:sp>
        <p:nvSpPr>
          <p:cNvPr id="3" name="object 3"/>
          <p:cNvSpPr txBox="1"/>
          <p:nvPr/>
        </p:nvSpPr>
        <p:spPr>
          <a:xfrm>
            <a:off x="1175235" y="2558457"/>
            <a:ext cx="9481185" cy="1103507"/>
          </a:xfrm>
          <a:prstGeom prst="rect">
            <a:avLst/>
          </a:prstGeom>
        </p:spPr>
        <p:txBody>
          <a:bodyPr vert="horz" wrap="square" lIns="0" tIns="51435" rIns="0" bIns="0" rtlCol="0">
            <a:spAutoFit/>
          </a:bodyPr>
          <a:lstStyle/>
          <a:p>
            <a:pPr marL="12700" marR="5080">
              <a:lnSpc>
                <a:spcPts val="2620"/>
              </a:lnSpc>
              <a:spcBef>
                <a:spcPts val="405"/>
              </a:spcBef>
            </a:pPr>
            <a:r>
              <a:rPr sz="2400" dirty="0">
                <a:latin typeface="Corbel"/>
                <a:cs typeface="Corbel"/>
              </a:rPr>
              <a:t>The MPCA </a:t>
            </a:r>
            <a:r>
              <a:rPr sz="2400" spc="-5" dirty="0">
                <a:latin typeface="Corbel"/>
                <a:cs typeface="Corbel"/>
              </a:rPr>
              <a:t>has an online e-services </a:t>
            </a:r>
            <a:r>
              <a:rPr sz="2400" dirty="0">
                <a:latin typeface="Corbel"/>
                <a:cs typeface="Corbel"/>
              </a:rPr>
              <a:t>Notification </a:t>
            </a:r>
            <a:r>
              <a:rPr sz="2400" spc="-5" dirty="0">
                <a:latin typeface="Corbel"/>
                <a:cs typeface="Corbel"/>
              </a:rPr>
              <a:t>of Regulated Waste</a:t>
            </a:r>
            <a:r>
              <a:rPr sz="2400" spc="-235" dirty="0">
                <a:latin typeface="Corbel"/>
                <a:cs typeface="Corbel"/>
              </a:rPr>
              <a:t> </a:t>
            </a:r>
            <a:r>
              <a:rPr sz="2400" dirty="0">
                <a:latin typeface="Corbel"/>
                <a:cs typeface="Corbel"/>
              </a:rPr>
              <a:t>Activity  </a:t>
            </a:r>
            <a:r>
              <a:rPr sz="2400" spc="-5" dirty="0">
                <a:latin typeface="Corbel"/>
                <a:cs typeface="Corbel"/>
              </a:rPr>
              <a:t>tool </a:t>
            </a:r>
            <a:r>
              <a:rPr sz="2400" dirty="0">
                <a:latin typeface="Corbel"/>
                <a:cs typeface="Corbel"/>
              </a:rPr>
              <a:t>at</a:t>
            </a:r>
            <a:r>
              <a:rPr sz="2400" spc="5" dirty="0">
                <a:latin typeface="Corbel"/>
                <a:cs typeface="Corbel"/>
              </a:rPr>
              <a:t> </a:t>
            </a:r>
            <a:r>
              <a:rPr lang="en-US" sz="2400" spc="5" dirty="0">
                <a:latin typeface="Corbel"/>
                <a:cs typeface="Corbel"/>
                <a:hlinkClick r:id="rId2"/>
              </a:rPr>
              <a:t>https://www.pca.state.mn.us/sites/default/files/w-hw5-12.pdf</a:t>
            </a:r>
            <a:endParaRPr lang="en-US" sz="2400" spc="5" dirty="0">
              <a:latin typeface="Corbel"/>
              <a:cs typeface="Corbel"/>
            </a:endParaRPr>
          </a:p>
          <a:p>
            <a:pPr marL="12700" marR="5080">
              <a:lnSpc>
                <a:spcPts val="2620"/>
              </a:lnSpc>
              <a:spcBef>
                <a:spcPts val="405"/>
              </a:spcBef>
            </a:pPr>
            <a:endParaRPr lang="en-US" sz="2400" spc="5" dirty="0">
              <a:latin typeface="Corbel"/>
              <a:cs typeface="Corbel"/>
            </a:endParaRPr>
          </a:p>
        </p:txBody>
      </p:sp>
      <p:sp>
        <p:nvSpPr>
          <p:cNvPr id="4" name="object 4"/>
          <p:cNvSpPr/>
          <p:nvPr/>
        </p:nvSpPr>
        <p:spPr>
          <a:xfrm>
            <a:off x="1002736" y="3937593"/>
            <a:ext cx="3310846" cy="1959145"/>
          </a:xfrm>
          <a:custGeom>
            <a:avLst/>
            <a:gdLst/>
            <a:ahLst/>
            <a:cxnLst/>
            <a:rect l="l" t="t" r="r" b="b"/>
            <a:pathLst>
              <a:path w="3276600" h="1981200">
                <a:moveTo>
                  <a:pt x="0" y="0"/>
                </a:moveTo>
                <a:lnTo>
                  <a:pt x="3276599" y="0"/>
                </a:lnTo>
                <a:lnTo>
                  <a:pt x="3276599" y="1981200"/>
                </a:lnTo>
                <a:lnTo>
                  <a:pt x="0" y="1981200"/>
                </a:lnTo>
                <a:lnTo>
                  <a:pt x="0" y="0"/>
                </a:lnTo>
                <a:close/>
              </a:path>
            </a:pathLst>
          </a:custGeom>
          <a:solidFill>
            <a:srgbClr val="FFFFFF"/>
          </a:solidFill>
        </p:spPr>
        <p:txBody>
          <a:bodyPr wrap="square" lIns="0" tIns="0" rIns="0" bIns="0" rtlCol="0"/>
          <a:lstStyle/>
          <a:p>
            <a:endParaRPr dirty="0"/>
          </a:p>
        </p:txBody>
      </p:sp>
      <p:sp>
        <p:nvSpPr>
          <p:cNvPr id="5" name="object 5"/>
          <p:cNvSpPr/>
          <p:nvPr/>
        </p:nvSpPr>
        <p:spPr>
          <a:xfrm>
            <a:off x="1002736" y="3937593"/>
            <a:ext cx="3310847" cy="1981200"/>
          </a:xfrm>
          <a:custGeom>
            <a:avLst/>
            <a:gdLst/>
            <a:ahLst/>
            <a:cxnLst/>
            <a:rect l="l" t="t" r="r" b="b"/>
            <a:pathLst>
              <a:path w="3276600" h="1981200">
                <a:moveTo>
                  <a:pt x="0" y="0"/>
                </a:moveTo>
                <a:lnTo>
                  <a:pt x="3276600" y="0"/>
                </a:lnTo>
                <a:lnTo>
                  <a:pt x="3276600" y="1981200"/>
                </a:lnTo>
                <a:lnTo>
                  <a:pt x="0" y="1981200"/>
                </a:lnTo>
                <a:lnTo>
                  <a:pt x="0" y="0"/>
                </a:lnTo>
                <a:close/>
              </a:path>
            </a:pathLst>
          </a:custGeom>
          <a:ln w="19050">
            <a:solidFill>
              <a:srgbClr val="A6B727"/>
            </a:solidFill>
          </a:ln>
        </p:spPr>
        <p:txBody>
          <a:bodyPr wrap="square" lIns="0" tIns="0" rIns="0" bIns="0" rtlCol="0"/>
          <a:lstStyle/>
          <a:p>
            <a:endParaRPr dirty="0"/>
          </a:p>
        </p:txBody>
      </p:sp>
      <p:sp>
        <p:nvSpPr>
          <p:cNvPr id="6" name="object 6"/>
          <p:cNvSpPr txBox="1"/>
          <p:nvPr/>
        </p:nvSpPr>
        <p:spPr>
          <a:xfrm>
            <a:off x="1279235" y="4337351"/>
            <a:ext cx="2792095" cy="1040765"/>
          </a:xfrm>
          <a:prstGeom prst="rect">
            <a:avLst/>
          </a:prstGeom>
        </p:spPr>
        <p:txBody>
          <a:bodyPr vert="horz" wrap="square" lIns="0" tIns="53975" rIns="0" bIns="0" rtlCol="0">
            <a:spAutoFit/>
          </a:bodyPr>
          <a:lstStyle/>
          <a:p>
            <a:pPr marL="12700" marR="5080">
              <a:lnSpc>
                <a:spcPct val="88700"/>
              </a:lnSpc>
              <a:spcBef>
                <a:spcPts val="425"/>
              </a:spcBef>
            </a:pPr>
            <a:r>
              <a:rPr sz="2400" spc="-5" dirty="0">
                <a:solidFill>
                  <a:srgbClr val="CC3300"/>
                </a:solidFill>
                <a:latin typeface="Corbel"/>
                <a:cs typeface="Corbel"/>
              </a:rPr>
              <a:t>What </a:t>
            </a:r>
            <a:r>
              <a:rPr sz="2400" dirty="0">
                <a:solidFill>
                  <a:srgbClr val="CC3300"/>
                </a:solidFill>
                <a:latin typeface="Corbel"/>
                <a:cs typeface="Corbel"/>
              </a:rPr>
              <a:t>do I do with </a:t>
            </a:r>
            <a:r>
              <a:rPr sz="2400" spc="-5" dirty="0">
                <a:solidFill>
                  <a:srgbClr val="CC3300"/>
                </a:solidFill>
                <a:latin typeface="Corbel"/>
                <a:cs typeface="Corbel"/>
              </a:rPr>
              <a:t>my  HWID </a:t>
            </a:r>
            <a:r>
              <a:rPr sz="2400" dirty="0">
                <a:solidFill>
                  <a:srgbClr val="CC3300"/>
                </a:solidFill>
                <a:latin typeface="Corbel"/>
                <a:cs typeface="Corbel"/>
              </a:rPr>
              <a:t>if I </a:t>
            </a:r>
            <a:r>
              <a:rPr sz="2400" spc="-5" dirty="0">
                <a:solidFill>
                  <a:srgbClr val="CC3300"/>
                </a:solidFill>
                <a:latin typeface="Corbel"/>
                <a:cs typeface="Corbel"/>
              </a:rPr>
              <a:t>move, </a:t>
            </a:r>
            <a:r>
              <a:rPr sz="2400" dirty="0">
                <a:solidFill>
                  <a:srgbClr val="CC3300"/>
                </a:solidFill>
                <a:latin typeface="Corbel"/>
                <a:cs typeface="Corbel"/>
              </a:rPr>
              <a:t>sell</a:t>
            </a:r>
            <a:r>
              <a:rPr sz="2400" spc="-85" dirty="0">
                <a:solidFill>
                  <a:srgbClr val="CC3300"/>
                </a:solidFill>
                <a:latin typeface="Corbel"/>
                <a:cs typeface="Corbel"/>
              </a:rPr>
              <a:t> </a:t>
            </a:r>
            <a:r>
              <a:rPr sz="2400" spc="-5" dirty="0">
                <a:solidFill>
                  <a:srgbClr val="CC3300"/>
                </a:solidFill>
                <a:latin typeface="Corbel"/>
                <a:cs typeface="Corbel"/>
              </a:rPr>
              <a:t>or  close </a:t>
            </a:r>
            <a:r>
              <a:rPr sz="2400" dirty="0">
                <a:solidFill>
                  <a:srgbClr val="CC3300"/>
                </a:solidFill>
                <a:latin typeface="Corbel"/>
                <a:cs typeface="Corbel"/>
              </a:rPr>
              <a:t>a</a:t>
            </a:r>
            <a:r>
              <a:rPr sz="2400" spc="-20" dirty="0">
                <a:solidFill>
                  <a:srgbClr val="CC3300"/>
                </a:solidFill>
                <a:latin typeface="Corbel"/>
                <a:cs typeface="Corbel"/>
              </a:rPr>
              <a:t> </a:t>
            </a:r>
            <a:r>
              <a:rPr sz="2400" dirty="0">
                <a:solidFill>
                  <a:srgbClr val="CC3300"/>
                </a:solidFill>
                <a:latin typeface="Corbel"/>
                <a:cs typeface="Corbel"/>
              </a:rPr>
              <a:t>business?</a:t>
            </a:r>
            <a:endParaRPr sz="2400" dirty="0">
              <a:latin typeface="Corbel"/>
              <a:cs typeface="Corbel"/>
            </a:endParaRPr>
          </a:p>
        </p:txBody>
      </p:sp>
      <p:sp>
        <p:nvSpPr>
          <p:cNvPr id="7" name="object 7"/>
          <p:cNvSpPr/>
          <p:nvPr/>
        </p:nvSpPr>
        <p:spPr>
          <a:xfrm>
            <a:off x="4894112" y="4591033"/>
            <a:ext cx="1021715" cy="533400"/>
          </a:xfrm>
          <a:custGeom>
            <a:avLst/>
            <a:gdLst/>
            <a:ahLst/>
            <a:cxnLst/>
            <a:rect l="l" t="t" r="r" b="b"/>
            <a:pathLst>
              <a:path w="1021714" h="533400">
                <a:moveTo>
                  <a:pt x="754848" y="0"/>
                </a:moveTo>
                <a:lnTo>
                  <a:pt x="754848" y="133350"/>
                </a:lnTo>
                <a:lnTo>
                  <a:pt x="0" y="133350"/>
                </a:lnTo>
                <a:lnTo>
                  <a:pt x="0" y="400050"/>
                </a:lnTo>
                <a:lnTo>
                  <a:pt x="754848" y="400050"/>
                </a:lnTo>
                <a:lnTo>
                  <a:pt x="754848" y="533400"/>
                </a:lnTo>
                <a:lnTo>
                  <a:pt x="1021548" y="266700"/>
                </a:lnTo>
                <a:lnTo>
                  <a:pt x="754848" y="0"/>
                </a:lnTo>
                <a:close/>
              </a:path>
            </a:pathLst>
          </a:custGeom>
          <a:solidFill>
            <a:srgbClr val="FF0000"/>
          </a:solidFill>
        </p:spPr>
        <p:txBody>
          <a:bodyPr wrap="square" lIns="0" tIns="0" rIns="0" bIns="0" rtlCol="0"/>
          <a:lstStyle/>
          <a:p>
            <a:endParaRPr dirty="0"/>
          </a:p>
        </p:txBody>
      </p:sp>
      <p:sp>
        <p:nvSpPr>
          <p:cNvPr id="9" name="object 9"/>
          <p:cNvSpPr txBox="1"/>
          <p:nvPr/>
        </p:nvSpPr>
        <p:spPr>
          <a:xfrm>
            <a:off x="6220582" y="3748045"/>
            <a:ext cx="4966970" cy="2360295"/>
          </a:xfrm>
          <a:prstGeom prst="rect">
            <a:avLst/>
          </a:prstGeom>
        </p:spPr>
        <p:txBody>
          <a:bodyPr vert="horz" wrap="square" lIns="0" tIns="50165" rIns="0" bIns="0" rtlCol="0">
            <a:spAutoFit/>
          </a:bodyPr>
          <a:lstStyle/>
          <a:p>
            <a:pPr marL="12700" marR="5080">
              <a:lnSpc>
                <a:spcPct val="89700"/>
              </a:lnSpc>
              <a:spcBef>
                <a:spcPts val="395"/>
              </a:spcBef>
            </a:pPr>
            <a:r>
              <a:rPr sz="2400" spc="-65" dirty="0">
                <a:latin typeface="Corbel"/>
                <a:cs typeface="Corbel"/>
              </a:rPr>
              <a:t>You </a:t>
            </a:r>
            <a:r>
              <a:rPr sz="2400" dirty="0">
                <a:latin typeface="Corbel"/>
                <a:cs typeface="Corbel"/>
              </a:rPr>
              <a:t>must submit </a:t>
            </a:r>
            <a:r>
              <a:rPr sz="2400" spc="-5" dirty="0">
                <a:latin typeface="Corbel"/>
                <a:cs typeface="Corbel"/>
              </a:rPr>
              <a:t>an inactivation  notification for the </a:t>
            </a:r>
            <a:r>
              <a:rPr sz="2400" dirty="0">
                <a:latin typeface="Corbel"/>
                <a:cs typeface="Corbel"/>
              </a:rPr>
              <a:t>site </a:t>
            </a:r>
            <a:r>
              <a:rPr sz="2400" spc="-5" dirty="0">
                <a:latin typeface="Corbel"/>
                <a:cs typeface="Corbel"/>
              </a:rPr>
              <a:t>using the </a:t>
            </a:r>
            <a:r>
              <a:rPr sz="2400" dirty="0">
                <a:latin typeface="Corbel"/>
                <a:cs typeface="Corbel"/>
              </a:rPr>
              <a:t>MPCA  </a:t>
            </a:r>
            <a:r>
              <a:rPr sz="2400" spc="-5" dirty="0">
                <a:latin typeface="Corbel"/>
                <a:cs typeface="Corbel"/>
              </a:rPr>
              <a:t>E-Services Notification of Regulated  Waste </a:t>
            </a:r>
            <a:r>
              <a:rPr sz="2400" dirty="0">
                <a:latin typeface="Corbel"/>
                <a:cs typeface="Corbel"/>
              </a:rPr>
              <a:t>Activity </a:t>
            </a:r>
            <a:r>
              <a:rPr sz="2400" spc="-5" dirty="0">
                <a:latin typeface="Corbel"/>
                <a:cs typeface="Corbel"/>
              </a:rPr>
              <a:t>tool. </a:t>
            </a:r>
            <a:r>
              <a:rPr sz="2400" spc="-5" dirty="0">
                <a:solidFill>
                  <a:srgbClr val="FFFF00"/>
                </a:solidFill>
                <a:latin typeface="Corbel"/>
                <a:cs typeface="Corbel"/>
              </a:rPr>
              <a:t>HWID are </a:t>
            </a:r>
            <a:r>
              <a:rPr sz="2400" dirty="0">
                <a:solidFill>
                  <a:srgbClr val="FFFF00"/>
                </a:solidFill>
                <a:latin typeface="Corbel"/>
                <a:cs typeface="Corbel"/>
              </a:rPr>
              <a:t>site-  specific </a:t>
            </a:r>
            <a:r>
              <a:rPr sz="2400" spc="-5" dirty="0">
                <a:solidFill>
                  <a:srgbClr val="FFFF00"/>
                </a:solidFill>
                <a:latin typeface="Corbel"/>
                <a:cs typeface="Corbel"/>
              </a:rPr>
              <a:t>and cannot </a:t>
            </a:r>
            <a:r>
              <a:rPr sz="2400" dirty="0">
                <a:solidFill>
                  <a:srgbClr val="FFFF00"/>
                </a:solidFill>
                <a:latin typeface="Corbel"/>
                <a:cs typeface="Corbel"/>
              </a:rPr>
              <a:t>be </a:t>
            </a:r>
            <a:r>
              <a:rPr sz="2400" spc="-5" dirty="0">
                <a:solidFill>
                  <a:srgbClr val="FFFF00"/>
                </a:solidFill>
                <a:latin typeface="Corbel"/>
                <a:cs typeface="Corbel"/>
              </a:rPr>
              <a:t>transferred or  moved </a:t>
            </a:r>
            <a:r>
              <a:rPr sz="2400" dirty="0">
                <a:solidFill>
                  <a:srgbClr val="FFFF00"/>
                </a:solidFill>
                <a:latin typeface="Corbel"/>
                <a:cs typeface="Corbel"/>
              </a:rPr>
              <a:t>to a </a:t>
            </a:r>
            <a:r>
              <a:rPr sz="2400" spc="-5" dirty="0">
                <a:solidFill>
                  <a:srgbClr val="FFFF00"/>
                </a:solidFill>
                <a:latin typeface="Corbel"/>
                <a:cs typeface="Corbel"/>
              </a:rPr>
              <a:t>new </a:t>
            </a:r>
            <a:r>
              <a:rPr sz="2400" dirty="0">
                <a:solidFill>
                  <a:srgbClr val="FFFF00"/>
                </a:solidFill>
                <a:latin typeface="Corbel"/>
                <a:cs typeface="Corbel"/>
              </a:rPr>
              <a:t>site. </a:t>
            </a:r>
            <a:r>
              <a:rPr sz="2400" spc="-5" dirty="0">
                <a:latin typeface="Corbel"/>
                <a:cs typeface="Corbel"/>
              </a:rPr>
              <a:t>Obtain </a:t>
            </a:r>
            <a:r>
              <a:rPr sz="2400" dirty="0">
                <a:latin typeface="Corbel"/>
                <a:cs typeface="Corbel"/>
              </a:rPr>
              <a:t>a </a:t>
            </a:r>
            <a:r>
              <a:rPr sz="2400" spc="-5" dirty="0">
                <a:latin typeface="Corbel"/>
                <a:cs typeface="Corbel"/>
              </a:rPr>
              <a:t>new  HWID for the </a:t>
            </a:r>
            <a:r>
              <a:rPr sz="2400" dirty="0">
                <a:latin typeface="Corbel"/>
                <a:cs typeface="Corbel"/>
              </a:rPr>
              <a:t>new site using</a:t>
            </a:r>
            <a:r>
              <a:rPr sz="2400" spc="-80" dirty="0">
                <a:latin typeface="Corbel"/>
                <a:cs typeface="Corbel"/>
              </a:rPr>
              <a:t> </a:t>
            </a:r>
            <a:r>
              <a:rPr sz="2400" spc="-5" dirty="0">
                <a:latin typeface="Corbel"/>
                <a:cs typeface="Corbel"/>
              </a:rPr>
              <a:t>E-Services.</a:t>
            </a:r>
            <a:endParaRPr sz="2400" dirty="0">
              <a:latin typeface="Corbel"/>
              <a:cs typeface="Corbel"/>
            </a:endParaRPr>
          </a:p>
        </p:txBody>
      </p:sp>
      <p:pic>
        <p:nvPicPr>
          <p:cNvPr id="1026" name="Picture 2" descr="Transparent school GIF on GIFER - by Ballarn">
            <a:extLst>
              <a:ext uri="{FF2B5EF4-FFF2-40B4-BE49-F238E27FC236}">
                <a16:creationId xmlns:a16="http://schemas.microsoft.com/office/drawing/2014/main" id="{0BD43906-BB8D-FA8A-E94D-48A8961FE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81361"/>
            <a:ext cx="2854232" cy="24770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2602" y="617219"/>
            <a:ext cx="8729345" cy="695960"/>
          </a:xfrm>
          <a:prstGeom prst="rect">
            <a:avLst/>
          </a:prstGeom>
        </p:spPr>
        <p:txBody>
          <a:bodyPr vert="horz" wrap="square" lIns="0" tIns="12700" rIns="0" bIns="0" rtlCol="0">
            <a:spAutoFit/>
          </a:bodyPr>
          <a:lstStyle/>
          <a:p>
            <a:pPr marL="12700">
              <a:lnSpc>
                <a:spcPct val="100000"/>
              </a:lnSpc>
              <a:spcBef>
                <a:spcPts val="100"/>
              </a:spcBef>
            </a:pPr>
            <a:r>
              <a:rPr spc="-5" dirty="0"/>
              <a:t>Step #4 Complete </a:t>
            </a:r>
            <a:r>
              <a:rPr dirty="0"/>
              <a:t>a </a:t>
            </a:r>
            <a:r>
              <a:rPr spc="-5" dirty="0"/>
              <a:t>Hazardous</a:t>
            </a:r>
            <a:r>
              <a:rPr spc="-480" dirty="0"/>
              <a:t> </a:t>
            </a:r>
            <a:r>
              <a:rPr spc="-5" dirty="0"/>
              <a:t>Waste</a:t>
            </a:r>
          </a:p>
        </p:txBody>
      </p:sp>
      <p:sp>
        <p:nvSpPr>
          <p:cNvPr id="3" name="object 3"/>
          <p:cNvSpPr txBox="1"/>
          <p:nvPr/>
        </p:nvSpPr>
        <p:spPr>
          <a:xfrm>
            <a:off x="802602" y="1214628"/>
            <a:ext cx="6972934" cy="695960"/>
          </a:xfrm>
          <a:prstGeom prst="rect">
            <a:avLst/>
          </a:prstGeom>
        </p:spPr>
        <p:txBody>
          <a:bodyPr vert="horz" wrap="square" lIns="0" tIns="12700" rIns="0" bIns="0" rtlCol="0">
            <a:spAutoFit/>
          </a:bodyPr>
          <a:lstStyle/>
          <a:p>
            <a:pPr marL="12700">
              <a:lnSpc>
                <a:spcPct val="100000"/>
              </a:lnSpc>
              <a:spcBef>
                <a:spcPts val="100"/>
              </a:spcBef>
            </a:pPr>
            <a:r>
              <a:rPr sz="4400" spc="-5" dirty="0">
                <a:latin typeface="Corbel"/>
                <a:cs typeface="Corbel"/>
              </a:rPr>
              <a:t>Generator License</a:t>
            </a:r>
            <a:r>
              <a:rPr sz="4400" spc="-210" dirty="0">
                <a:latin typeface="Corbel"/>
                <a:cs typeface="Corbel"/>
              </a:rPr>
              <a:t> </a:t>
            </a:r>
            <a:r>
              <a:rPr sz="4400" spc="-5" dirty="0">
                <a:latin typeface="Corbel"/>
                <a:cs typeface="Corbel"/>
              </a:rPr>
              <a:t>Application</a:t>
            </a:r>
            <a:endParaRPr sz="4400" dirty="0">
              <a:latin typeface="Corbel"/>
              <a:cs typeface="Corbel"/>
            </a:endParaRPr>
          </a:p>
        </p:txBody>
      </p:sp>
      <p:sp>
        <p:nvSpPr>
          <p:cNvPr id="4" name="object 4"/>
          <p:cNvSpPr txBox="1"/>
          <p:nvPr/>
        </p:nvSpPr>
        <p:spPr>
          <a:xfrm>
            <a:off x="644320" y="2021421"/>
            <a:ext cx="2846070" cy="3139449"/>
          </a:xfrm>
          <a:prstGeom prst="rect">
            <a:avLst/>
          </a:prstGeom>
        </p:spPr>
        <p:txBody>
          <a:bodyPr vert="horz" wrap="square" lIns="0" tIns="48895" rIns="0" bIns="0" rtlCol="0">
            <a:spAutoFit/>
          </a:bodyPr>
          <a:lstStyle/>
          <a:p>
            <a:pPr marL="355600" marR="5080" indent="-342900">
              <a:lnSpc>
                <a:spcPct val="90000"/>
              </a:lnSpc>
              <a:spcBef>
                <a:spcPts val="385"/>
              </a:spcBef>
              <a:buFont typeface="Arial"/>
              <a:buChar char="•"/>
              <a:tabLst>
                <a:tab pos="354965" algn="l"/>
                <a:tab pos="355600" algn="l"/>
              </a:tabLst>
            </a:pPr>
            <a:r>
              <a:rPr sz="1600" spc="-5" dirty="0">
                <a:latin typeface="Corbel"/>
                <a:cs typeface="Corbel"/>
              </a:rPr>
              <a:t>Hazardous </a:t>
            </a:r>
            <a:r>
              <a:rPr lang="en-US" sz="1600" spc="-5" dirty="0">
                <a:latin typeface="Corbel"/>
                <a:cs typeface="Corbel"/>
              </a:rPr>
              <a:t>w</a:t>
            </a:r>
            <a:r>
              <a:rPr sz="1600" spc="-5" dirty="0">
                <a:latin typeface="Corbel"/>
                <a:cs typeface="Corbel"/>
              </a:rPr>
              <a:t>aste  </a:t>
            </a:r>
            <a:r>
              <a:rPr lang="en-US" sz="1600" spc="-5" dirty="0">
                <a:latin typeface="Corbel"/>
                <a:cs typeface="Corbel"/>
              </a:rPr>
              <a:t>g</a:t>
            </a:r>
            <a:r>
              <a:rPr sz="1600" spc="-5" dirty="0">
                <a:latin typeface="Corbel"/>
                <a:cs typeface="Corbel"/>
              </a:rPr>
              <a:t>enerator </a:t>
            </a:r>
            <a:r>
              <a:rPr lang="en-US" sz="1600" spc="-5" dirty="0">
                <a:latin typeface="Corbel"/>
                <a:cs typeface="Corbel"/>
              </a:rPr>
              <a:t>l</a:t>
            </a:r>
            <a:r>
              <a:rPr sz="1600" dirty="0">
                <a:latin typeface="Corbel"/>
                <a:cs typeface="Corbel"/>
              </a:rPr>
              <a:t>icense  </a:t>
            </a:r>
            <a:r>
              <a:rPr sz="1600" spc="-5" dirty="0">
                <a:latin typeface="Corbel"/>
                <a:cs typeface="Corbel"/>
              </a:rPr>
              <a:t>application </a:t>
            </a:r>
            <a:r>
              <a:rPr sz="1600" dirty="0">
                <a:latin typeface="Corbel"/>
                <a:cs typeface="Corbel"/>
              </a:rPr>
              <a:t>&amp; </a:t>
            </a:r>
            <a:r>
              <a:rPr sz="1600" spc="-5" dirty="0">
                <a:latin typeface="Corbel"/>
                <a:cs typeface="Corbel"/>
              </a:rPr>
              <a:t>the  </a:t>
            </a:r>
            <a:r>
              <a:rPr lang="en-US" sz="1600" spc="-5" dirty="0">
                <a:latin typeface="Corbel"/>
                <a:cs typeface="Corbel"/>
              </a:rPr>
              <a:t>h</a:t>
            </a:r>
            <a:r>
              <a:rPr sz="1600" spc="-5" dirty="0">
                <a:latin typeface="Corbel"/>
                <a:cs typeface="Corbel"/>
              </a:rPr>
              <a:t>azardous </a:t>
            </a:r>
            <a:r>
              <a:rPr lang="en-US" sz="1600" spc="-5" dirty="0">
                <a:latin typeface="Corbel"/>
                <a:cs typeface="Corbel"/>
              </a:rPr>
              <a:t>w</a:t>
            </a:r>
            <a:r>
              <a:rPr sz="1600" spc="-5" dirty="0">
                <a:latin typeface="Corbel"/>
                <a:cs typeface="Corbel"/>
              </a:rPr>
              <a:t>aste  </a:t>
            </a:r>
            <a:r>
              <a:rPr lang="en-US" sz="1600" spc="-5" dirty="0">
                <a:latin typeface="Corbel"/>
                <a:cs typeface="Corbel"/>
              </a:rPr>
              <a:t>d</a:t>
            </a:r>
            <a:r>
              <a:rPr sz="1600" spc="-5" dirty="0">
                <a:latin typeface="Corbel"/>
                <a:cs typeface="Corbel"/>
              </a:rPr>
              <a:t>isclosure </a:t>
            </a:r>
            <a:r>
              <a:rPr lang="en-US" sz="1600" spc="-5" dirty="0">
                <a:latin typeface="Corbel"/>
                <a:cs typeface="Corbel"/>
              </a:rPr>
              <a:t>form is </a:t>
            </a:r>
            <a:r>
              <a:rPr sz="1600" spc="-5" dirty="0">
                <a:latin typeface="Corbel"/>
                <a:cs typeface="Corbel"/>
              </a:rPr>
              <a:t>a</a:t>
            </a:r>
            <a:endParaRPr lang="en-US" sz="1600" spc="-5" dirty="0">
              <a:latin typeface="Corbel"/>
              <a:cs typeface="Corbel"/>
            </a:endParaRPr>
          </a:p>
          <a:p>
            <a:pPr marL="355600" marR="5080" indent="-342900">
              <a:lnSpc>
                <a:spcPct val="90000"/>
              </a:lnSpc>
              <a:spcBef>
                <a:spcPts val="385"/>
              </a:spcBef>
              <a:buFont typeface="Arial"/>
              <a:buChar char="•"/>
              <a:tabLst>
                <a:tab pos="354965" algn="l"/>
                <a:tab pos="355600" algn="l"/>
              </a:tabLst>
            </a:pPr>
            <a:r>
              <a:rPr sz="1600" spc="-5" dirty="0">
                <a:latin typeface="Corbel"/>
                <a:cs typeface="Corbel"/>
              </a:rPr>
              <a:t> on the </a:t>
            </a:r>
            <a:r>
              <a:rPr sz="1600" spc="-10" dirty="0">
                <a:latin typeface="Corbel"/>
                <a:cs typeface="Corbel"/>
              </a:rPr>
              <a:t>Anoka </a:t>
            </a:r>
            <a:r>
              <a:rPr sz="1600" spc="-5" dirty="0">
                <a:latin typeface="Corbel"/>
                <a:cs typeface="Corbel"/>
              </a:rPr>
              <a:t>County  Environmental  </a:t>
            </a:r>
            <a:r>
              <a:rPr sz="1600" dirty="0">
                <a:latin typeface="Corbel"/>
                <a:cs typeface="Corbel"/>
              </a:rPr>
              <a:t>Services website:</a:t>
            </a:r>
            <a:endParaRPr lang="en-US" sz="1600" dirty="0">
              <a:latin typeface="Corbel"/>
              <a:cs typeface="Corbel"/>
            </a:endParaRPr>
          </a:p>
          <a:p>
            <a:pPr marL="355600" marR="5080" indent="-342900">
              <a:lnSpc>
                <a:spcPct val="90000"/>
              </a:lnSpc>
              <a:spcBef>
                <a:spcPts val="385"/>
              </a:spcBef>
              <a:buFont typeface="Arial"/>
              <a:buChar char="•"/>
              <a:tabLst>
                <a:tab pos="354965" algn="l"/>
                <a:tab pos="355600" algn="l"/>
              </a:tabLst>
            </a:pPr>
            <a:r>
              <a:rPr lang="en-US" sz="1600" dirty="0">
                <a:solidFill>
                  <a:srgbClr val="FFC000"/>
                </a:solidFill>
                <a:latin typeface="Corbel"/>
                <a:cs typeface="Corbel"/>
                <a:hlinkClick r:id="rId2"/>
              </a:rPr>
              <a:t>https://www.anokacounty.us/DocumentCenter/View/2844/Hazardous-Waste-License-App-and-Disclosure-Form-PDF</a:t>
            </a:r>
            <a:endParaRPr lang="en-US" sz="1600" dirty="0">
              <a:solidFill>
                <a:srgbClr val="FFC000"/>
              </a:solidFill>
              <a:latin typeface="Corbel"/>
              <a:cs typeface="Corbel"/>
            </a:endParaRPr>
          </a:p>
          <a:p>
            <a:pPr marL="355600" marR="5080" indent="-342900">
              <a:lnSpc>
                <a:spcPct val="90000"/>
              </a:lnSpc>
              <a:spcBef>
                <a:spcPts val="385"/>
              </a:spcBef>
              <a:buFont typeface="Arial"/>
              <a:buChar char="•"/>
              <a:tabLst>
                <a:tab pos="354965" algn="l"/>
                <a:tab pos="355600" algn="l"/>
              </a:tabLst>
            </a:pPr>
            <a:endParaRPr sz="2000" dirty="0">
              <a:solidFill>
                <a:srgbClr val="FFC000"/>
              </a:solidFill>
              <a:latin typeface="Corbel"/>
              <a:cs typeface="Corbel"/>
            </a:endParaRPr>
          </a:p>
        </p:txBody>
      </p:sp>
      <p:sp>
        <p:nvSpPr>
          <p:cNvPr id="5" name="object 5"/>
          <p:cNvSpPr/>
          <p:nvPr/>
        </p:nvSpPr>
        <p:spPr>
          <a:xfrm>
            <a:off x="4265796" y="2209800"/>
            <a:ext cx="3368306" cy="4382123"/>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4234943" y="2209800"/>
            <a:ext cx="3444875" cy="4458335"/>
          </a:xfrm>
          <a:custGeom>
            <a:avLst/>
            <a:gdLst/>
            <a:ahLst/>
            <a:cxnLst/>
            <a:rect l="l" t="t" r="r" b="b"/>
            <a:pathLst>
              <a:path w="3444875" h="4458335">
                <a:moveTo>
                  <a:pt x="0" y="0"/>
                </a:moveTo>
                <a:lnTo>
                  <a:pt x="3444507" y="0"/>
                </a:lnTo>
                <a:lnTo>
                  <a:pt x="3444507" y="4458323"/>
                </a:lnTo>
                <a:lnTo>
                  <a:pt x="0" y="4458323"/>
                </a:lnTo>
                <a:lnTo>
                  <a:pt x="0" y="0"/>
                </a:lnTo>
                <a:close/>
              </a:path>
            </a:pathLst>
          </a:custGeom>
          <a:ln w="76200">
            <a:solidFill>
              <a:schemeClr val="bg1"/>
            </a:solidFill>
          </a:ln>
        </p:spPr>
        <p:txBody>
          <a:bodyPr wrap="square" lIns="0" tIns="0" rIns="0" bIns="0" rtlCol="0"/>
          <a:lstStyle/>
          <a:p>
            <a:endParaRPr dirty="0"/>
          </a:p>
        </p:txBody>
      </p:sp>
      <p:sp>
        <p:nvSpPr>
          <p:cNvPr id="7" name="object 7"/>
          <p:cNvSpPr/>
          <p:nvPr/>
        </p:nvSpPr>
        <p:spPr>
          <a:xfrm>
            <a:off x="8086500" y="2209800"/>
            <a:ext cx="3461179" cy="4390423"/>
          </a:xfrm>
          <a:prstGeom prst="rect">
            <a:avLst/>
          </a:prstGeom>
          <a:blipFill>
            <a:blip r:embed="rId4" cstate="print"/>
            <a:stretch>
              <a:fillRect/>
            </a:stretch>
          </a:blipFill>
          <a:ln>
            <a:solidFill>
              <a:schemeClr val="bg1"/>
            </a:solidFill>
          </a:ln>
        </p:spPr>
        <p:txBody>
          <a:bodyPr wrap="square" lIns="0" tIns="0" rIns="0" bIns="0" rtlCol="0"/>
          <a:lstStyle/>
          <a:p>
            <a:endParaRPr dirty="0"/>
          </a:p>
        </p:txBody>
      </p:sp>
      <p:sp>
        <p:nvSpPr>
          <p:cNvPr id="8" name="object 8"/>
          <p:cNvSpPr/>
          <p:nvPr/>
        </p:nvSpPr>
        <p:spPr>
          <a:xfrm>
            <a:off x="8055810" y="2200910"/>
            <a:ext cx="3537585" cy="4467225"/>
          </a:xfrm>
          <a:custGeom>
            <a:avLst/>
            <a:gdLst/>
            <a:ahLst/>
            <a:cxnLst/>
            <a:rect l="l" t="t" r="r" b="b"/>
            <a:pathLst>
              <a:path w="3537584" h="4467225">
                <a:moveTo>
                  <a:pt x="0" y="0"/>
                </a:moveTo>
                <a:lnTo>
                  <a:pt x="3537378" y="0"/>
                </a:lnTo>
                <a:lnTo>
                  <a:pt x="3537378" y="4466622"/>
                </a:lnTo>
                <a:lnTo>
                  <a:pt x="0" y="4466622"/>
                </a:lnTo>
                <a:lnTo>
                  <a:pt x="0" y="0"/>
                </a:lnTo>
                <a:close/>
              </a:path>
            </a:pathLst>
          </a:custGeom>
          <a:ln w="76200">
            <a:solidFill>
              <a:schemeClr val="bg1"/>
            </a:solidFill>
          </a:ln>
        </p:spPr>
        <p:txBody>
          <a:bodyPr wrap="square" lIns="0" tIns="0" rIns="0" bIns="0" rtlCol="0"/>
          <a:lstStyle/>
          <a:p>
            <a:endParaRPr dirty="0"/>
          </a:p>
        </p:txBody>
      </p:sp>
      <p:sp>
        <p:nvSpPr>
          <p:cNvPr id="9" name="TextBox 8">
            <a:extLst>
              <a:ext uri="{FF2B5EF4-FFF2-40B4-BE49-F238E27FC236}">
                <a16:creationId xmlns:a16="http://schemas.microsoft.com/office/drawing/2014/main" id="{B3C2CE3F-72D8-75D7-412E-F76B31674075}"/>
              </a:ext>
            </a:extLst>
          </p:cNvPr>
          <p:cNvSpPr txBox="1"/>
          <p:nvPr/>
        </p:nvSpPr>
        <p:spPr>
          <a:xfrm>
            <a:off x="0" y="4826675"/>
            <a:ext cx="4265796" cy="1477328"/>
          </a:xfrm>
          <a:prstGeom prst="rect">
            <a:avLst/>
          </a:prstGeom>
          <a:noFill/>
        </p:spPr>
        <p:txBody>
          <a:bodyPr wrap="square" rtlCol="0">
            <a:spAutoFit/>
          </a:bodyPr>
          <a:lstStyle/>
          <a:p>
            <a:r>
              <a:rPr lang="en-US" dirty="0"/>
              <a:t>You can email or mail in a copy of the completed application to </a:t>
            </a:r>
            <a:r>
              <a:rPr lang="en-US" dirty="0">
                <a:hlinkClick r:id="rId5"/>
              </a:rPr>
              <a:t>Environmental.Health@anokacounty.us</a:t>
            </a:r>
            <a:r>
              <a:rPr lang="en-US" dirty="0"/>
              <a:t> or mail it in to 2100 3</a:t>
            </a:r>
            <a:r>
              <a:rPr lang="en-US" baseline="30000" dirty="0"/>
              <a:t>rd</a:t>
            </a:r>
            <a:r>
              <a:rPr lang="en-US" dirty="0"/>
              <a:t> Ave N Suite 600 Anoka, MN 55303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A908F2CB-CFCF-C735-5B10-7664D9F77D78}"/>
              </a:ext>
            </a:extLst>
          </p:cNvPr>
          <p:cNvSpPr/>
          <p:nvPr/>
        </p:nvSpPr>
        <p:spPr>
          <a:xfrm>
            <a:off x="725343" y="2082710"/>
            <a:ext cx="4754525" cy="198757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228600" y="934046"/>
            <a:ext cx="10896600" cy="643125"/>
          </a:xfrm>
          <a:prstGeom prst="rect">
            <a:avLst/>
          </a:prstGeom>
        </p:spPr>
        <p:txBody>
          <a:bodyPr vert="horz" wrap="square" lIns="0" tIns="95885" rIns="0" bIns="0" rtlCol="0">
            <a:spAutoFit/>
          </a:bodyPr>
          <a:lstStyle/>
          <a:p>
            <a:pPr marL="12700" marR="5080">
              <a:lnSpc>
                <a:spcPts val="4680"/>
              </a:lnSpc>
              <a:spcBef>
                <a:spcPts val="755"/>
              </a:spcBef>
            </a:pPr>
            <a:r>
              <a:rPr sz="3200" spc="-5" dirty="0"/>
              <a:t>Step #5 </a:t>
            </a:r>
            <a:r>
              <a:rPr sz="3200" spc="-10" dirty="0"/>
              <a:t>Accumulate </a:t>
            </a:r>
            <a:r>
              <a:rPr sz="3200" spc="-5" dirty="0"/>
              <a:t>your hazardous waste</a:t>
            </a:r>
            <a:r>
              <a:rPr sz="3200" spc="-235" dirty="0"/>
              <a:t> </a:t>
            </a:r>
            <a:r>
              <a:rPr sz="3200" spc="-5" dirty="0"/>
              <a:t>at your</a:t>
            </a:r>
            <a:r>
              <a:rPr sz="3200" spc="-10" dirty="0"/>
              <a:t> </a:t>
            </a:r>
            <a:r>
              <a:rPr sz="3200" spc="-5" dirty="0"/>
              <a:t>site</a:t>
            </a:r>
          </a:p>
        </p:txBody>
      </p:sp>
      <p:sp>
        <p:nvSpPr>
          <p:cNvPr id="3" name="object 3"/>
          <p:cNvSpPr txBox="1"/>
          <p:nvPr/>
        </p:nvSpPr>
        <p:spPr>
          <a:xfrm>
            <a:off x="1385750" y="2119721"/>
            <a:ext cx="4144010" cy="2103781"/>
          </a:xfrm>
          <a:prstGeom prst="rect">
            <a:avLst/>
          </a:prstGeom>
        </p:spPr>
        <p:txBody>
          <a:bodyPr vert="horz" wrap="square" lIns="0" tIns="51435" rIns="0" bIns="0" rtlCol="0">
            <a:spAutoFit/>
          </a:bodyPr>
          <a:lstStyle/>
          <a:p>
            <a:pPr marL="12700" marR="267970">
              <a:lnSpc>
                <a:spcPts val="2620"/>
              </a:lnSpc>
              <a:spcBef>
                <a:spcPts val="405"/>
              </a:spcBef>
              <a:tabLst>
                <a:tab pos="354965" algn="l"/>
                <a:tab pos="355600" algn="l"/>
              </a:tabLst>
            </a:pPr>
            <a:r>
              <a:rPr sz="2400" dirty="0">
                <a:latin typeface="Corbel"/>
                <a:cs typeface="Corbel"/>
              </a:rPr>
              <a:t>V</a:t>
            </a:r>
            <a:r>
              <a:rPr lang="en-US" sz="2400" dirty="0">
                <a:latin typeface="Corbel"/>
                <a:cs typeface="Corbel"/>
              </a:rPr>
              <a:t>ery Small Quantity Generators (VSQGs) </a:t>
            </a:r>
            <a:r>
              <a:rPr sz="2400" dirty="0">
                <a:latin typeface="Corbel"/>
                <a:cs typeface="Corbel"/>
              </a:rPr>
              <a:t> </a:t>
            </a:r>
            <a:r>
              <a:rPr sz="2400" spc="-5" dirty="0">
                <a:latin typeface="Corbel"/>
                <a:cs typeface="Corbel"/>
              </a:rPr>
              <a:t>can </a:t>
            </a:r>
            <a:r>
              <a:rPr sz="2400" spc="-10" dirty="0">
                <a:latin typeface="Corbel"/>
                <a:cs typeface="Corbel"/>
              </a:rPr>
              <a:t>accumulate </a:t>
            </a:r>
            <a:r>
              <a:rPr sz="2400" spc="-5" dirty="0">
                <a:latin typeface="Corbel"/>
                <a:cs typeface="Corbel"/>
              </a:rPr>
              <a:t>up</a:t>
            </a:r>
            <a:r>
              <a:rPr sz="2400" spc="-85" dirty="0">
                <a:latin typeface="Corbel"/>
                <a:cs typeface="Corbel"/>
              </a:rPr>
              <a:t> </a:t>
            </a:r>
            <a:r>
              <a:rPr sz="2400" spc="5" dirty="0">
                <a:latin typeface="Corbel"/>
                <a:cs typeface="Corbel"/>
              </a:rPr>
              <a:t>to  </a:t>
            </a:r>
            <a:r>
              <a:rPr sz="2400" spc="-15" dirty="0">
                <a:latin typeface="Corbel"/>
                <a:cs typeface="Corbel"/>
              </a:rPr>
              <a:t>2,200 </a:t>
            </a:r>
            <a:r>
              <a:rPr sz="2400" spc="-5" dirty="0">
                <a:latin typeface="Corbel"/>
                <a:cs typeface="Corbel"/>
              </a:rPr>
              <a:t>pounds of</a:t>
            </a:r>
            <a:r>
              <a:rPr sz="2400" spc="-15" dirty="0">
                <a:latin typeface="Corbel"/>
                <a:cs typeface="Corbel"/>
              </a:rPr>
              <a:t> </a:t>
            </a:r>
            <a:r>
              <a:rPr sz="2400" dirty="0">
                <a:latin typeface="Corbel"/>
                <a:cs typeface="Corbel"/>
              </a:rPr>
              <a:t>waste.</a:t>
            </a:r>
            <a:r>
              <a:rPr lang="en-US" sz="2400" dirty="0">
                <a:latin typeface="Corbel"/>
                <a:cs typeface="Corbel"/>
              </a:rPr>
              <a:t> That is about four full 55-gallon drums! </a:t>
            </a:r>
            <a:endParaRPr lang="en-US" sz="2400" dirty="0">
              <a:highlight>
                <a:srgbClr val="000000"/>
              </a:highlight>
              <a:latin typeface="Corbel"/>
              <a:cs typeface="Corbel"/>
            </a:endParaRPr>
          </a:p>
          <a:p>
            <a:pPr marL="12700" marR="267970">
              <a:lnSpc>
                <a:spcPts val="2620"/>
              </a:lnSpc>
              <a:spcBef>
                <a:spcPts val="405"/>
              </a:spcBef>
              <a:tabLst>
                <a:tab pos="354965" algn="l"/>
                <a:tab pos="355600" algn="l"/>
              </a:tabLst>
            </a:pPr>
            <a:endParaRPr sz="2400" dirty="0">
              <a:latin typeface="Corbel"/>
              <a:cs typeface="Corbel"/>
            </a:endParaRPr>
          </a:p>
        </p:txBody>
      </p:sp>
      <p:sp>
        <p:nvSpPr>
          <p:cNvPr id="4" name="object 4"/>
          <p:cNvSpPr/>
          <p:nvPr/>
        </p:nvSpPr>
        <p:spPr>
          <a:xfrm>
            <a:off x="5937129" y="2879617"/>
            <a:ext cx="728980" cy="1230630"/>
          </a:xfrm>
          <a:custGeom>
            <a:avLst/>
            <a:gdLst/>
            <a:ahLst/>
            <a:cxnLst/>
            <a:rect l="l" t="t" r="r" b="b"/>
            <a:pathLst>
              <a:path w="728979" h="1230629">
                <a:moveTo>
                  <a:pt x="728894" y="0"/>
                </a:moveTo>
                <a:lnTo>
                  <a:pt x="0" y="0"/>
                </a:lnTo>
                <a:lnTo>
                  <a:pt x="0" y="1116989"/>
                </a:lnTo>
                <a:lnTo>
                  <a:pt x="30635" y="1164081"/>
                </a:lnTo>
                <a:lnTo>
                  <a:pt x="81418" y="1189184"/>
                </a:lnTo>
                <a:lnTo>
                  <a:pt x="140218" y="1207074"/>
                </a:lnTo>
                <a:lnTo>
                  <a:pt x="201840" y="1219500"/>
                </a:lnTo>
                <a:lnTo>
                  <a:pt x="267988" y="1226710"/>
                </a:lnTo>
                <a:lnTo>
                  <a:pt x="334163" y="1230311"/>
                </a:lnTo>
                <a:lnTo>
                  <a:pt x="398260" y="1230311"/>
                </a:lnTo>
                <a:lnTo>
                  <a:pt x="459396" y="1226708"/>
                </a:lnTo>
                <a:lnTo>
                  <a:pt x="489103" y="1223103"/>
                </a:lnTo>
                <a:lnTo>
                  <a:pt x="512787" y="1221365"/>
                </a:lnTo>
                <a:lnTo>
                  <a:pt x="555696" y="1214158"/>
                </a:lnTo>
                <a:lnTo>
                  <a:pt x="579855" y="1208815"/>
                </a:lnTo>
                <a:lnTo>
                  <a:pt x="599174" y="1203469"/>
                </a:lnTo>
                <a:lnTo>
                  <a:pt x="619915" y="1198129"/>
                </a:lnTo>
                <a:lnTo>
                  <a:pt x="639566" y="1190920"/>
                </a:lnTo>
                <a:lnTo>
                  <a:pt x="660308" y="1183838"/>
                </a:lnTo>
                <a:lnTo>
                  <a:pt x="676114" y="1176630"/>
                </a:lnTo>
                <a:lnTo>
                  <a:pt x="720066" y="1142708"/>
                </a:lnTo>
                <a:lnTo>
                  <a:pt x="728894" y="1116989"/>
                </a:lnTo>
                <a:lnTo>
                  <a:pt x="728894" y="0"/>
                </a:lnTo>
                <a:close/>
              </a:path>
            </a:pathLst>
          </a:custGeom>
          <a:solidFill>
            <a:srgbClr val="808080"/>
          </a:solidFill>
        </p:spPr>
        <p:txBody>
          <a:bodyPr wrap="square" lIns="0" tIns="0" rIns="0" bIns="0" rtlCol="0"/>
          <a:lstStyle/>
          <a:p>
            <a:endParaRPr dirty="0"/>
          </a:p>
        </p:txBody>
      </p:sp>
      <p:sp>
        <p:nvSpPr>
          <p:cNvPr id="5" name="object 5"/>
          <p:cNvSpPr/>
          <p:nvPr/>
        </p:nvSpPr>
        <p:spPr>
          <a:xfrm>
            <a:off x="5937129" y="2879617"/>
            <a:ext cx="728980" cy="1230630"/>
          </a:xfrm>
          <a:custGeom>
            <a:avLst/>
            <a:gdLst/>
            <a:ahLst/>
            <a:cxnLst/>
            <a:rect l="l" t="t" r="r" b="b"/>
            <a:pathLst>
              <a:path w="728979" h="1230629">
                <a:moveTo>
                  <a:pt x="0" y="0"/>
                </a:moveTo>
                <a:lnTo>
                  <a:pt x="728894" y="0"/>
                </a:lnTo>
                <a:lnTo>
                  <a:pt x="728894" y="1116989"/>
                </a:lnTo>
                <a:lnTo>
                  <a:pt x="728391" y="1122986"/>
                </a:lnTo>
                <a:lnTo>
                  <a:pt x="727945" y="1128297"/>
                </a:lnTo>
                <a:lnTo>
                  <a:pt x="720066" y="1142708"/>
                </a:lnTo>
                <a:lnTo>
                  <a:pt x="692346" y="1167684"/>
                </a:lnTo>
                <a:lnTo>
                  <a:pt x="683925" y="1172326"/>
                </a:lnTo>
                <a:lnTo>
                  <a:pt x="676114" y="1176630"/>
                </a:lnTo>
                <a:lnTo>
                  <a:pt x="664412" y="1181966"/>
                </a:lnTo>
                <a:lnTo>
                  <a:pt x="660308" y="1183838"/>
                </a:lnTo>
                <a:lnTo>
                  <a:pt x="639566" y="1190920"/>
                </a:lnTo>
                <a:lnTo>
                  <a:pt x="635977" y="1192237"/>
                </a:lnTo>
                <a:lnTo>
                  <a:pt x="619915" y="1198129"/>
                </a:lnTo>
                <a:lnTo>
                  <a:pt x="601033" y="1202991"/>
                </a:lnTo>
                <a:lnTo>
                  <a:pt x="599174" y="1203469"/>
                </a:lnTo>
                <a:lnTo>
                  <a:pt x="598284" y="1203716"/>
                </a:lnTo>
                <a:lnTo>
                  <a:pt x="579855" y="1208815"/>
                </a:lnTo>
                <a:lnTo>
                  <a:pt x="561498" y="1212875"/>
                </a:lnTo>
                <a:lnTo>
                  <a:pt x="555696" y="1214158"/>
                </a:lnTo>
                <a:lnTo>
                  <a:pt x="512866" y="1221352"/>
                </a:lnTo>
                <a:lnTo>
                  <a:pt x="507863" y="1221726"/>
                </a:lnTo>
                <a:lnTo>
                  <a:pt x="489103" y="1223103"/>
                </a:lnTo>
                <a:lnTo>
                  <a:pt x="465455" y="1225974"/>
                </a:lnTo>
                <a:lnTo>
                  <a:pt x="459413" y="1226708"/>
                </a:lnTo>
                <a:lnTo>
                  <a:pt x="398260" y="1230311"/>
                </a:lnTo>
                <a:lnTo>
                  <a:pt x="334163" y="1230311"/>
                </a:lnTo>
                <a:lnTo>
                  <a:pt x="333875" y="1230295"/>
                </a:lnTo>
                <a:lnTo>
                  <a:pt x="300582" y="1228447"/>
                </a:lnTo>
                <a:lnTo>
                  <a:pt x="267945" y="1226708"/>
                </a:lnTo>
                <a:lnTo>
                  <a:pt x="261858" y="1226081"/>
                </a:lnTo>
                <a:lnTo>
                  <a:pt x="232949" y="1223103"/>
                </a:lnTo>
                <a:lnTo>
                  <a:pt x="201840" y="1219500"/>
                </a:lnTo>
                <a:lnTo>
                  <a:pt x="171321" y="1214158"/>
                </a:lnTo>
                <a:lnTo>
                  <a:pt x="140218" y="1207074"/>
                </a:lnTo>
                <a:lnTo>
                  <a:pt x="137500" y="1206280"/>
                </a:lnTo>
                <a:lnTo>
                  <a:pt x="109579" y="1198129"/>
                </a:lnTo>
                <a:lnTo>
                  <a:pt x="81418" y="1189184"/>
                </a:lnTo>
                <a:lnTo>
                  <a:pt x="67958" y="1183492"/>
                </a:lnTo>
                <a:lnTo>
                  <a:pt x="55849" y="1178372"/>
                </a:lnTo>
                <a:lnTo>
                  <a:pt x="36042" y="1167146"/>
                </a:lnTo>
                <a:lnTo>
                  <a:pt x="36042" y="1167146"/>
                </a:lnTo>
                <a:lnTo>
                  <a:pt x="12843" y="1147433"/>
                </a:lnTo>
                <a:lnTo>
                  <a:pt x="9741" y="1142080"/>
                </a:lnTo>
                <a:lnTo>
                  <a:pt x="2475" y="1129537"/>
                </a:lnTo>
                <a:lnTo>
                  <a:pt x="0" y="1116989"/>
                </a:lnTo>
                <a:lnTo>
                  <a:pt x="0" y="0"/>
                </a:lnTo>
              </a:path>
            </a:pathLst>
          </a:custGeom>
          <a:ln w="16013">
            <a:solidFill>
              <a:srgbClr val="000000"/>
            </a:solidFill>
          </a:ln>
        </p:spPr>
        <p:txBody>
          <a:bodyPr wrap="square" lIns="0" tIns="0" rIns="0" bIns="0" rtlCol="0"/>
          <a:lstStyle/>
          <a:p>
            <a:endParaRPr dirty="0"/>
          </a:p>
        </p:txBody>
      </p:sp>
      <p:sp>
        <p:nvSpPr>
          <p:cNvPr id="6" name="object 6"/>
          <p:cNvSpPr/>
          <p:nvPr/>
        </p:nvSpPr>
        <p:spPr>
          <a:xfrm>
            <a:off x="5933240" y="3624086"/>
            <a:ext cx="732790" cy="116205"/>
          </a:xfrm>
          <a:custGeom>
            <a:avLst/>
            <a:gdLst/>
            <a:ahLst/>
            <a:cxnLst/>
            <a:rect l="l" t="t" r="r" b="b"/>
            <a:pathLst>
              <a:path w="732790" h="116204">
                <a:moveTo>
                  <a:pt x="0" y="0"/>
                </a:moveTo>
                <a:lnTo>
                  <a:pt x="24369" y="40350"/>
                </a:lnTo>
                <a:lnTo>
                  <a:pt x="88138" y="74514"/>
                </a:lnTo>
                <a:lnTo>
                  <a:pt x="132262" y="88458"/>
                </a:lnTo>
                <a:lnTo>
                  <a:pt x="183193" y="99873"/>
                </a:lnTo>
                <a:lnTo>
                  <a:pt x="239916" y="108432"/>
                </a:lnTo>
                <a:lnTo>
                  <a:pt x="301417" y="113807"/>
                </a:lnTo>
                <a:lnTo>
                  <a:pt x="366682" y="115672"/>
                </a:lnTo>
                <a:lnTo>
                  <a:pt x="431771" y="113807"/>
                </a:lnTo>
                <a:lnTo>
                  <a:pt x="493135" y="108432"/>
                </a:lnTo>
                <a:lnTo>
                  <a:pt x="549757" y="99873"/>
                </a:lnTo>
                <a:lnTo>
                  <a:pt x="600616" y="88458"/>
                </a:lnTo>
                <a:lnTo>
                  <a:pt x="644692" y="74514"/>
                </a:lnTo>
                <a:lnTo>
                  <a:pt x="680967" y="58369"/>
                </a:lnTo>
                <a:lnTo>
                  <a:pt x="726032" y="20784"/>
                </a:lnTo>
                <a:lnTo>
                  <a:pt x="732783" y="0"/>
                </a:lnTo>
              </a:path>
            </a:pathLst>
          </a:custGeom>
          <a:ln w="8314">
            <a:solidFill>
              <a:srgbClr val="000000"/>
            </a:solidFill>
          </a:ln>
        </p:spPr>
        <p:txBody>
          <a:bodyPr wrap="square" lIns="0" tIns="0" rIns="0" bIns="0" rtlCol="0"/>
          <a:lstStyle/>
          <a:p>
            <a:endParaRPr dirty="0"/>
          </a:p>
        </p:txBody>
      </p:sp>
      <p:sp>
        <p:nvSpPr>
          <p:cNvPr id="7" name="object 7"/>
          <p:cNvSpPr/>
          <p:nvPr/>
        </p:nvSpPr>
        <p:spPr>
          <a:xfrm>
            <a:off x="5933240" y="3222944"/>
            <a:ext cx="732790" cy="116205"/>
          </a:xfrm>
          <a:custGeom>
            <a:avLst/>
            <a:gdLst/>
            <a:ahLst/>
            <a:cxnLst/>
            <a:rect l="l" t="t" r="r" b="b"/>
            <a:pathLst>
              <a:path w="732790" h="116204">
                <a:moveTo>
                  <a:pt x="0" y="0"/>
                </a:moveTo>
                <a:lnTo>
                  <a:pt x="23832" y="40322"/>
                </a:lnTo>
                <a:lnTo>
                  <a:pt x="87391" y="74502"/>
                </a:lnTo>
                <a:lnTo>
                  <a:pt x="131524" y="88462"/>
                </a:lnTo>
                <a:lnTo>
                  <a:pt x="182538" y="99895"/>
                </a:lnTo>
                <a:lnTo>
                  <a:pt x="239413" y="108470"/>
                </a:lnTo>
                <a:lnTo>
                  <a:pt x="301134" y="113858"/>
                </a:lnTo>
                <a:lnTo>
                  <a:pt x="366682" y="115727"/>
                </a:lnTo>
                <a:lnTo>
                  <a:pt x="432055" y="113858"/>
                </a:lnTo>
                <a:lnTo>
                  <a:pt x="493639" y="108470"/>
                </a:lnTo>
                <a:lnTo>
                  <a:pt x="550411" y="99895"/>
                </a:lnTo>
                <a:lnTo>
                  <a:pt x="601350" y="88462"/>
                </a:lnTo>
                <a:lnTo>
                  <a:pt x="645435" y="74502"/>
                </a:lnTo>
                <a:lnTo>
                  <a:pt x="681642" y="58345"/>
                </a:lnTo>
                <a:lnTo>
                  <a:pt x="726338" y="20764"/>
                </a:lnTo>
                <a:lnTo>
                  <a:pt x="732783" y="0"/>
                </a:lnTo>
              </a:path>
            </a:pathLst>
          </a:custGeom>
          <a:ln w="8314">
            <a:solidFill>
              <a:srgbClr val="000000"/>
            </a:solidFill>
          </a:ln>
        </p:spPr>
        <p:txBody>
          <a:bodyPr wrap="square" lIns="0" tIns="0" rIns="0" bIns="0" rtlCol="0"/>
          <a:lstStyle/>
          <a:p>
            <a:endParaRPr dirty="0"/>
          </a:p>
        </p:txBody>
      </p:sp>
      <p:sp>
        <p:nvSpPr>
          <p:cNvPr id="8" name="object 8"/>
          <p:cNvSpPr/>
          <p:nvPr/>
        </p:nvSpPr>
        <p:spPr>
          <a:xfrm>
            <a:off x="5933241" y="2875550"/>
            <a:ext cx="734060" cy="120014"/>
          </a:xfrm>
          <a:custGeom>
            <a:avLst/>
            <a:gdLst/>
            <a:ahLst/>
            <a:cxnLst/>
            <a:rect l="l" t="t" r="r" b="b"/>
            <a:pathLst>
              <a:path w="734059" h="120014">
                <a:moveTo>
                  <a:pt x="732990" y="0"/>
                </a:moveTo>
                <a:lnTo>
                  <a:pt x="836" y="0"/>
                </a:lnTo>
                <a:lnTo>
                  <a:pt x="0" y="2965"/>
                </a:lnTo>
                <a:lnTo>
                  <a:pt x="22955" y="43669"/>
                </a:lnTo>
                <a:lnTo>
                  <a:pt x="86308" y="78173"/>
                </a:lnTo>
                <a:lnTo>
                  <a:pt x="130549" y="92267"/>
                </a:lnTo>
                <a:lnTo>
                  <a:pt x="181788" y="103809"/>
                </a:lnTo>
                <a:lnTo>
                  <a:pt x="238992" y="112467"/>
                </a:lnTo>
                <a:lnTo>
                  <a:pt x="301126" y="117906"/>
                </a:lnTo>
                <a:lnTo>
                  <a:pt x="367156" y="119793"/>
                </a:lnTo>
                <a:lnTo>
                  <a:pt x="433011" y="117906"/>
                </a:lnTo>
                <a:lnTo>
                  <a:pt x="495016" y="112467"/>
                </a:lnTo>
                <a:lnTo>
                  <a:pt x="552130" y="103809"/>
                </a:lnTo>
                <a:lnTo>
                  <a:pt x="603312" y="92267"/>
                </a:lnTo>
                <a:lnTo>
                  <a:pt x="647522" y="78173"/>
                </a:lnTo>
                <a:lnTo>
                  <a:pt x="683719" y="61863"/>
                </a:lnTo>
                <a:lnTo>
                  <a:pt x="727912" y="23925"/>
                </a:lnTo>
                <a:lnTo>
                  <a:pt x="733826" y="2965"/>
                </a:lnTo>
                <a:lnTo>
                  <a:pt x="732990" y="0"/>
                </a:lnTo>
                <a:close/>
              </a:path>
            </a:pathLst>
          </a:custGeom>
          <a:solidFill>
            <a:srgbClr val="C0C0C0"/>
          </a:solidFill>
        </p:spPr>
        <p:txBody>
          <a:bodyPr wrap="square" lIns="0" tIns="0" rIns="0" bIns="0" rtlCol="0"/>
          <a:lstStyle/>
          <a:p>
            <a:endParaRPr dirty="0"/>
          </a:p>
        </p:txBody>
      </p:sp>
      <p:sp>
        <p:nvSpPr>
          <p:cNvPr id="9" name="object 9"/>
          <p:cNvSpPr/>
          <p:nvPr/>
        </p:nvSpPr>
        <p:spPr>
          <a:xfrm>
            <a:off x="5933241" y="2875550"/>
            <a:ext cx="734060" cy="120014"/>
          </a:xfrm>
          <a:custGeom>
            <a:avLst/>
            <a:gdLst/>
            <a:ahLst/>
            <a:cxnLst/>
            <a:rect l="l" t="t" r="r" b="b"/>
            <a:pathLst>
              <a:path w="734059" h="120014">
                <a:moveTo>
                  <a:pt x="836" y="0"/>
                </a:moveTo>
                <a:lnTo>
                  <a:pt x="22955" y="43669"/>
                </a:lnTo>
                <a:lnTo>
                  <a:pt x="86308" y="78173"/>
                </a:lnTo>
                <a:lnTo>
                  <a:pt x="130549" y="92267"/>
                </a:lnTo>
                <a:lnTo>
                  <a:pt x="179662" y="103330"/>
                </a:lnTo>
                <a:lnTo>
                  <a:pt x="181788" y="103809"/>
                </a:lnTo>
                <a:lnTo>
                  <a:pt x="238992" y="112467"/>
                </a:lnTo>
                <a:lnTo>
                  <a:pt x="301126" y="117906"/>
                </a:lnTo>
                <a:lnTo>
                  <a:pt x="367156" y="119793"/>
                </a:lnTo>
                <a:lnTo>
                  <a:pt x="433011" y="117906"/>
                </a:lnTo>
                <a:lnTo>
                  <a:pt x="495016" y="112467"/>
                </a:lnTo>
                <a:lnTo>
                  <a:pt x="552130" y="103809"/>
                </a:lnTo>
                <a:lnTo>
                  <a:pt x="603312" y="92267"/>
                </a:lnTo>
                <a:lnTo>
                  <a:pt x="647522" y="78173"/>
                </a:lnTo>
                <a:lnTo>
                  <a:pt x="683719" y="61863"/>
                </a:lnTo>
                <a:lnTo>
                  <a:pt x="727912" y="23925"/>
                </a:lnTo>
                <a:lnTo>
                  <a:pt x="733826" y="2965"/>
                </a:lnTo>
                <a:lnTo>
                  <a:pt x="732990" y="0"/>
                </a:lnTo>
                <a:lnTo>
                  <a:pt x="836" y="0"/>
                </a:lnTo>
              </a:path>
            </a:pathLst>
          </a:custGeom>
          <a:ln w="16628">
            <a:solidFill>
              <a:srgbClr val="000000"/>
            </a:solidFill>
          </a:ln>
        </p:spPr>
        <p:txBody>
          <a:bodyPr wrap="square" lIns="0" tIns="0" rIns="0" bIns="0" rtlCol="0"/>
          <a:lstStyle/>
          <a:p>
            <a:endParaRPr dirty="0"/>
          </a:p>
        </p:txBody>
      </p:sp>
      <p:sp>
        <p:nvSpPr>
          <p:cNvPr id="10" name="object 10"/>
          <p:cNvSpPr/>
          <p:nvPr/>
        </p:nvSpPr>
        <p:spPr>
          <a:xfrm>
            <a:off x="6132512" y="3062804"/>
            <a:ext cx="344836" cy="210219"/>
          </a:xfrm>
          <a:prstGeom prst="rect">
            <a:avLst/>
          </a:prstGeom>
          <a:blipFill>
            <a:blip r:embed="rId2" cstate="print"/>
            <a:stretch>
              <a:fillRect/>
            </a:stretch>
          </a:blipFill>
        </p:spPr>
        <p:txBody>
          <a:bodyPr wrap="square" lIns="0" tIns="0" rIns="0" bIns="0" rtlCol="0"/>
          <a:lstStyle/>
          <a:p>
            <a:endParaRPr dirty="0"/>
          </a:p>
        </p:txBody>
      </p:sp>
      <p:sp>
        <p:nvSpPr>
          <p:cNvPr id="11" name="object 11"/>
          <p:cNvSpPr txBox="1"/>
          <p:nvPr/>
        </p:nvSpPr>
        <p:spPr>
          <a:xfrm>
            <a:off x="6477348" y="4298276"/>
            <a:ext cx="3086396" cy="1030859"/>
          </a:xfrm>
          <a:prstGeom prst="rect">
            <a:avLst/>
          </a:prstGeom>
        </p:spPr>
        <p:txBody>
          <a:bodyPr vert="horz" wrap="square" lIns="0" tIns="55244" rIns="0" bIns="0" rtlCol="0">
            <a:spAutoFit/>
          </a:bodyPr>
          <a:lstStyle/>
          <a:p>
            <a:pPr marL="12700" marR="5080">
              <a:lnSpc>
                <a:spcPct val="88300"/>
              </a:lnSpc>
              <a:spcBef>
                <a:spcPts val="434"/>
              </a:spcBef>
            </a:pPr>
            <a:r>
              <a:rPr sz="2400" spc="-5" dirty="0">
                <a:solidFill>
                  <a:srgbClr val="FFFF00"/>
                </a:solidFill>
                <a:latin typeface="Corbel"/>
                <a:cs typeface="Corbel"/>
              </a:rPr>
              <a:t>About four  55</a:t>
            </a:r>
            <a:r>
              <a:rPr lang="en-US" sz="2400" spc="-5" dirty="0">
                <a:solidFill>
                  <a:srgbClr val="FFFF00"/>
                </a:solidFill>
                <a:latin typeface="Corbel"/>
                <a:cs typeface="Corbel"/>
              </a:rPr>
              <a:t>-</a:t>
            </a:r>
            <a:r>
              <a:rPr sz="2400" spc="-5" dirty="0">
                <a:solidFill>
                  <a:srgbClr val="FFFF00"/>
                </a:solidFill>
                <a:latin typeface="Corbel"/>
                <a:cs typeface="Corbel"/>
              </a:rPr>
              <a:t>gallon</a:t>
            </a:r>
            <a:r>
              <a:rPr lang="en-US" sz="2400" spc="-5" dirty="0">
                <a:solidFill>
                  <a:srgbClr val="FFFF00"/>
                </a:solidFill>
                <a:latin typeface="Corbel"/>
                <a:cs typeface="Corbel"/>
              </a:rPr>
              <a:t> drums</a:t>
            </a:r>
            <a:r>
              <a:rPr sz="2400" spc="-5" dirty="0">
                <a:solidFill>
                  <a:srgbClr val="FFFF00"/>
                </a:solidFill>
                <a:latin typeface="Corbel"/>
                <a:cs typeface="Corbel"/>
              </a:rPr>
              <a:t> at one</a:t>
            </a:r>
            <a:r>
              <a:rPr sz="2400" spc="-95" dirty="0">
                <a:solidFill>
                  <a:srgbClr val="FFFF00"/>
                </a:solidFill>
                <a:latin typeface="Corbel"/>
                <a:cs typeface="Corbel"/>
              </a:rPr>
              <a:t> </a:t>
            </a:r>
            <a:r>
              <a:rPr sz="2400" dirty="0">
                <a:solidFill>
                  <a:srgbClr val="FFFF00"/>
                </a:solidFill>
                <a:latin typeface="Corbel"/>
                <a:cs typeface="Corbel"/>
              </a:rPr>
              <a:t>time</a:t>
            </a:r>
            <a:r>
              <a:rPr lang="en-US" sz="2400" dirty="0">
                <a:solidFill>
                  <a:srgbClr val="FFFF00"/>
                </a:solidFill>
                <a:latin typeface="Corbel"/>
                <a:cs typeface="Corbel"/>
              </a:rPr>
              <a:t> = 2,200 pounds </a:t>
            </a:r>
            <a:endParaRPr sz="2400" dirty="0">
              <a:solidFill>
                <a:srgbClr val="FFFF00"/>
              </a:solidFill>
              <a:latin typeface="Corbel"/>
              <a:cs typeface="Corbel"/>
            </a:endParaRPr>
          </a:p>
        </p:txBody>
      </p:sp>
      <p:sp>
        <p:nvSpPr>
          <p:cNvPr id="12" name="object 12"/>
          <p:cNvSpPr/>
          <p:nvPr/>
        </p:nvSpPr>
        <p:spPr>
          <a:xfrm>
            <a:off x="6916160" y="2900104"/>
            <a:ext cx="728980" cy="1230630"/>
          </a:xfrm>
          <a:custGeom>
            <a:avLst/>
            <a:gdLst/>
            <a:ahLst/>
            <a:cxnLst/>
            <a:rect l="l" t="t" r="r" b="b"/>
            <a:pathLst>
              <a:path w="728979" h="1230629">
                <a:moveTo>
                  <a:pt x="728894" y="0"/>
                </a:moveTo>
                <a:lnTo>
                  <a:pt x="0" y="0"/>
                </a:lnTo>
                <a:lnTo>
                  <a:pt x="0" y="1116990"/>
                </a:lnTo>
                <a:lnTo>
                  <a:pt x="30635" y="1164081"/>
                </a:lnTo>
                <a:lnTo>
                  <a:pt x="81418" y="1189183"/>
                </a:lnTo>
                <a:lnTo>
                  <a:pt x="140217" y="1207073"/>
                </a:lnTo>
                <a:lnTo>
                  <a:pt x="201841" y="1219500"/>
                </a:lnTo>
                <a:lnTo>
                  <a:pt x="267945" y="1226707"/>
                </a:lnTo>
                <a:lnTo>
                  <a:pt x="334163" y="1230311"/>
                </a:lnTo>
                <a:lnTo>
                  <a:pt x="398260" y="1230311"/>
                </a:lnTo>
                <a:lnTo>
                  <a:pt x="459358" y="1226707"/>
                </a:lnTo>
                <a:lnTo>
                  <a:pt x="489102" y="1223104"/>
                </a:lnTo>
                <a:lnTo>
                  <a:pt x="512787" y="1221364"/>
                </a:lnTo>
                <a:lnTo>
                  <a:pt x="555677" y="1214157"/>
                </a:lnTo>
                <a:lnTo>
                  <a:pt x="579855" y="1208815"/>
                </a:lnTo>
                <a:lnTo>
                  <a:pt x="599173" y="1203469"/>
                </a:lnTo>
                <a:lnTo>
                  <a:pt x="619915" y="1198128"/>
                </a:lnTo>
                <a:lnTo>
                  <a:pt x="639566" y="1190920"/>
                </a:lnTo>
                <a:lnTo>
                  <a:pt x="660308" y="1183838"/>
                </a:lnTo>
                <a:lnTo>
                  <a:pt x="676114" y="1176630"/>
                </a:lnTo>
                <a:lnTo>
                  <a:pt x="720065" y="1142707"/>
                </a:lnTo>
                <a:lnTo>
                  <a:pt x="728894" y="1116990"/>
                </a:lnTo>
                <a:lnTo>
                  <a:pt x="728894" y="0"/>
                </a:lnTo>
                <a:close/>
              </a:path>
            </a:pathLst>
          </a:custGeom>
          <a:solidFill>
            <a:srgbClr val="808080"/>
          </a:solidFill>
        </p:spPr>
        <p:txBody>
          <a:bodyPr wrap="square" lIns="0" tIns="0" rIns="0" bIns="0" rtlCol="0"/>
          <a:lstStyle/>
          <a:p>
            <a:endParaRPr dirty="0"/>
          </a:p>
        </p:txBody>
      </p:sp>
      <p:sp>
        <p:nvSpPr>
          <p:cNvPr id="13" name="object 13"/>
          <p:cNvSpPr/>
          <p:nvPr/>
        </p:nvSpPr>
        <p:spPr>
          <a:xfrm>
            <a:off x="6916160" y="2900104"/>
            <a:ext cx="728980" cy="1230630"/>
          </a:xfrm>
          <a:custGeom>
            <a:avLst/>
            <a:gdLst/>
            <a:ahLst/>
            <a:cxnLst/>
            <a:rect l="l" t="t" r="r" b="b"/>
            <a:pathLst>
              <a:path w="728979" h="1230629">
                <a:moveTo>
                  <a:pt x="0" y="0"/>
                </a:moveTo>
                <a:lnTo>
                  <a:pt x="728894" y="0"/>
                </a:lnTo>
                <a:lnTo>
                  <a:pt x="728894" y="1116990"/>
                </a:lnTo>
                <a:lnTo>
                  <a:pt x="727944" y="1128297"/>
                </a:lnTo>
                <a:lnTo>
                  <a:pt x="720065" y="1142707"/>
                </a:lnTo>
                <a:lnTo>
                  <a:pt x="707955" y="1156163"/>
                </a:lnTo>
                <a:lnTo>
                  <a:pt x="660308" y="1183838"/>
                </a:lnTo>
                <a:lnTo>
                  <a:pt x="639566" y="1190920"/>
                </a:lnTo>
                <a:lnTo>
                  <a:pt x="619915" y="1198128"/>
                </a:lnTo>
                <a:lnTo>
                  <a:pt x="602295" y="1202665"/>
                </a:lnTo>
                <a:lnTo>
                  <a:pt x="599173" y="1203469"/>
                </a:lnTo>
                <a:lnTo>
                  <a:pt x="597497" y="1203933"/>
                </a:lnTo>
                <a:lnTo>
                  <a:pt x="579855" y="1208815"/>
                </a:lnTo>
                <a:lnTo>
                  <a:pt x="555696" y="1214157"/>
                </a:lnTo>
                <a:lnTo>
                  <a:pt x="512787" y="1221364"/>
                </a:lnTo>
                <a:lnTo>
                  <a:pt x="489102" y="1223104"/>
                </a:lnTo>
                <a:lnTo>
                  <a:pt x="459413" y="1226707"/>
                </a:lnTo>
                <a:lnTo>
                  <a:pt x="398617" y="1230291"/>
                </a:lnTo>
                <a:lnTo>
                  <a:pt x="398260" y="1230311"/>
                </a:lnTo>
                <a:lnTo>
                  <a:pt x="367156" y="1230311"/>
                </a:lnTo>
                <a:lnTo>
                  <a:pt x="334163" y="1230311"/>
                </a:lnTo>
                <a:lnTo>
                  <a:pt x="300582" y="1228447"/>
                </a:lnTo>
                <a:lnTo>
                  <a:pt x="267945" y="1226707"/>
                </a:lnTo>
                <a:lnTo>
                  <a:pt x="201841" y="1219500"/>
                </a:lnTo>
                <a:lnTo>
                  <a:pt x="140217" y="1207073"/>
                </a:lnTo>
                <a:lnTo>
                  <a:pt x="81418" y="1189183"/>
                </a:lnTo>
                <a:lnTo>
                  <a:pt x="30635" y="1164081"/>
                </a:lnTo>
                <a:lnTo>
                  <a:pt x="2474" y="1129538"/>
                </a:lnTo>
                <a:lnTo>
                  <a:pt x="0" y="1116989"/>
                </a:lnTo>
                <a:lnTo>
                  <a:pt x="0" y="0"/>
                </a:lnTo>
              </a:path>
            </a:pathLst>
          </a:custGeom>
          <a:ln w="16013">
            <a:solidFill>
              <a:srgbClr val="000000"/>
            </a:solidFill>
          </a:ln>
        </p:spPr>
        <p:txBody>
          <a:bodyPr wrap="square" lIns="0" tIns="0" rIns="0" bIns="0" rtlCol="0"/>
          <a:lstStyle/>
          <a:p>
            <a:endParaRPr dirty="0"/>
          </a:p>
        </p:txBody>
      </p:sp>
      <p:sp>
        <p:nvSpPr>
          <p:cNvPr id="14" name="object 14"/>
          <p:cNvSpPr/>
          <p:nvPr/>
        </p:nvSpPr>
        <p:spPr>
          <a:xfrm>
            <a:off x="6912272" y="3644574"/>
            <a:ext cx="732790" cy="116205"/>
          </a:xfrm>
          <a:custGeom>
            <a:avLst/>
            <a:gdLst/>
            <a:ahLst/>
            <a:cxnLst/>
            <a:rect l="l" t="t" r="r" b="b"/>
            <a:pathLst>
              <a:path w="732790" h="116204">
                <a:moveTo>
                  <a:pt x="0" y="0"/>
                </a:moveTo>
                <a:lnTo>
                  <a:pt x="24369" y="40350"/>
                </a:lnTo>
                <a:lnTo>
                  <a:pt x="88138" y="74514"/>
                </a:lnTo>
                <a:lnTo>
                  <a:pt x="132262" y="88458"/>
                </a:lnTo>
                <a:lnTo>
                  <a:pt x="183193" y="99873"/>
                </a:lnTo>
                <a:lnTo>
                  <a:pt x="239916" y="108432"/>
                </a:lnTo>
                <a:lnTo>
                  <a:pt x="301417" y="113807"/>
                </a:lnTo>
                <a:lnTo>
                  <a:pt x="366682" y="115672"/>
                </a:lnTo>
                <a:lnTo>
                  <a:pt x="431771" y="113807"/>
                </a:lnTo>
                <a:lnTo>
                  <a:pt x="493135" y="108432"/>
                </a:lnTo>
                <a:lnTo>
                  <a:pt x="549757" y="99873"/>
                </a:lnTo>
                <a:lnTo>
                  <a:pt x="600616" y="88458"/>
                </a:lnTo>
                <a:lnTo>
                  <a:pt x="644692" y="74514"/>
                </a:lnTo>
                <a:lnTo>
                  <a:pt x="680967" y="58369"/>
                </a:lnTo>
                <a:lnTo>
                  <a:pt x="726032" y="20784"/>
                </a:lnTo>
                <a:lnTo>
                  <a:pt x="732783" y="0"/>
                </a:lnTo>
              </a:path>
            </a:pathLst>
          </a:custGeom>
          <a:ln w="8314">
            <a:solidFill>
              <a:srgbClr val="000000"/>
            </a:solidFill>
          </a:ln>
        </p:spPr>
        <p:txBody>
          <a:bodyPr wrap="square" lIns="0" tIns="0" rIns="0" bIns="0" rtlCol="0"/>
          <a:lstStyle/>
          <a:p>
            <a:endParaRPr dirty="0"/>
          </a:p>
        </p:txBody>
      </p:sp>
      <p:sp>
        <p:nvSpPr>
          <p:cNvPr id="15" name="object 15"/>
          <p:cNvSpPr/>
          <p:nvPr/>
        </p:nvSpPr>
        <p:spPr>
          <a:xfrm>
            <a:off x="6912272" y="3243432"/>
            <a:ext cx="732790" cy="116205"/>
          </a:xfrm>
          <a:custGeom>
            <a:avLst/>
            <a:gdLst/>
            <a:ahLst/>
            <a:cxnLst/>
            <a:rect l="l" t="t" r="r" b="b"/>
            <a:pathLst>
              <a:path w="732790" h="116204">
                <a:moveTo>
                  <a:pt x="0" y="0"/>
                </a:moveTo>
                <a:lnTo>
                  <a:pt x="23832" y="40322"/>
                </a:lnTo>
                <a:lnTo>
                  <a:pt x="87391" y="74502"/>
                </a:lnTo>
                <a:lnTo>
                  <a:pt x="131524" y="88462"/>
                </a:lnTo>
                <a:lnTo>
                  <a:pt x="182538" y="99895"/>
                </a:lnTo>
                <a:lnTo>
                  <a:pt x="239413" y="108470"/>
                </a:lnTo>
                <a:lnTo>
                  <a:pt x="301134" y="113858"/>
                </a:lnTo>
                <a:lnTo>
                  <a:pt x="366682" y="115727"/>
                </a:lnTo>
                <a:lnTo>
                  <a:pt x="432055" y="113858"/>
                </a:lnTo>
                <a:lnTo>
                  <a:pt x="493639" y="108470"/>
                </a:lnTo>
                <a:lnTo>
                  <a:pt x="550411" y="99895"/>
                </a:lnTo>
                <a:lnTo>
                  <a:pt x="601350" y="88462"/>
                </a:lnTo>
                <a:lnTo>
                  <a:pt x="645435" y="74502"/>
                </a:lnTo>
                <a:lnTo>
                  <a:pt x="681642" y="58345"/>
                </a:lnTo>
                <a:lnTo>
                  <a:pt x="726338" y="20764"/>
                </a:lnTo>
                <a:lnTo>
                  <a:pt x="732783" y="0"/>
                </a:lnTo>
              </a:path>
            </a:pathLst>
          </a:custGeom>
          <a:ln w="8314">
            <a:solidFill>
              <a:srgbClr val="000000"/>
            </a:solidFill>
          </a:ln>
        </p:spPr>
        <p:txBody>
          <a:bodyPr wrap="square" lIns="0" tIns="0" rIns="0" bIns="0" rtlCol="0"/>
          <a:lstStyle/>
          <a:p>
            <a:endParaRPr dirty="0"/>
          </a:p>
        </p:txBody>
      </p:sp>
      <p:sp>
        <p:nvSpPr>
          <p:cNvPr id="16" name="object 16"/>
          <p:cNvSpPr/>
          <p:nvPr/>
        </p:nvSpPr>
        <p:spPr>
          <a:xfrm>
            <a:off x="6912272" y="2896038"/>
            <a:ext cx="734060" cy="120014"/>
          </a:xfrm>
          <a:custGeom>
            <a:avLst/>
            <a:gdLst/>
            <a:ahLst/>
            <a:cxnLst/>
            <a:rect l="l" t="t" r="r" b="b"/>
            <a:pathLst>
              <a:path w="734059" h="120014">
                <a:moveTo>
                  <a:pt x="732989" y="0"/>
                </a:moveTo>
                <a:lnTo>
                  <a:pt x="836" y="0"/>
                </a:lnTo>
                <a:lnTo>
                  <a:pt x="0" y="2965"/>
                </a:lnTo>
                <a:lnTo>
                  <a:pt x="22955" y="43668"/>
                </a:lnTo>
                <a:lnTo>
                  <a:pt x="86308" y="78173"/>
                </a:lnTo>
                <a:lnTo>
                  <a:pt x="130549" y="92266"/>
                </a:lnTo>
                <a:lnTo>
                  <a:pt x="181789" y="103809"/>
                </a:lnTo>
                <a:lnTo>
                  <a:pt x="238992" y="112466"/>
                </a:lnTo>
                <a:lnTo>
                  <a:pt x="301126" y="117906"/>
                </a:lnTo>
                <a:lnTo>
                  <a:pt x="367156" y="119793"/>
                </a:lnTo>
                <a:lnTo>
                  <a:pt x="433011" y="117906"/>
                </a:lnTo>
                <a:lnTo>
                  <a:pt x="495016" y="112466"/>
                </a:lnTo>
                <a:lnTo>
                  <a:pt x="552130" y="103809"/>
                </a:lnTo>
                <a:lnTo>
                  <a:pt x="603312" y="92266"/>
                </a:lnTo>
                <a:lnTo>
                  <a:pt x="647522" y="78173"/>
                </a:lnTo>
                <a:lnTo>
                  <a:pt x="683720" y="61862"/>
                </a:lnTo>
                <a:lnTo>
                  <a:pt x="727912" y="23924"/>
                </a:lnTo>
                <a:lnTo>
                  <a:pt x="733826" y="2964"/>
                </a:lnTo>
                <a:lnTo>
                  <a:pt x="732989" y="0"/>
                </a:lnTo>
                <a:close/>
              </a:path>
            </a:pathLst>
          </a:custGeom>
          <a:solidFill>
            <a:srgbClr val="C0C0C0"/>
          </a:solidFill>
        </p:spPr>
        <p:txBody>
          <a:bodyPr wrap="square" lIns="0" tIns="0" rIns="0" bIns="0" rtlCol="0"/>
          <a:lstStyle/>
          <a:p>
            <a:endParaRPr dirty="0"/>
          </a:p>
        </p:txBody>
      </p:sp>
      <p:sp>
        <p:nvSpPr>
          <p:cNvPr id="17" name="object 17"/>
          <p:cNvSpPr/>
          <p:nvPr/>
        </p:nvSpPr>
        <p:spPr>
          <a:xfrm>
            <a:off x="6912272" y="2896038"/>
            <a:ext cx="734060" cy="120014"/>
          </a:xfrm>
          <a:custGeom>
            <a:avLst/>
            <a:gdLst/>
            <a:ahLst/>
            <a:cxnLst/>
            <a:rect l="l" t="t" r="r" b="b"/>
            <a:pathLst>
              <a:path w="734059" h="120014">
                <a:moveTo>
                  <a:pt x="0" y="2964"/>
                </a:moveTo>
                <a:lnTo>
                  <a:pt x="22955" y="43668"/>
                </a:lnTo>
                <a:lnTo>
                  <a:pt x="86308" y="78173"/>
                </a:lnTo>
                <a:lnTo>
                  <a:pt x="130550" y="92266"/>
                </a:lnTo>
                <a:lnTo>
                  <a:pt x="181789" y="103809"/>
                </a:lnTo>
                <a:lnTo>
                  <a:pt x="238992" y="112466"/>
                </a:lnTo>
                <a:lnTo>
                  <a:pt x="301126" y="117906"/>
                </a:lnTo>
                <a:lnTo>
                  <a:pt x="367157" y="119793"/>
                </a:lnTo>
                <a:lnTo>
                  <a:pt x="433012" y="117906"/>
                </a:lnTo>
                <a:lnTo>
                  <a:pt x="495016" y="112466"/>
                </a:lnTo>
                <a:lnTo>
                  <a:pt x="552130" y="103809"/>
                </a:lnTo>
                <a:lnTo>
                  <a:pt x="603313" y="92266"/>
                </a:lnTo>
                <a:lnTo>
                  <a:pt x="647523" y="78173"/>
                </a:lnTo>
                <a:lnTo>
                  <a:pt x="683720" y="61862"/>
                </a:lnTo>
                <a:lnTo>
                  <a:pt x="710863" y="43668"/>
                </a:lnTo>
                <a:lnTo>
                  <a:pt x="727912" y="23925"/>
                </a:lnTo>
                <a:lnTo>
                  <a:pt x="733826" y="2965"/>
                </a:lnTo>
                <a:lnTo>
                  <a:pt x="732989" y="0"/>
                </a:lnTo>
                <a:lnTo>
                  <a:pt x="836" y="0"/>
                </a:lnTo>
                <a:lnTo>
                  <a:pt x="0" y="2964"/>
                </a:lnTo>
              </a:path>
            </a:pathLst>
          </a:custGeom>
          <a:ln w="16628">
            <a:solidFill>
              <a:srgbClr val="000000"/>
            </a:solidFill>
          </a:ln>
        </p:spPr>
        <p:txBody>
          <a:bodyPr wrap="square" lIns="0" tIns="0" rIns="0" bIns="0" rtlCol="0"/>
          <a:lstStyle/>
          <a:p>
            <a:endParaRPr dirty="0"/>
          </a:p>
        </p:txBody>
      </p:sp>
      <p:sp>
        <p:nvSpPr>
          <p:cNvPr id="18" name="object 18"/>
          <p:cNvSpPr/>
          <p:nvPr/>
        </p:nvSpPr>
        <p:spPr>
          <a:xfrm>
            <a:off x="7922498" y="2910591"/>
            <a:ext cx="728980" cy="1230630"/>
          </a:xfrm>
          <a:custGeom>
            <a:avLst/>
            <a:gdLst/>
            <a:ahLst/>
            <a:cxnLst/>
            <a:rect l="l" t="t" r="r" b="b"/>
            <a:pathLst>
              <a:path w="728979" h="1230629">
                <a:moveTo>
                  <a:pt x="728894" y="0"/>
                </a:moveTo>
                <a:lnTo>
                  <a:pt x="0" y="0"/>
                </a:lnTo>
                <a:lnTo>
                  <a:pt x="0" y="1116990"/>
                </a:lnTo>
                <a:lnTo>
                  <a:pt x="30635" y="1164081"/>
                </a:lnTo>
                <a:lnTo>
                  <a:pt x="81418" y="1189184"/>
                </a:lnTo>
                <a:lnTo>
                  <a:pt x="140217" y="1207073"/>
                </a:lnTo>
                <a:lnTo>
                  <a:pt x="201841" y="1219500"/>
                </a:lnTo>
                <a:lnTo>
                  <a:pt x="268027" y="1226712"/>
                </a:lnTo>
                <a:lnTo>
                  <a:pt x="334020" y="1230303"/>
                </a:lnTo>
                <a:lnTo>
                  <a:pt x="398260" y="1230311"/>
                </a:lnTo>
                <a:lnTo>
                  <a:pt x="459380" y="1226707"/>
                </a:lnTo>
                <a:lnTo>
                  <a:pt x="489102" y="1223104"/>
                </a:lnTo>
                <a:lnTo>
                  <a:pt x="512787" y="1221365"/>
                </a:lnTo>
                <a:lnTo>
                  <a:pt x="555695" y="1214158"/>
                </a:lnTo>
                <a:lnTo>
                  <a:pt x="579855" y="1208815"/>
                </a:lnTo>
                <a:lnTo>
                  <a:pt x="599173" y="1203469"/>
                </a:lnTo>
                <a:lnTo>
                  <a:pt x="619915" y="1198128"/>
                </a:lnTo>
                <a:lnTo>
                  <a:pt x="639359" y="1190996"/>
                </a:lnTo>
                <a:lnTo>
                  <a:pt x="660308" y="1183838"/>
                </a:lnTo>
                <a:lnTo>
                  <a:pt x="676114" y="1176630"/>
                </a:lnTo>
                <a:lnTo>
                  <a:pt x="720066" y="1142707"/>
                </a:lnTo>
                <a:lnTo>
                  <a:pt x="728894" y="1116990"/>
                </a:lnTo>
                <a:lnTo>
                  <a:pt x="728894" y="0"/>
                </a:lnTo>
                <a:close/>
              </a:path>
            </a:pathLst>
          </a:custGeom>
          <a:solidFill>
            <a:srgbClr val="808080"/>
          </a:solidFill>
        </p:spPr>
        <p:txBody>
          <a:bodyPr wrap="square" lIns="0" tIns="0" rIns="0" bIns="0" rtlCol="0"/>
          <a:lstStyle/>
          <a:p>
            <a:endParaRPr dirty="0"/>
          </a:p>
        </p:txBody>
      </p:sp>
      <p:sp>
        <p:nvSpPr>
          <p:cNvPr id="19" name="object 19"/>
          <p:cNvSpPr/>
          <p:nvPr/>
        </p:nvSpPr>
        <p:spPr>
          <a:xfrm>
            <a:off x="7922498" y="2910591"/>
            <a:ext cx="728980" cy="1230630"/>
          </a:xfrm>
          <a:custGeom>
            <a:avLst/>
            <a:gdLst/>
            <a:ahLst/>
            <a:cxnLst/>
            <a:rect l="l" t="t" r="r" b="b"/>
            <a:pathLst>
              <a:path w="728979" h="1230629">
                <a:moveTo>
                  <a:pt x="0" y="0"/>
                </a:moveTo>
                <a:lnTo>
                  <a:pt x="728894" y="0"/>
                </a:lnTo>
                <a:lnTo>
                  <a:pt x="728894" y="1116990"/>
                </a:lnTo>
                <a:lnTo>
                  <a:pt x="728193" y="1125345"/>
                </a:lnTo>
                <a:lnTo>
                  <a:pt x="727945" y="1128297"/>
                </a:lnTo>
                <a:lnTo>
                  <a:pt x="720066" y="1142707"/>
                </a:lnTo>
                <a:lnTo>
                  <a:pt x="692347" y="1167685"/>
                </a:lnTo>
                <a:lnTo>
                  <a:pt x="676114" y="1176630"/>
                </a:lnTo>
                <a:lnTo>
                  <a:pt x="663337" y="1182456"/>
                </a:lnTo>
                <a:lnTo>
                  <a:pt x="660308" y="1183838"/>
                </a:lnTo>
                <a:lnTo>
                  <a:pt x="639566" y="1190920"/>
                </a:lnTo>
                <a:lnTo>
                  <a:pt x="639359" y="1190996"/>
                </a:lnTo>
                <a:lnTo>
                  <a:pt x="619915" y="1198128"/>
                </a:lnTo>
                <a:lnTo>
                  <a:pt x="599173" y="1203469"/>
                </a:lnTo>
                <a:lnTo>
                  <a:pt x="579855" y="1208815"/>
                </a:lnTo>
                <a:lnTo>
                  <a:pt x="557650" y="1213725"/>
                </a:lnTo>
                <a:lnTo>
                  <a:pt x="555695" y="1214158"/>
                </a:lnTo>
                <a:lnTo>
                  <a:pt x="512930" y="1221341"/>
                </a:lnTo>
                <a:lnTo>
                  <a:pt x="512787" y="1221365"/>
                </a:lnTo>
                <a:lnTo>
                  <a:pt x="489102" y="1223104"/>
                </a:lnTo>
                <a:lnTo>
                  <a:pt x="459413" y="1226707"/>
                </a:lnTo>
                <a:lnTo>
                  <a:pt x="398260" y="1230311"/>
                </a:lnTo>
                <a:lnTo>
                  <a:pt x="334163" y="1230311"/>
                </a:lnTo>
                <a:lnTo>
                  <a:pt x="334020" y="1230303"/>
                </a:lnTo>
                <a:lnTo>
                  <a:pt x="300582" y="1228447"/>
                </a:lnTo>
                <a:lnTo>
                  <a:pt x="267945" y="1226707"/>
                </a:lnTo>
                <a:lnTo>
                  <a:pt x="232949" y="1223104"/>
                </a:lnTo>
                <a:lnTo>
                  <a:pt x="201841" y="1219500"/>
                </a:lnTo>
                <a:lnTo>
                  <a:pt x="179339" y="1215561"/>
                </a:lnTo>
                <a:lnTo>
                  <a:pt x="171321" y="1214158"/>
                </a:lnTo>
                <a:lnTo>
                  <a:pt x="167066" y="1213189"/>
                </a:lnTo>
                <a:lnTo>
                  <a:pt x="140217" y="1207073"/>
                </a:lnTo>
                <a:lnTo>
                  <a:pt x="109579" y="1198128"/>
                </a:lnTo>
                <a:lnTo>
                  <a:pt x="81418" y="1189184"/>
                </a:lnTo>
                <a:lnTo>
                  <a:pt x="62449" y="1181163"/>
                </a:lnTo>
                <a:lnTo>
                  <a:pt x="55849" y="1178372"/>
                </a:lnTo>
                <a:lnTo>
                  <a:pt x="44973" y="1172208"/>
                </a:lnTo>
                <a:lnTo>
                  <a:pt x="30635" y="1164081"/>
                </a:lnTo>
                <a:lnTo>
                  <a:pt x="12843" y="1147433"/>
                </a:lnTo>
                <a:lnTo>
                  <a:pt x="6731" y="1136885"/>
                </a:lnTo>
                <a:lnTo>
                  <a:pt x="2474" y="1129537"/>
                </a:lnTo>
                <a:lnTo>
                  <a:pt x="1688" y="1125552"/>
                </a:lnTo>
                <a:lnTo>
                  <a:pt x="0" y="1116989"/>
                </a:lnTo>
                <a:lnTo>
                  <a:pt x="0" y="0"/>
                </a:lnTo>
              </a:path>
            </a:pathLst>
          </a:custGeom>
          <a:ln w="16013">
            <a:solidFill>
              <a:srgbClr val="000000"/>
            </a:solidFill>
          </a:ln>
        </p:spPr>
        <p:txBody>
          <a:bodyPr wrap="square" lIns="0" tIns="0" rIns="0" bIns="0" rtlCol="0"/>
          <a:lstStyle/>
          <a:p>
            <a:endParaRPr dirty="0"/>
          </a:p>
        </p:txBody>
      </p:sp>
      <p:sp>
        <p:nvSpPr>
          <p:cNvPr id="20" name="object 20"/>
          <p:cNvSpPr/>
          <p:nvPr/>
        </p:nvSpPr>
        <p:spPr>
          <a:xfrm>
            <a:off x="7918610" y="3655060"/>
            <a:ext cx="732790" cy="116205"/>
          </a:xfrm>
          <a:custGeom>
            <a:avLst/>
            <a:gdLst/>
            <a:ahLst/>
            <a:cxnLst/>
            <a:rect l="l" t="t" r="r" b="b"/>
            <a:pathLst>
              <a:path w="732790" h="116204">
                <a:moveTo>
                  <a:pt x="0" y="0"/>
                </a:moveTo>
                <a:lnTo>
                  <a:pt x="24369" y="40350"/>
                </a:lnTo>
                <a:lnTo>
                  <a:pt x="88138" y="74514"/>
                </a:lnTo>
                <a:lnTo>
                  <a:pt x="132262" y="88458"/>
                </a:lnTo>
                <a:lnTo>
                  <a:pt x="183193" y="99873"/>
                </a:lnTo>
                <a:lnTo>
                  <a:pt x="239916" y="108432"/>
                </a:lnTo>
                <a:lnTo>
                  <a:pt x="301417" y="113807"/>
                </a:lnTo>
                <a:lnTo>
                  <a:pt x="366682" y="115672"/>
                </a:lnTo>
                <a:lnTo>
                  <a:pt x="431771" y="113807"/>
                </a:lnTo>
                <a:lnTo>
                  <a:pt x="493135" y="108432"/>
                </a:lnTo>
                <a:lnTo>
                  <a:pt x="549757" y="99873"/>
                </a:lnTo>
                <a:lnTo>
                  <a:pt x="600616" y="88458"/>
                </a:lnTo>
                <a:lnTo>
                  <a:pt x="644692" y="74514"/>
                </a:lnTo>
                <a:lnTo>
                  <a:pt x="680967" y="58369"/>
                </a:lnTo>
                <a:lnTo>
                  <a:pt x="726032" y="20784"/>
                </a:lnTo>
                <a:lnTo>
                  <a:pt x="732783" y="0"/>
                </a:lnTo>
              </a:path>
            </a:pathLst>
          </a:custGeom>
          <a:ln w="8314">
            <a:solidFill>
              <a:srgbClr val="000000"/>
            </a:solidFill>
          </a:ln>
        </p:spPr>
        <p:txBody>
          <a:bodyPr wrap="square" lIns="0" tIns="0" rIns="0" bIns="0" rtlCol="0"/>
          <a:lstStyle/>
          <a:p>
            <a:endParaRPr dirty="0"/>
          </a:p>
        </p:txBody>
      </p:sp>
      <p:sp>
        <p:nvSpPr>
          <p:cNvPr id="21" name="object 21"/>
          <p:cNvSpPr/>
          <p:nvPr/>
        </p:nvSpPr>
        <p:spPr>
          <a:xfrm>
            <a:off x="7918610" y="3253918"/>
            <a:ext cx="732790" cy="116205"/>
          </a:xfrm>
          <a:custGeom>
            <a:avLst/>
            <a:gdLst/>
            <a:ahLst/>
            <a:cxnLst/>
            <a:rect l="l" t="t" r="r" b="b"/>
            <a:pathLst>
              <a:path w="732790" h="116204">
                <a:moveTo>
                  <a:pt x="0" y="0"/>
                </a:moveTo>
                <a:lnTo>
                  <a:pt x="23832" y="40322"/>
                </a:lnTo>
                <a:lnTo>
                  <a:pt x="87391" y="74502"/>
                </a:lnTo>
                <a:lnTo>
                  <a:pt x="131524" y="88462"/>
                </a:lnTo>
                <a:lnTo>
                  <a:pt x="182538" y="99895"/>
                </a:lnTo>
                <a:lnTo>
                  <a:pt x="239413" y="108470"/>
                </a:lnTo>
                <a:lnTo>
                  <a:pt x="301134" y="113858"/>
                </a:lnTo>
                <a:lnTo>
                  <a:pt x="366682" y="115727"/>
                </a:lnTo>
                <a:lnTo>
                  <a:pt x="432055" y="113858"/>
                </a:lnTo>
                <a:lnTo>
                  <a:pt x="493639" y="108470"/>
                </a:lnTo>
                <a:lnTo>
                  <a:pt x="550411" y="99895"/>
                </a:lnTo>
                <a:lnTo>
                  <a:pt x="601350" y="88462"/>
                </a:lnTo>
                <a:lnTo>
                  <a:pt x="645435" y="74502"/>
                </a:lnTo>
                <a:lnTo>
                  <a:pt x="681642" y="58345"/>
                </a:lnTo>
                <a:lnTo>
                  <a:pt x="726338" y="20764"/>
                </a:lnTo>
                <a:lnTo>
                  <a:pt x="732783" y="0"/>
                </a:lnTo>
              </a:path>
            </a:pathLst>
          </a:custGeom>
          <a:ln w="8314">
            <a:solidFill>
              <a:srgbClr val="000000"/>
            </a:solidFill>
          </a:ln>
        </p:spPr>
        <p:txBody>
          <a:bodyPr wrap="square" lIns="0" tIns="0" rIns="0" bIns="0" rtlCol="0"/>
          <a:lstStyle/>
          <a:p>
            <a:endParaRPr dirty="0"/>
          </a:p>
        </p:txBody>
      </p:sp>
      <p:sp>
        <p:nvSpPr>
          <p:cNvPr id="22" name="object 22"/>
          <p:cNvSpPr/>
          <p:nvPr/>
        </p:nvSpPr>
        <p:spPr>
          <a:xfrm>
            <a:off x="7918610" y="2906524"/>
            <a:ext cx="734060" cy="120014"/>
          </a:xfrm>
          <a:custGeom>
            <a:avLst/>
            <a:gdLst/>
            <a:ahLst/>
            <a:cxnLst/>
            <a:rect l="l" t="t" r="r" b="b"/>
            <a:pathLst>
              <a:path w="734059" h="120014">
                <a:moveTo>
                  <a:pt x="732990" y="0"/>
                </a:moveTo>
                <a:lnTo>
                  <a:pt x="836" y="0"/>
                </a:lnTo>
                <a:lnTo>
                  <a:pt x="0" y="2965"/>
                </a:lnTo>
                <a:lnTo>
                  <a:pt x="22955" y="43669"/>
                </a:lnTo>
                <a:lnTo>
                  <a:pt x="86308" y="78173"/>
                </a:lnTo>
                <a:lnTo>
                  <a:pt x="130549" y="92267"/>
                </a:lnTo>
                <a:lnTo>
                  <a:pt x="181788" y="103809"/>
                </a:lnTo>
                <a:lnTo>
                  <a:pt x="238992" y="112467"/>
                </a:lnTo>
                <a:lnTo>
                  <a:pt x="301126" y="117906"/>
                </a:lnTo>
                <a:lnTo>
                  <a:pt x="367156" y="119793"/>
                </a:lnTo>
                <a:lnTo>
                  <a:pt x="433011" y="117906"/>
                </a:lnTo>
                <a:lnTo>
                  <a:pt x="495016" y="112467"/>
                </a:lnTo>
                <a:lnTo>
                  <a:pt x="552130" y="103809"/>
                </a:lnTo>
                <a:lnTo>
                  <a:pt x="603312" y="92267"/>
                </a:lnTo>
                <a:lnTo>
                  <a:pt x="647522" y="78173"/>
                </a:lnTo>
                <a:lnTo>
                  <a:pt x="683719" y="61863"/>
                </a:lnTo>
                <a:lnTo>
                  <a:pt x="727912" y="23925"/>
                </a:lnTo>
                <a:lnTo>
                  <a:pt x="733827" y="2964"/>
                </a:lnTo>
                <a:lnTo>
                  <a:pt x="732990" y="0"/>
                </a:lnTo>
                <a:close/>
              </a:path>
            </a:pathLst>
          </a:custGeom>
          <a:solidFill>
            <a:srgbClr val="C0C0C0"/>
          </a:solidFill>
        </p:spPr>
        <p:txBody>
          <a:bodyPr wrap="square" lIns="0" tIns="0" rIns="0" bIns="0" rtlCol="0"/>
          <a:lstStyle/>
          <a:p>
            <a:endParaRPr dirty="0"/>
          </a:p>
        </p:txBody>
      </p:sp>
      <p:sp>
        <p:nvSpPr>
          <p:cNvPr id="23" name="object 23"/>
          <p:cNvSpPr/>
          <p:nvPr/>
        </p:nvSpPr>
        <p:spPr>
          <a:xfrm>
            <a:off x="7918610" y="2906524"/>
            <a:ext cx="734060" cy="120014"/>
          </a:xfrm>
          <a:custGeom>
            <a:avLst/>
            <a:gdLst/>
            <a:ahLst/>
            <a:cxnLst/>
            <a:rect l="l" t="t" r="r" b="b"/>
            <a:pathLst>
              <a:path w="734059" h="120014">
                <a:moveTo>
                  <a:pt x="836" y="0"/>
                </a:moveTo>
                <a:lnTo>
                  <a:pt x="22955" y="43669"/>
                </a:lnTo>
                <a:lnTo>
                  <a:pt x="86308" y="78173"/>
                </a:lnTo>
                <a:lnTo>
                  <a:pt x="130549" y="92267"/>
                </a:lnTo>
                <a:lnTo>
                  <a:pt x="181788" y="103809"/>
                </a:lnTo>
                <a:lnTo>
                  <a:pt x="238992" y="112467"/>
                </a:lnTo>
                <a:lnTo>
                  <a:pt x="301126" y="117906"/>
                </a:lnTo>
                <a:lnTo>
                  <a:pt x="367156" y="119793"/>
                </a:lnTo>
                <a:lnTo>
                  <a:pt x="433011" y="117906"/>
                </a:lnTo>
                <a:lnTo>
                  <a:pt x="495016" y="112467"/>
                </a:lnTo>
                <a:lnTo>
                  <a:pt x="552130" y="103809"/>
                </a:lnTo>
                <a:lnTo>
                  <a:pt x="603312" y="92267"/>
                </a:lnTo>
                <a:lnTo>
                  <a:pt x="647522" y="78173"/>
                </a:lnTo>
                <a:lnTo>
                  <a:pt x="683719" y="61863"/>
                </a:lnTo>
                <a:lnTo>
                  <a:pt x="727912" y="23925"/>
                </a:lnTo>
                <a:lnTo>
                  <a:pt x="733827" y="2964"/>
                </a:lnTo>
                <a:lnTo>
                  <a:pt x="732990" y="0"/>
                </a:lnTo>
                <a:lnTo>
                  <a:pt x="836" y="0"/>
                </a:lnTo>
              </a:path>
            </a:pathLst>
          </a:custGeom>
          <a:ln w="16628">
            <a:solidFill>
              <a:srgbClr val="000000"/>
            </a:solidFill>
          </a:ln>
        </p:spPr>
        <p:txBody>
          <a:bodyPr wrap="square" lIns="0" tIns="0" rIns="0" bIns="0" rtlCol="0"/>
          <a:lstStyle/>
          <a:p>
            <a:endParaRPr dirty="0"/>
          </a:p>
        </p:txBody>
      </p:sp>
      <p:sp>
        <p:nvSpPr>
          <p:cNvPr id="24" name="object 24"/>
          <p:cNvSpPr/>
          <p:nvPr/>
        </p:nvSpPr>
        <p:spPr>
          <a:xfrm>
            <a:off x="8934835" y="2893813"/>
            <a:ext cx="728980" cy="1230630"/>
          </a:xfrm>
          <a:custGeom>
            <a:avLst/>
            <a:gdLst/>
            <a:ahLst/>
            <a:cxnLst/>
            <a:rect l="l" t="t" r="r" b="b"/>
            <a:pathLst>
              <a:path w="728979" h="1230629">
                <a:moveTo>
                  <a:pt x="728894" y="0"/>
                </a:moveTo>
                <a:lnTo>
                  <a:pt x="0" y="0"/>
                </a:lnTo>
                <a:lnTo>
                  <a:pt x="0" y="1116989"/>
                </a:lnTo>
                <a:lnTo>
                  <a:pt x="30635" y="1164081"/>
                </a:lnTo>
                <a:lnTo>
                  <a:pt x="81418" y="1189183"/>
                </a:lnTo>
                <a:lnTo>
                  <a:pt x="140217" y="1207073"/>
                </a:lnTo>
                <a:lnTo>
                  <a:pt x="201841" y="1219500"/>
                </a:lnTo>
                <a:lnTo>
                  <a:pt x="268018" y="1226711"/>
                </a:lnTo>
                <a:lnTo>
                  <a:pt x="334163" y="1230311"/>
                </a:lnTo>
                <a:lnTo>
                  <a:pt x="398259" y="1230311"/>
                </a:lnTo>
                <a:lnTo>
                  <a:pt x="459383" y="1226707"/>
                </a:lnTo>
                <a:lnTo>
                  <a:pt x="489102" y="1223103"/>
                </a:lnTo>
                <a:lnTo>
                  <a:pt x="512787" y="1221365"/>
                </a:lnTo>
                <a:lnTo>
                  <a:pt x="555695" y="1214158"/>
                </a:lnTo>
                <a:lnTo>
                  <a:pt x="579855" y="1208815"/>
                </a:lnTo>
                <a:lnTo>
                  <a:pt x="599173" y="1203469"/>
                </a:lnTo>
                <a:lnTo>
                  <a:pt x="619915" y="1198129"/>
                </a:lnTo>
                <a:lnTo>
                  <a:pt x="639565" y="1190920"/>
                </a:lnTo>
                <a:lnTo>
                  <a:pt x="660308" y="1183838"/>
                </a:lnTo>
                <a:lnTo>
                  <a:pt x="676113" y="1176630"/>
                </a:lnTo>
                <a:lnTo>
                  <a:pt x="720065" y="1142707"/>
                </a:lnTo>
                <a:lnTo>
                  <a:pt x="728894" y="1116989"/>
                </a:lnTo>
                <a:lnTo>
                  <a:pt x="728894" y="0"/>
                </a:lnTo>
                <a:close/>
              </a:path>
            </a:pathLst>
          </a:custGeom>
          <a:solidFill>
            <a:srgbClr val="808080"/>
          </a:solidFill>
        </p:spPr>
        <p:txBody>
          <a:bodyPr wrap="square" lIns="0" tIns="0" rIns="0" bIns="0" rtlCol="0"/>
          <a:lstStyle/>
          <a:p>
            <a:endParaRPr dirty="0"/>
          </a:p>
        </p:txBody>
      </p:sp>
      <p:sp>
        <p:nvSpPr>
          <p:cNvPr id="25" name="object 25"/>
          <p:cNvSpPr/>
          <p:nvPr/>
        </p:nvSpPr>
        <p:spPr>
          <a:xfrm>
            <a:off x="8934835" y="2893813"/>
            <a:ext cx="728980" cy="1230630"/>
          </a:xfrm>
          <a:custGeom>
            <a:avLst/>
            <a:gdLst/>
            <a:ahLst/>
            <a:cxnLst/>
            <a:rect l="l" t="t" r="r" b="b"/>
            <a:pathLst>
              <a:path w="728979" h="1230629">
                <a:moveTo>
                  <a:pt x="1441" y="1124298"/>
                </a:moveTo>
                <a:lnTo>
                  <a:pt x="0" y="1116989"/>
                </a:lnTo>
                <a:lnTo>
                  <a:pt x="0" y="0"/>
                </a:lnTo>
                <a:lnTo>
                  <a:pt x="728894" y="0"/>
                </a:lnTo>
                <a:lnTo>
                  <a:pt x="728894" y="1116989"/>
                </a:lnTo>
                <a:lnTo>
                  <a:pt x="728637" y="1120054"/>
                </a:lnTo>
                <a:lnTo>
                  <a:pt x="727944" y="1128297"/>
                </a:lnTo>
                <a:lnTo>
                  <a:pt x="720065" y="1142707"/>
                </a:lnTo>
                <a:lnTo>
                  <a:pt x="713501" y="1150001"/>
                </a:lnTo>
                <a:lnTo>
                  <a:pt x="707203" y="1156998"/>
                </a:lnTo>
                <a:lnTo>
                  <a:pt x="699729" y="1162375"/>
                </a:lnTo>
                <a:lnTo>
                  <a:pt x="692346" y="1167684"/>
                </a:lnTo>
                <a:lnTo>
                  <a:pt x="683796" y="1172397"/>
                </a:lnTo>
                <a:lnTo>
                  <a:pt x="676113" y="1176630"/>
                </a:lnTo>
                <a:lnTo>
                  <a:pt x="660308" y="1183838"/>
                </a:lnTo>
                <a:lnTo>
                  <a:pt x="639565" y="1190920"/>
                </a:lnTo>
                <a:lnTo>
                  <a:pt x="633506" y="1193143"/>
                </a:lnTo>
                <a:lnTo>
                  <a:pt x="619915" y="1198129"/>
                </a:lnTo>
                <a:lnTo>
                  <a:pt x="603610" y="1202327"/>
                </a:lnTo>
                <a:lnTo>
                  <a:pt x="599173" y="1203469"/>
                </a:lnTo>
                <a:lnTo>
                  <a:pt x="579855" y="1208815"/>
                </a:lnTo>
                <a:lnTo>
                  <a:pt x="556697" y="1213936"/>
                </a:lnTo>
                <a:lnTo>
                  <a:pt x="555695" y="1214158"/>
                </a:lnTo>
                <a:lnTo>
                  <a:pt x="512953" y="1221337"/>
                </a:lnTo>
                <a:lnTo>
                  <a:pt x="512787" y="1221365"/>
                </a:lnTo>
                <a:lnTo>
                  <a:pt x="505190" y="1221923"/>
                </a:lnTo>
                <a:lnTo>
                  <a:pt x="489102" y="1223103"/>
                </a:lnTo>
                <a:lnTo>
                  <a:pt x="469166" y="1225524"/>
                </a:lnTo>
                <a:lnTo>
                  <a:pt x="459413" y="1226707"/>
                </a:lnTo>
                <a:lnTo>
                  <a:pt x="398259" y="1230311"/>
                </a:lnTo>
                <a:lnTo>
                  <a:pt x="334163" y="1230311"/>
                </a:lnTo>
                <a:lnTo>
                  <a:pt x="333919" y="1230297"/>
                </a:lnTo>
                <a:lnTo>
                  <a:pt x="300581" y="1228447"/>
                </a:lnTo>
                <a:lnTo>
                  <a:pt x="267945" y="1226707"/>
                </a:lnTo>
                <a:lnTo>
                  <a:pt x="256704" y="1225550"/>
                </a:lnTo>
                <a:lnTo>
                  <a:pt x="232949" y="1223103"/>
                </a:lnTo>
                <a:lnTo>
                  <a:pt x="201841" y="1219500"/>
                </a:lnTo>
                <a:lnTo>
                  <a:pt x="172572" y="1214377"/>
                </a:lnTo>
                <a:lnTo>
                  <a:pt x="171320" y="1214158"/>
                </a:lnTo>
                <a:lnTo>
                  <a:pt x="140217" y="1207073"/>
                </a:lnTo>
                <a:lnTo>
                  <a:pt x="109578" y="1198129"/>
                </a:lnTo>
                <a:lnTo>
                  <a:pt x="104280" y="1196446"/>
                </a:lnTo>
                <a:lnTo>
                  <a:pt x="81418" y="1189183"/>
                </a:lnTo>
                <a:lnTo>
                  <a:pt x="55848" y="1178372"/>
                </a:lnTo>
                <a:lnTo>
                  <a:pt x="54267" y="1177476"/>
                </a:lnTo>
                <a:lnTo>
                  <a:pt x="30635" y="1164081"/>
                </a:lnTo>
                <a:lnTo>
                  <a:pt x="13175" y="1147743"/>
                </a:lnTo>
                <a:lnTo>
                  <a:pt x="12843" y="1147433"/>
                </a:lnTo>
                <a:lnTo>
                  <a:pt x="7309" y="1137883"/>
                </a:lnTo>
                <a:lnTo>
                  <a:pt x="2474" y="1129538"/>
                </a:lnTo>
                <a:lnTo>
                  <a:pt x="1441" y="1124298"/>
                </a:lnTo>
              </a:path>
            </a:pathLst>
          </a:custGeom>
          <a:ln w="16013">
            <a:solidFill>
              <a:srgbClr val="000000"/>
            </a:solidFill>
          </a:ln>
        </p:spPr>
        <p:txBody>
          <a:bodyPr wrap="square" lIns="0" tIns="0" rIns="0" bIns="0" rtlCol="0"/>
          <a:lstStyle/>
          <a:p>
            <a:endParaRPr dirty="0"/>
          </a:p>
        </p:txBody>
      </p:sp>
      <p:sp>
        <p:nvSpPr>
          <p:cNvPr id="26" name="object 26"/>
          <p:cNvSpPr/>
          <p:nvPr/>
        </p:nvSpPr>
        <p:spPr>
          <a:xfrm>
            <a:off x="8930946" y="3638282"/>
            <a:ext cx="732790" cy="116205"/>
          </a:xfrm>
          <a:custGeom>
            <a:avLst/>
            <a:gdLst/>
            <a:ahLst/>
            <a:cxnLst/>
            <a:rect l="l" t="t" r="r" b="b"/>
            <a:pathLst>
              <a:path w="732790" h="116204">
                <a:moveTo>
                  <a:pt x="0" y="0"/>
                </a:moveTo>
                <a:lnTo>
                  <a:pt x="24369" y="40350"/>
                </a:lnTo>
                <a:lnTo>
                  <a:pt x="88138" y="74514"/>
                </a:lnTo>
                <a:lnTo>
                  <a:pt x="132262" y="88458"/>
                </a:lnTo>
                <a:lnTo>
                  <a:pt x="183193" y="99873"/>
                </a:lnTo>
                <a:lnTo>
                  <a:pt x="239916" y="108432"/>
                </a:lnTo>
                <a:lnTo>
                  <a:pt x="301417" y="113807"/>
                </a:lnTo>
                <a:lnTo>
                  <a:pt x="366682" y="115672"/>
                </a:lnTo>
                <a:lnTo>
                  <a:pt x="431771" y="113807"/>
                </a:lnTo>
                <a:lnTo>
                  <a:pt x="493135" y="108432"/>
                </a:lnTo>
                <a:lnTo>
                  <a:pt x="549757" y="99873"/>
                </a:lnTo>
                <a:lnTo>
                  <a:pt x="600616" y="88458"/>
                </a:lnTo>
                <a:lnTo>
                  <a:pt x="644692" y="74514"/>
                </a:lnTo>
                <a:lnTo>
                  <a:pt x="680967" y="58369"/>
                </a:lnTo>
                <a:lnTo>
                  <a:pt x="726032" y="20784"/>
                </a:lnTo>
                <a:lnTo>
                  <a:pt x="732783" y="0"/>
                </a:lnTo>
              </a:path>
            </a:pathLst>
          </a:custGeom>
          <a:ln w="8314">
            <a:solidFill>
              <a:srgbClr val="000000"/>
            </a:solidFill>
          </a:ln>
        </p:spPr>
        <p:txBody>
          <a:bodyPr wrap="square" lIns="0" tIns="0" rIns="0" bIns="0" rtlCol="0"/>
          <a:lstStyle/>
          <a:p>
            <a:endParaRPr dirty="0"/>
          </a:p>
        </p:txBody>
      </p:sp>
      <p:sp>
        <p:nvSpPr>
          <p:cNvPr id="27" name="object 27"/>
          <p:cNvSpPr/>
          <p:nvPr/>
        </p:nvSpPr>
        <p:spPr>
          <a:xfrm>
            <a:off x="8930946" y="3237140"/>
            <a:ext cx="732790" cy="116205"/>
          </a:xfrm>
          <a:custGeom>
            <a:avLst/>
            <a:gdLst/>
            <a:ahLst/>
            <a:cxnLst/>
            <a:rect l="l" t="t" r="r" b="b"/>
            <a:pathLst>
              <a:path w="732790" h="116204">
                <a:moveTo>
                  <a:pt x="0" y="0"/>
                </a:moveTo>
                <a:lnTo>
                  <a:pt x="23832" y="40322"/>
                </a:lnTo>
                <a:lnTo>
                  <a:pt x="87391" y="74502"/>
                </a:lnTo>
                <a:lnTo>
                  <a:pt x="131524" y="88462"/>
                </a:lnTo>
                <a:lnTo>
                  <a:pt x="182538" y="99895"/>
                </a:lnTo>
                <a:lnTo>
                  <a:pt x="239413" y="108470"/>
                </a:lnTo>
                <a:lnTo>
                  <a:pt x="301134" y="113858"/>
                </a:lnTo>
                <a:lnTo>
                  <a:pt x="366682" y="115727"/>
                </a:lnTo>
                <a:lnTo>
                  <a:pt x="432055" y="113858"/>
                </a:lnTo>
                <a:lnTo>
                  <a:pt x="493639" y="108470"/>
                </a:lnTo>
                <a:lnTo>
                  <a:pt x="550411" y="99895"/>
                </a:lnTo>
                <a:lnTo>
                  <a:pt x="601350" y="88462"/>
                </a:lnTo>
                <a:lnTo>
                  <a:pt x="645435" y="74502"/>
                </a:lnTo>
                <a:lnTo>
                  <a:pt x="681642" y="58345"/>
                </a:lnTo>
                <a:lnTo>
                  <a:pt x="726338" y="20764"/>
                </a:lnTo>
                <a:lnTo>
                  <a:pt x="732783" y="0"/>
                </a:lnTo>
              </a:path>
            </a:pathLst>
          </a:custGeom>
          <a:ln w="8314">
            <a:solidFill>
              <a:srgbClr val="000000"/>
            </a:solidFill>
          </a:ln>
        </p:spPr>
        <p:txBody>
          <a:bodyPr wrap="square" lIns="0" tIns="0" rIns="0" bIns="0" rtlCol="0"/>
          <a:lstStyle/>
          <a:p>
            <a:endParaRPr dirty="0"/>
          </a:p>
        </p:txBody>
      </p:sp>
      <p:sp>
        <p:nvSpPr>
          <p:cNvPr id="28" name="object 28"/>
          <p:cNvSpPr/>
          <p:nvPr/>
        </p:nvSpPr>
        <p:spPr>
          <a:xfrm>
            <a:off x="8930946" y="2889746"/>
            <a:ext cx="734060" cy="120014"/>
          </a:xfrm>
          <a:custGeom>
            <a:avLst/>
            <a:gdLst/>
            <a:ahLst/>
            <a:cxnLst/>
            <a:rect l="l" t="t" r="r" b="b"/>
            <a:pathLst>
              <a:path w="734059" h="120014">
                <a:moveTo>
                  <a:pt x="732990" y="0"/>
                </a:moveTo>
                <a:lnTo>
                  <a:pt x="836" y="0"/>
                </a:lnTo>
                <a:lnTo>
                  <a:pt x="0" y="2965"/>
                </a:lnTo>
                <a:lnTo>
                  <a:pt x="22955" y="43669"/>
                </a:lnTo>
                <a:lnTo>
                  <a:pt x="86308" y="78173"/>
                </a:lnTo>
                <a:lnTo>
                  <a:pt x="130550" y="92267"/>
                </a:lnTo>
                <a:lnTo>
                  <a:pt x="181789" y="103809"/>
                </a:lnTo>
                <a:lnTo>
                  <a:pt x="238992" y="112467"/>
                </a:lnTo>
                <a:lnTo>
                  <a:pt x="301126" y="117906"/>
                </a:lnTo>
                <a:lnTo>
                  <a:pt x="367157" y="119793"/>
                </a:lnTo>
                <a:lnTo>
                  <a:pt x="433012" y="117906"/>
                </a:lnTo>
                <a:lnTo>
                  <a:pt x="495016" y="112467"/>
                </a:lnTo>
                <a:lnTo>
                  <a:pt x="552130" y="103809"/>
                </a:lnTo>
                <a:lnTo>
                  <a:pt x="603312" y="92267"/>
                </a:lnTo>
                <a:lnTo>
                  <a:pt x="647522" y="78173"/>
                </a:lnTo>
                <a:lnTo>
                  <a:pt x="683720" y="61863"/>
                </a:lnTo>
                <a:lnTo>
                  <a:pt x="727912" y="23925"/>
                </a:lnTo>
                <a:lnTo>
                  <a:pt x="733827" y="2965"/>
                </a:lnTo>
                <a:lnTo>
                  <a:pt x="732990" y="0"/>
                </a:lnTo>
                <a:close/>
              </a:path>
            </a:pathLst>
          </a:custGeom>
          <a:solidFill>
            <a:srgbClr val="C0C0C0"/>
          </a:solidFill>
        </p:spPr>
        <p:txBody>
          <a:bodyPr wrap="square" lIns="0" tIns="0" rIns="0" bIns="0" rtlCol="0"/>
          <a:lstStyle/>
          <a:p>
            <a:endParaRPr dirty="0"/>
          </a:p>
        </p:txBody>
      </p:sp>
      <p:sp>
        <p:nvSpPr>
          <p:cNvPr id="29" name="object 29"/>
          <p:cNvSpPr/>
          <p:nvPr/>
        </p:nvSpPr>
        <p:spPr>
          <a:xfrm>
            <a:off x="8930946" y="2889746"/>
            <a:ext cx="734060" cy="120014"/>
          </a:xfrm>
          <a:custGeom>
            <a:avLst/>
            <a:gdLst/>
            <a:ahLst/>
            <a:cxnLst/>
            <a:rect l="l" t="t" r="r" b="b"/>
            <a:pathLst>
              <a:path w="734059" h="120014">
                <a:moveTo>
                  <a:pt x="0" y="2965"/>
                </a:moveTo>
                <a:lnTo>
                  <a:pt x="5911" y="23925"/>
                </a:lnTo>
                <a:lnTo>
                  <a:pt x="22955" y="43669"/>
                </a:lnTo>
                <a:lnTo>
                  <a:pt x="50099" y="61863"/>
                </a:lnTo>
                <a:lnTo>
                  <a:pt x="86308" y="78173"/>
                </a:lnTo>
                <a:lnTo>
                  <a:pt x="102637" y="83375"/>
                </a:lnTo>
                <a:lnTo>
                  <a:pt x="181789" y="103809"/>
                </a:lnTo>
                <a:lnTo>
                  <a:pt x="238992" y="112467"/>
                </a:lnTo>
                <a:lnTo>
                  <a:pt x="301126" y="117906"/>
                </a:lnTo>
                <a:lnTo>
                  <a:pt x="367157" y="119793"/>
                </a:lnTo>
                <a:lnTo>
                  <a:pt x="433012" y="117906"/>
                </a:lnTo>
                <a:lnTo>
                  <a:pt x="495016" y="112467"/>
                </a:lnTo>
                <a:lnTo>
                  <a:pt x="552130" y="103809"/>
                </a:lnTo>
                <a:lnTo>
                  <a:pt x="602016" y="92559"/>
                </a:lnTo>
                <a:lnTo>
                  <a:pt x="647522" y="78173"/>
                </a:lnTo>
                <a:lnTo>
                  <a:pt x="683720" y="61863"/>
                </a:lnTo>
                <a:lnTo>
                  <a:pt x="721717" y="31100"/>
                </a:lnTo>
                <a:lnTo>
                  <a:pt x="721717" y="31100"/>
                </a:lnTo>
                <a:lnTo>
                  <a:pt x="727913" y="23925"/>
                </a:lnTo>
                <a:lnTo>
                  <a:pt x="730757" y="13845"/>
                </a:lnTo>
                <a:lnTo>
                  <a:pt x="733827" y="2965"/>
                </a:lnTo>
                <a:lnTo>
                  <a:pt x="732990" y="0"/>
                </a:lnTo>
                <a:lnTo>
                  <a:pt x="836" y="0"/>
                </a:lnTo>
                <a:lnTo>
                  <a:pt x="0" y="2965"/>
                </a:lnTo>
              </a:path>
            </a:pathLst>
          </a:custGeom>
          <a:ln w="16628">
            <a:solidFill>
              <a:srgbClr val="000000"/>
            </a:solidFill>
          </a:ln>
        </p:spPr>
        <p:txBody>
          <a:bodyPr wrap="square" lIns="0" tIns="0" rIns="0" bIns="0" rtlCol="0"/>
          <a:lstStyle/>
          <a:p>
            <a:endParaRPr dirty="0"/>
          </a:p>
        </p:txBody>
      </p:sp>
      <p:sp>
        <p:nvSpPr>
          <p:cNvPr id="30" name="object 30"/>
          <p:cNvSpPr/>
          <p:nvPr/>
        </p:nvSpPr>
        <p:spPr>
          <a:xfrm>
            <a:off x="7117789" y="3062804"/>
            <a:ext cx="344838" cy="210219"/>
          </a:xfrm>
          <a:prstGeom prst="rect">
            <a:avLst/>
          </a:prstGeom>
          <a:blipFill>
            <a:blip r:embed="rId2" cstate="print"/>
            <a:stretch>
              <a:fillRect/>
            </a:stretch>
          </a:blipFill>
        </p:spPr>
        <p:txBody>
          <a:bodyPr wrap="square" lIns="0" tIns="0" rIns="0" bIns="0" rtlCol="0"/>
          <a:lstStyle/>
          <a:p>
            <a:endParaRPr dirty="0"/>
          </a:p>
        </p:txBody>
      </p:sp>
      <p:sp>
        <p:nvSpPr>
          <p:cNvPr id="31" name="object 31"/>
          <p:cNvSpPr/>
          <p:nvPr/>
        </p:nvSpPr>
        <p:spPr>
          <a:xfrm>
            <a:off x="8117850" y="3062804"/>
            <a:ext cx="344838" cy="210219"/>
          </a:xfrm>
          <a:prstGeom prst="rect">
            <a:avLst/>
          </a:prstGeom>
          <a:blipFill>
            <a:blip r:embed="rId2" cstate="print"/>
            <a:stretch>
              <a:fillRect/>
            </a:stretch>
          </a:blipFill>
        </p:spPr>
        <p:txBody>
          <a:bodyPr wrap="square" lIns="0" tIns="0" rIns="0" bIns="0" rtlCol="0"/>
          <a:lstStyle/>
          <a:p>
            <a:endParaRPr dirty="0"/>
          </a:p>
        </p:txBody>
      </p:sp>
      <p:sp>
        <p:nvSpPr>
          <p:cNvPr id="32" name="object 32"/>
          <p:cNvSpPr/>
          <p:nvPr/>
        </p:nvSpPr>
        <p:spPr>
          <a:xfrm>
            <a:off x="9146295" y="3064367"/>
            <a:ext cx="344838" cy="210219"/>
          </a:xfrm>
          <a:prstGeom prst="rect">
            <a:avLst/>
          </a:prstGeom>
          <a:blipFill>
            <a:blip r:embed="rId2" cstate="print"/>
            <a:stretch>
              <a:fillRect/>
            </a:stretch>
          </a:blipFill>
        </p:spPr>
        <p:txBody>
          <a:bodyPr wrap="square" lIns="0" tIns="0" rIns="0" bIns="0" rtlCol="0"/>
          <a:lstStyle/>
          <a:p>
            <a:endParaRPr dirty="0"/>
          </a:p>
        </p:txBody>
      </p:sp>
      <p:sp>
        <p:nvSpPr>
          <p:cNvPr id="33" name="object 33"/>
          <p:cNvSpPr txBox="1"/>
          <p:nvPr/>
        </p:nvSpPr>
        <p:spPr>
          <a:xfrm>
            <a:off x="6132512" y="5789625"/>
            <a:ext cx="5315585" cy="513080"/>
          </a:xfrm>
          <a:prstGeom prst="rect">
            <a:avLst/>
          </a:prstGeom>
        </p:spPr>
        <p:txBody>
          <a:bodyPr vert="horz" wrap="square" lIns="0" tIns="12700" rIns="0" bIns="0" rtlCol="0">
            <a:spAutoFit/>
          </a:bodyPr>
          <a:lstStyle/>
          <a:p>
            <a:pPr marL="12700">
              <a:lnSpc>
                <a:spcPct val="100000"/>
              </a:lnSpc>
              <a:spcBef>
                <a:spcPts val="100"/>
              </a:spcBef>
            </a:pPr>
            <a:r>
              <a:rPr sz="3200" spc="-35" dirty="0">
                <a:solidFill>
                  <a:srgbClr val="FFFF00"/>
                </a:solidFill>
                <a:latin typeface="Corbel"/>
                <a:cs typeface="Corbel"/>
              </a:rPr>
              <a:t>Very </a:t>
            </a:r>
            <a:r>
              <a:rPr sz="3200" spc="-5" dirty="0">
                <a:solidFill>
                  <a:srgbClr val="FFFF00"/>
                </a:solidFill>
                <a:latin typeface="Corbel"/>
                <a:cs typeface="Corbel"/>
              </a:rPr>
              <a:t>Small Quantity</a:t>
            </a:r>
            <a:r>
              <a:rPr sz="3200" spc="-335" dirty="0">
                <a:solidFill>
                  <a:srgbClr val="FFFF00"/>
                </a:solidFill>
                <a:latin typeface="Corbel"/>
                <a:cs typeface="Corbel"/>
              </a:rPr>
              <a:t> </a:t>
            </a:r>
            <a:r>
              <a:rPr sz="3200" spc="-5" dirty="0">
                <a:solidFill>
                  <a:srgbClr val="FFFF00"/>
                </a:solidFill>
                <a:latin typeface="Corbel"/>
                <a:cs typeface="Corbel"/>
              </a:rPr>
              <a:t>Generators</a:t>
            </a:r>
            <a:endParaRPr sz="3200" dirty="0">
              <a:solidFill>
                <a:srgbClr val="FFFF00"/>
              </a:solidFill>
              <a:latin typeface="Corbel"/>
              <a:cs typeface="Corbel"/>
            </a:endParaRPr>
          </a:p>
        </p:txBody>
      </p:sp>
      <p:sp>
        <p:nvSpPr>
          <p:cNvPr id="35" name="object 14">
            <a:extLst>
              <a:ext uri="{FF2B5EF4-FFF2-40B4-BE49-F238E27FC236}">
                <a16:creationId xmlns:a16="http://schemas.microsoft.com/office/drawing/2014/main" id="{D8AA3C38-5AF4-4FE7-9B44-AAA5CE43D4F9}"/>
              </a:ext>
            </a:extLst>
          </p:cNvPr>
          <p:cNvSpPr/>
          <p:nvPr/>
        </p:nvSpPr>
        <p:spPr>
          <a:xfrm>
            <a:off x="5939905" y="5640445"/>
            <a:ext cx="5610103" cy="867804"/>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
        <p:nvSpPr>
          <p:cNvPr id="38" name="Oval 37">
            <a:extLst>
              <a:ext uri="{FF2B5EF4-FFF2-40B4-BE49-F238E27FC236}">
                <a16:creationId xmlns:a16="http://schemas.microsoft.com/office/drawing/2014/main" id="{E09E36AA-DE79-569E-6190-28C56B0ED11A}"/>
              </a:ext>
            </a:extLst>
          </p:cNvPr>
          <p:cNvSpPr/>
          <p:nvPr/>
        </p:nvSpPr>
        <p:spPr>
          <a:xfrm>
            <a:off x="237309" y="4202327"/>
            <a:ext cx="5242559" cy="252721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12700">
              <a:lnSpc>
                <a:spcPts val="2305"/>
              </a:lnSpc>
              <a:tabLst>
                <a:tab pos="354965" algn="l"/>
                <a:tab pos="355600" algn="l"/>
              </a:tabLst>
            </a:pPr>
            <a:r>
              <a:rPr lang="en-US" sz="1800" spc="-5" dirty="0">
                <a:latin typeface="Corbel"/>
                <a:cs typeface="Corbel"/>
              </a:rPr>
              <a:t>VSQGs can store </a:t>
            </a:r>
            <a:r>
              <a:rPr lang="en-US" sz="1800" dirty="0">
                <a:latin typeface="Corbel"/>
                <a:cs typeface="Corbel"/>
              </a:rPr>
              <a:t>waste  </a:t>
            </a:r>
            <a:r>
              <a:rPr lang="en-US" sz="1800" spc="-5" dirty="0">
                <a:latin typeface="Corbel"/>
                <a:cs typeface="Corbel"/>
              </a:rPr>
              <a:t>indefinitely, until </a:t>
            </a:r>
            <a:r>
              <a:rPr lang="en-US" sz="1800" dirty="0">
                <a:latin typeface="Corbel"/>
                <a:cs typeface="Corbel"/>
              </a:rPr>
              <a:t>the  </a:t>
            </a:r>
            <a:r>
              <a:rPr lang="en-US" sz="1800" spc="-10" dirty="0">
                <a:latin typeface="Corbel"/>
                <a:cs typeface="Corbel"/>
              </a:rPr>
              <a:t>accumulation </a:t>
            </a:r>
            <a:r>
              <a:rPr lang="en-US" sz="1800" spc="-5" dirty="0">
                <a:latin typeface="Corbel"/>
                <a:cs typeface="Corbel"/>
              </a:rPr>
              <a:t>exceeds </a:t>
            </a:r>
            <a:r>
              <a:rPr lang="en-US" sz="1800" spc="-40" dirty="0">
                <a:latin typeface="Corbel"/>
                <a:cs typeface="Corbel"/>
              </a:rPr>
              <a:t>2,200  </a:t>
            </a:r>
            <a:r>
              <a:rPr lang="en-US" sz="1800" spc="-5" dirty="0">
                <a:latin typeface="Corbel"/>
                <a:cs typeface="Corbel"/>
              </a:rPr>
              <a:t>pounds, </a:t>
            </a:r>
            <a:r>
              <a:rPr lang="en-US" sz="1800" dirty="0">
                <a:latin typeface="Corbel"/>
                <a:cs typeface="Corbel"/>
              </a:rPr>
              <a:t>then </a:t>
            </a:r>
            <a:r>
              <a:rPr lang="en-US" sz="1800" spc="-5" dirty="0">
                <a:latin typeface="Corbel"/>
                <a:cs typeface="Corbel"/>
              </a:rPr>
              <a:t>waste must </a:t>
            </a:r>
            <a:r>
              <a:rPr lang="en-US" sz="1800" dirty="0">
                <a:latin typeface="Corbel"/>
                <a:cs typeface="Corbel"/>
              </a:rPr>
              <a:t>be </a:t>
            </a:r>
            <a:r>
              <a:rPr lang="en-US" sz="1800" spc="-5" dirty="0">
                <a:latin typeface="Corbel"/>
                <a:cs typeface="Corbel"/>
              </a:rPr>
              <a:t>of  off </a:t>
            </a:r>
            <a:r>
              <a:rPr lang="en-US" sz="1800" dirty="0">
                <a:latin typeface="Corbel"/>
                <a:cs typeface="Corbel"/>
              </a:rPr>
              <a:t>site  within </a:t>
            </a:r>
            <a:r>
              <a:rPr lang="en-US" sz="1800" spc="-5" dirty="0">
                <a:latin typeface="Corbel"/>
                <a:cs typeface="Corbel"/>
              </a:rPr>
              <a:t>180 days from  </a:t>
            </a:r>
            <a:r>
              <a:rPr lang="en-US" sz="1800" spc="-10" dirty="0">
                <a:latin typeface="Corbel"/>
                <a:cs typeface="Corbel"/>
              </a:rPr>
              <a:t>accumulation </a:t>
            </a:r>
            <a:r>
              <a:rPr lang="en-US" sz="1800" spc="-5" dirty="0">
                <a:latin typeface="Corbel"/>
                <a:cs typeface="Corbel"/>
              </a:rPr>
              <a:t>start</a:t>
            </a:r>
            <a:r>
              <a:rPr lang="en-US" sz="1800" spc="-15" dirty="0">
                <a:latin typeface="Corbel"/>
                <a:cs typeface="Corbel"/>
              </a:rPr>
              <a:t> </a:t>
            </a:r>
            <a:r>
              <a:rPr lang="en-US" sz="1800" spc="-5" dirty="0">
                <a:latin typeface="Corbel"/>
                <a:cs typeface="Corbel"/>
              </a:rPr>
              <a:t>date.</a:t>
            </a:r>
            <a:endParaRPr lang="en-US" sz="1800" dirty="0">
              <a:latin typeface="Corbel"/>
              <a:cs typeface="Corbe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929888"/>
            <a:ext cx="10058400" cy="643125"/>
          </a:xfrm>
          <a:prstGeom prst="rect">
            <a:avLst/>
          </a:prstGeom>
        </p:spPr>
        <p:txBody>
          <a:bodyPr vert="horz" wrap="square" lIns="0" tIns="95885" rIns="0" bIns="0" rtlCol="0">
            <a:spAutoFit/>
          </a:bodyPr>
          <a:lstStyle/>
          <a:p>
            <a:pPr marL="12700" marR="5080">
              <a:lnSpc>
                <a:spcPts val="4680"/>
              </a:lnSpc>
              <a:spcBef>
                <a:spcPts val="755"/>
              </a:spcBef>
            </a:pPr>
            <a:r>
              <a:rPr sz="3200" spc="-5" dirty="0"/>
              <a:t>Step #5 </a:t>
            </a:r>
            <a:r>
              <a:rPr sz="3200" spc="-10" dirty="0"/>
              <a:t>Accumulate </a:t>
            </a:r>
            <a:r>
              <a:rPr sz="3200" spc="-5" dirty="0"/>
              <a:t>your hazardous waste</a:t>
            </a:r>
            <a:r>
              <a:rPr sz="3200" spc="-235" dirty="0"/>
              <a:t> </a:t>
            </a:r>
            <a:r>
              <a:rPr sz="3200" spc="-5" dirty="0"/>
              <a:t>at your</a:t>
            </a:r>
            <a:r>
              <a:rPr sz="3200" spc="-10" dirty="0"/>
              <a:t> </a:t>
            </a:r>
            <a:r>
              <a:rPr sz="3200" spc="-5" dirty="0"/>
              <a:t>site</a:t>
            </a:r>
          </a:p>
        </p:txBody>
      </p:sp>
      <p:sp>
        <p:nvSpPr>
          <p:cNvPr id="3" name="object 3"/>
          <p:cNvSpPr txBox="1"/>
          <p:nvPr/>
        </p:nvSpPr>
        <p:spPr>
          <a:xfrm>
            <a:off x="762123" y="2520188"/>
            <a:ext cx="3502660" cy="3688125"/>
          </a:xfrm>
          <a:prstGeom prst="rect">
            <a:avLst/>
          </a:prstGeom>
        </p:spPr>
        <p:txBody>
          <a:bodyPr vert="horz" wrap="square" lIns="0" tIns="52069" rIns="0" bIns="0" rtlCol="0">
            <a:spAutoFit/>
          </a:bodyPr>
          <a:lstStyle/>
          <a:p>
            <a:pPr marL="355600" marR="281940" indent="-342900">
              <a:lnSpc>
                <a:spcPct val="89200"/>
              </a:lnSpc>
              <a:spcBef>
                <a:spcPts val="409"/>
              </a:spcBef>
              <a:buFont typeface="Arial"/>
              <a:buChar char="•"/>
              <a:tabLst>
                <a:tab pos="354965" algn="l"/>
                <a:tab pos="355600" algn="l"/>
              </a:tabLst>
            </a:pPr>
            <a:r>
              <a:rPr sz="2400" spc="-5" dirty="0">
                <a:latin typeface="Corbel"/>
                <a:cs typeface="Corbel"/>
              </a:rPr>
              <a:t>Small Quantity  Generators</a:t>
            </a:r>
            <a:r>
              <a:rPr lang="en-US" sz="2400" spc="-5" dirty="0">
                <a:latin typeface="Corbel"/>
                <a:cs typeface="Corbel"/>
              </a:rPr>
              <a:t> (SQGs)</a:t>
            </a:r>
            <a:r>
              <a:rPr sz="2400" spc="-5" dirty="0">
                <a:latin typeface="Corbel"/>
                <a:cs typeface="Corbel"/>
              </a:rPr>
              <a:t> can  </a:t>
            </a:r>
            <a:r>
              <a:rPr sz="2400" spc="-10" dirty="0">
                <a:latin typeface="Corbel"/>
                <a:cs typeface="Corbel"/>
              </a:rPr>
              <a:t>accumulate </a:t>
            </a:r>
            <a:r>
              <a:rPr sz="2400" spc="-5" dirty="0">
                <a:latin typeface="Corbel"/>
                <a:cs typeface="Corbel"/>
              </a:rPr>
              <a:t>up </a:t>
            </a:r>
            <a:r>
              <a:rPr sz="2400" dirty="0">
                <a:latin typeface="Corbel"/>
                <a:cs typeface="Corbel"/>
              </a:rPr>
              <a:t>to</a:t>
            </a:r>
            <a:r>
              <a:rPr sz="2400" spc="-75" dirty="0">
                <a:latin typeface="Corbel"/>
                <a:cs typeface="Corbel"/>
              </a:rPr>
              <a:t> </a:t>
            </a:r>
            <a:r>
              <a:rPr sz="2400" dirty="0">
                <a:latin typeface="Corbel"/>
                <a:cs typeface="Corbel"/>
              </a:rPr>
              <a:t>6</a:t>
            </a:r>
            <a:r>
              <a:rPr lang="en-US" sz="2400" dirty="0">
                <a:latin typeface="Corbel"/>
                <a:cs typeface="Corbel"/>
              </a:rPr>
              <a:t>,</a:t>
            </a:r>
            <a:r>
              <a:rPr sz="2400" dirty="0">
                <a:latin typeface="Corbel"/>
                <a:cs typeface="Corbel"/>
              </a:rPr>
              <a:t>000  </a:t>
            </a:r>
            <a:r>
              <a:rPr sz="2400" spc="-5" dirty="0">
                <a:latin typeface="Corbel"/>
                <a:cs typeface="Corbel"/>
              </a:rPr>
              <a:t>pounds</a:t>
            </a:r>
            <a:r>
              <a:rPr lang="en-US" sz="2400" spc="-5" dirty="0">
                <a:latin typeface="Corbel"/>
                <a:cs typeface="Corbel"/>
              </a:rPr>
              <a:t>. That is twelve full 55-gallon drums! </a:t>
            </a:r>
          </a:p>
          <a:p>
            <a:pPr marL="355600" marR="281940" indent="-342900">
              <a:lnSpc>
                <a:spcPct val="89200"/>
              </a:lnSpc>
              <a:spcBef>
                <a:spcPts val="409"/>
              </a:spcBef>
              <a:buFont typeface="Arial"/>
              <a:buChar char="•"/>
              <a:tabLst>
                <a:tab pos="354965" algn="l"/>
                <a:tab pos="355600" algn="l"/>
              </a:tabLst>
            </a:pPr>
            <a:endParaRPr sz="2400" dirty="0">
              <a:latin typeface="Corbel"/>
              <a:cs typeface="Corbel"/>
            </a:endParaRPr>
          </a:p>
          <a:p>
            <a:pPr marL="355600" indent="-342900">
              <a:lnSpc>
                <a:spcPts val="2460"/>
              </a:lnSpc>
              <a:buFont typeface="Arial"/>
              <a:buChar char="•"/>
              <a:tabLst>
                <a:tab pos="354965" algn="l"/>
                <a:tab pos="355600" algn="l"/>
              </a:tabLst>
            </a:pPr>
            <a:r>
              <a:rPr lang="en-US" sz="2400" spc="-5" dirty="0">
                <a:latin typeface="Corbel"/>
                <a:cs typeface="Corbel"/>
              </a:rPr>
              <a:t>SQGs </a:t>
            </a:r>
            <a:r>
              <a:rPr sz="2400" spc="-5" dirty="0">
                <a:latin typeface="Corbel"/>
                <a:cs typeface="Corbel"/>
              </a:rPr>
              <a:t>must remove  drums off </a:t>
            </a:r>
            <a:r>
              <a:rPr sz="2400" dirty="0">
                <a:latin typeface="Corbel"/>
                <a:cs typeface="Corbel"/>
              </a:rPr>
              <a:t>site within </a:t>
            </a:r>
            <a:r>
              <a:rPr sz="2400" spc="-5" dirty="0">
                <a:latin typeface="Corbel"/>
                <a:cs typeface="Corbel"/>
              </a:rPr>
              <a:t>180  days from </a:t>
            </a:r>
            <a:r>
              <a:rPr sz="2400" dirty="0">
                <a:latin typeface="Corbel"/>
                <a:cs typeface="Corbel"/>
              </a:rPr>
              <a:t>the  </a:t>
            </a:r>
            <a:r>
              <a:rPr sz="2400" spc="-10" dirty="0">
                <a:latin typeface="Corbel"/>
                <a:cs typeface="Corbel"/>
              </a:rPr>
              <a:t>accumulation </a:t>
            </a:r>
            <a:r>
              <a:rPr sz="2400" spc="-5" dirty="0">
                <a:latin typeface="Corbel"/>
                <a:cs typeface="Corbel"/>
              </a:rPr>
              <a:t>start</a:t>
            </a:r>
            <a:r>
              <a:rPr sz="2400" spc="-20" dirty="0">
                <a:latin typeface="Corbel"/>
                <a:cs typeface="Corbel"/>
              </a:rPr>
              <a:t> </a:t>
            </a:r>
            <a:r>
              <a:rPr sz="2400" spc="-5" dirty="0">
                <a:latin typeface="Corbel"/>
                <a:cs typeface="Corbel"/>
              </a:rPr>
              <a:t>date</a:t>
            </a:r>
            <a:endParaRPr sz="2400" dirty="0">
              <a:latin typeface="Corbel"/>
              <a:cs typeface="Corbel"/>
            </a:endParaRPr>
          </a:p>
        </p:txBody>
      </p:sp>
      <p:sp>
        <p:nvSpPr>
          <p:cNvPr id="4" name="object 4"/>
          <p:cNvSpPr txBox="1"/>
          <p:nvPr/>
        </p:nvSpPr>
        <p:spPr>
          <a:xfrm>
            <a:off x="5141867" y="5577516"/>
            <a:ext cx="4481195" cy="513080"/>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FFFF00"/>
                </a:solidFill>
                <a:latin typeface="Corbel"/>
                <a:cs typeface="Corbel"/>
              </a:rPr>
              <a:t>Small Quantity</a:t>
            </a:r>
            <a:r>
              <a:rPr sz="3200" spc="-295" dirty="0">
                <a:solidFill>
                  <a:srgbClr val="FFFF00"/>
                </a:solidFill>
                <a:latin typeface="Corbel"/>
                <a:cs typeface="Corbel"/>
              </a:rPr>
              <a:t> </a:t>
            </a:r>
            <a:r>
              <a:rPr sz="3200" spc="-5" dirty="0">
                <a:solidFill>
                  <a:srgbClr val="FFFF00"/>
                </a:solidFill>
                <a:latin typeface="Corbel"/>
                <a:cs typeface="Corbel"/>
              </a:rPr>
              <a:t>Generators</a:t>
            </a:r>
            <a:endParaRPr sz="3200" dirty="0">
              <a:solidFill>
                <a:srgbClr val="FFFF00"/>
              </a:solidFill>
              <a:latin typeface="Corbel"/>
              <a:cs typeface="Corbel"/>
            </a:endParaRPr>
          </a:p>
        </p:txBody>
      </p:sp>
      <p:sp>
        <p:nvSpPr>
          <p:cNvPr id="5" name="object 5"/>
          <p:cNvSpPr/>
          <p:nvPr/>
        </p:nvSpPr>
        <p:spPr>
          <a:xfrm>
            <a:off x="5185573" y="2617346"/>
            <a:ext cx="583565" cy="1059815"/>
          </a:xfrm>
          <a:custGeom>
            <a:avLst/>
            <a:gdLst/>
            <a:ahLst/>
            <a:cxnLst/>
            <a:rect l="l" t="t" r="r" b="b"/>
            <a:pathLst>
              <a:path w="583564" h="1059814">
                <a:moveTo>
                  <a:pt x="583115" y="0"/>
                </a:moveTo>
                <a:lnTo>
                  <a:pt x="0" y="0"/>
                </a:lnTo>
                <a:lnTo>
                  <a:pt x="0" y="962169"/>
                </a:lnTo>
                <a:lnTo>
                  <a:pt x="24508" y="1002733"/>
                </a:lnTo>
                <a:lnTo>
                  <a:pt x="65134" y="1024357"/>
                </a:lnTo>
                <a:lnTo>
                  <a:pt x="112174" y="1039767"/>
                </a:lnTo>
                <a:lnTo>
                  <a:pt x="161472" y="1050472"/>
                </a:lnTo>
                <a:lnTo>
                  <a:pt x="214356" y="1056680"/>
                </a:lnTo>
                <a:lnTo>
                  <a:pt x="267330" y="1059784"/>
                </a:lnTo>
                <a:lnTo>
                  <a:pt x="318608" y="1059784"/>
                </a:lnTo>
                <a:lnTo>
                  <a:pt x="367478" y="1056680"/>
                </a:lnTo>
                <a:lnTo>
                  <a:pt x="391282" y="1053576"/>
                </a:lnTo>
                <a:lnTo>
                  <a:pt x="410230" y="1052077"/>
                </a:lnTo>
                <a:lnTo>
                  <a:pt x="444345" y="1045908"/>
                </a:lnTo>
                <a:lnTo>
                  <a:pt x="463883" y="1041267"/>
                </a:lnTo>
                <a:lnTo>
                  <a:pt x="479338" y="1036662"/>
                </a:lnTo>
                <a:lnTo>
                  <a:pt x="495932" y="1032062"/>
                </a:lnTo>
                <a:lnTo>
                  <a:pt x="511653" y="1025853"/>
                </a:lnTo>
                <a:lnTo>
                  <a:pt x="528246" y="1019752"/>
                </a:lnTo>
                <a:lnTo>
                  <a:pt x="540890" y="1013543"/>
                </a:lnTo>
                <a:lnTo>
                  <a:pt x="576052" y="984323"/>
                </a:lnTo>
                <a:lnTo>
                  <a:pt x="583115" y="962169"/>
                </a:lnTo>
                <a:lnTo>
                  <a:pt x="583115" y="0"/>
                </a:lnTo>
                <a:close/>
              </a:path>
            </a:pathLst>
          </a:custGeom>
          <a:solidFill>
            <a:srgbClr val="808080"/>
          </a:solidFill>
        </p:spPr>
        <p:txBody>
          <a:bodyPr wrap="square" lIns="0" tIns="0" rIns="0" bIns="0" rtlCol="0"/>
          <a:lstStyle/>
          <a:p>
            <a:endParaRPr dirty="0"/>
          </a:p>
        </p:txBody>
      </p:sp>
      <p:sp>
        <p:nvSpPr>
          <p:cNvPr id="6" name="object 6"/>
          <p:cNvSpPr/>
          <p:nvPr/>
        </p:nvSpPr>
        <p:spPr>
          <a:xfrm>
            <a:off x="5185573" y="2617346"/>
            <a:ext cx="583565" cy="1059815"/>
          </a:xfrm>
          <a:custGeom>
            <a:avLst/>
            <a:gdLst/>
            <a:ahLst/>
            <a:cxnLst/>
            <a:rect l="l" t="t" r="r" b="b"/>
            <a:pathLst>
              <a:path w="583564" h="1059814">
                <a:moveTo>
                  <a:pt x="0" y="0"/>
                </a:moveTo>
                <a:lnTo>
                  <a:pt x="583115" y="0"/>
                </a:lnTo>
                <a:lnTo>
                  <a:pt x="583115" y="962169"/>
                </a:lnTo>
                <a:lnTo>
                  <a:pt x="582355" y="971909"/>
                </a:lnTo>
                <a:lnTo>
                  <a:pt x="553877" y="1005838"/>
                </a:lnTo>
                <a:lnTo>
                  <a:pt x="532265" y="1017778"/>
                </a:lnTo>
                <a:lnTo>
                  <a:pt x="528246" y="1019752"/>
                </a:lnTo>
                <a:lnTo>
                  <a:pt x="511653" y="1025853"/>
                </a:lnTo>
                <a:lnTo>
                  <a:pt x="495932" y="1032062"/>
                </a:lnTo>
                <a:lnTo>
                  <a:pt x="484594" y="1035205"/>
                </a:lnTo>
                <a:lnTo>
                  <a:pt x="479338" y="1036662"/>
                </a:lnTo>
                <a:lnTo>
                  <a:pt x="463883" y="1041267"/>
                </a:lnTo>
                <a:lnTo>
                  <a:pt x="459184" y="1042386"/>
                </a:lnTo>
                <a:lnTo>
                  <a:pt x="444556" y="1045869"/>
                </a:lnTo>
                <a:lnTo>
                  <a:pt x="444345" y="1045908"/>
                </a:lnTo>
                <a:lnTo>
                  <a:pt x="410407" y="1052046"/>
                </a:lnTo>
                <a:lnTo>
                  <a:pt x="410230" y="1052077"/>
                </a:lnTo>
                <a:lnTo>
                  <a:pt x="391282" y="1053576"/>
                </a:lnTo>
                <a:lnTo>
                  <a:pt x="367531" y="1056680"/>
                </a:lnTo>
                <a:lnTo>
                  <a:pt x="318706" y="1059778"/>
                </a:lnTo>
                <a:lnTo>
                  <a:pt x="293725" y="1059784"/>
                </a:lnTo>
                <a:lnTo>
                  <a:pt x="267330" y="1059784"/>
                </a:lnTo>
                <a:lnTo>
                  <a:pt x="240465" y="1058178"/>
                </a:lnTo>
                <a:lnTo>
                  <a:pt x="214356" y="1056680"/>
                </a:lnTo>
                <a:lnTo>
                  <a:pt x="161472" y="1050472"/>
                </a:lnTo>
                <a:lnTo>
                  <a:pt x="112174" y="1039767"/>
                </a:lnTo>
                <a:lnTo>
                  <a:pt x="65134" y="1024357"/>
                </a:lnTo>
                <a:lnTo>
                  <a:pt x="24508" y="1002733"/>
                </a:lnTo>
                <a:lnTo>
                  <a:pt x="0" y="962169"/>
                </a:lnTo>
                <a:lnTo>
                  <a:pt x="0" y="0"/>
                </a:lnTo>
              </a:path>
            </a:pathLst>
          </a:custGeom>
          <a:ln w="13029">
            <a:solidFill>
              <a:srgbClr val="000000"/>
            </a:solidFill>
          </a:ln>
        </p:spPr>
        <p:txBody>
          <a:bodyPr wrap="square" lIns="0" tIns="0" rIns="0" bIns="0" rtlCol="0"/>
          <a:lstStyle/>
          <a:p>
            <a:endParaRPr dirty="0"/>
          </a:p>
        </p:txBody>
      </p:sp>
      <p:sp>
        <p:nvSpPr>
          <p:cNvPr id="7" name="object 7"/>
          <p:cNvSpPr/>
          <p:nvPr/>
        </p:nvSpPr>
        <p:spPr>
          <a:xfrm>
            <a:off x="5182463" y="3258629"/>
            <a:ext cx="586740" cy="99695"/>
          </a:xfrm>
          <a:custGeom>
            <a:avLst/>
            <a:gdLst/>
            <a:ahLst/>
            <a:cxnLst/>
            <a:rect l="l" t="t" r="r" b="b"/>
            <a:pathLst>
              <a:path w="586739" h="99695">
                <a:moveTo>
                  <a:pt x="0" y="0"/>
                </a:moveTo>
                <a:lnTo>
                  <a:pt x="31138" y="43808"/>
                </a:lnTo>
                <a:lnTo>
                  <a:pt x="65960" y="62309"/>
                </a:lnTo>
                <a:lnTo>
                  <a:pt x="111316" y="77742"/>
                </a:lnTo>
                <a:lnTo>
                  <a:pt x="165482" y="89507"/>
                </a:lnTo>
                <a:lnTo>
                  <a:pt x="226734" y="97006"/>
                </a:lnTo>
                <a:lnTo>
                  <a:pt x="293346" y="99639"/>
                </a:lnTo>
                <a:lnTo>
                  <a:pt x="359782" y="97006"/>
                </a:lnTo>
                <a:lnTo>
                  <a:pt x="420909" y="89507"/>
                </a:lnTo>
                <a:lnTo>
                  <a:pt x="474993" y="77742"/>
                </a:lnTo>
                <a:lnTo>
                  <a:pt x="520301" y="62309"/>
                </a:lnTo>
                <a:lnTo>
                  <a:pt x="555098" y="43808"/>
                </a:lnTo>
                <a:lnTo>
                  <a:pt x="577651" y="22838"/>
                </a:lnTo>
                <a:lnTo>
                  <a:pt x="586226" y="0"/>
                </a:lnTo>
              </a:path>
            </a:pathLst>
          </a:custGeom>
          <a:ln w="7147">
            <a:solidFill>
              <a:srgbClr val="000000"/>
            </a:solidFill>
          </a:ln>
        </p:spPr>
        <p:txBody>
          <a:bodyPr wrap="square" lIns="0" tIns="0" rIns="0" bIns="0" rtlCol="0"/>
          <a:lstStyle/>
          <a:p>
            <a:endParaRPr dirty="0"/>
          </a:p>
        </p:txBody>
      </p:sp>
      <p:sp>
        <p:nvSpPr>
          <p:cNvPr id="8" name="object 8"/>
          <p:cNvSpPr/>
          <p:nvPr/>
        </p:nvSpPr>
        <p:spPr>
          <a:xfrm>
            <a:off x="5182463" y="2913087"/>
            <a:ext cx="586740" cy="99695"/>
          </a:xfrm>
          <a:custGeom>
            <a:avLst/>
            <a:gdLst/>
            <a:ahLst/>
            <a:cxnLst/>
            <a:rect l="l" t="t" r="r" b="b"/>
            <a:pathLst>
              <a:path w="586739" h="99694">
                <a:moveTo>
                  <a:pt x="0" y="0"/>
                </a:moveTo>
                <a:lnTo>
                  <a:pt x="30635" y="43785"/>
                </a:lnTo>
                <a:lnTo>
                  <a:pt x="65366" y="62296"/>
                </a:lnTo>
                <a:lnTo>
                  <a:pt x="110732" y="77747"/>
                </a:lnTo>
                <a:lnTo>
                  <a:pt x="165003" y="89532"/>
                </a:lnTo>
                <a:lnTo>
                  <a:pt x="226451" y="97047"/>
                </a:lnTo>
                <a:lnTo>
                  <a:pt x="293346" y="99687"/>
                </a:lnTo>
                <a:lnTo>
                  <a:pt x="360065" y="97047"/>
                </a:lnTo>
                <a:lnTo>
                  <a:pt x="421388" y="89532"/>
                </a:lnTo>
                <a:lnTo>
                  <a:pt x="475575" y="77747"/>
                </a:lnTo>
                <a:lnTo>
                  <a:pt x="520890" y="62296"/>
                </a:lnTo>
                <a:lnTo>
                  <a:pt x="555596" y="43785"/>
                </a:lnTo>
                <a:lnTo>
                  <a:pt x="577953" y="22818"/>
                </a:lnTo>
                <a:lnTo>
                  <a:pt x="586226" y="0"/>
                </a:lnTo>
              </a:path>
            </a:pathLst>
          </a:custGeom>
          <a:ln w="7147">
            <a:solidFill>
              <a:srgbClr val="000000"/>
            </a:solidFill>
          </a:ln>
        </p:spPr>
        <p:txBody>
          <a:bodyPr wrap="square" lIns="0" tIns="0" rIns="0" bIns="0" rtlCol="0"/>
          <a:lstStyle/>
          <a:p>
            <a:endParaRPr dirty="0"/>
          </a:p>
        </p:txBody>
      </p:sp>
      <p:sp>
        <p:nvSpPr>
          <p:cNvPr id="9" name="object 9"/>
          <p:cNvSpPr/>
          <p:nvPr/>
        </p:nvSpPr>
        <p:spPr>
          <a:xfrm>
            <a:off x="5182463" y="2613844"/>
            <a:ext cx="587375" cy="103505"/>
          </a:xfrm>
          <a:custGeom>
            <a:avLst/>
            <a:gdLst/>
            <a:ahLst/>
            <a:cxnLst/>
            <a:rect l="l" t="t" r="r" b="b"/>
            <a:pathLst>
              <a:path w="587375" h="103505">
                <a:moveTo>
                  <a:pt x="586201" y="0"/>
                </a:moveTo>
                <a:lnTo>
                  <a:pt x="859" y="0"/>
                </a:lnTo>
                <a:lnTo>
                  <a:pt x="0" y="2553"/>
                </a:lnTo>
                <a:lnTo>
                  <a:pt x="29837" y="46754"/>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7" y="46753"/>
                </a:lnTo>
                <a:lnTo>
                  <a:pt x="587061" y="2553"/>
                </a:lnTo>
                <a:lnTo>
                  <a:pt x="586201" y="0"/>
                </a:lnTo>
                <a:close/>
              </a:path>
            </a:pathLst>
          </a:custGeom>
          <a:solidFill>
            <a:srgbClr val="C0C0C0"/>
          </a:solidFill>
        </p:spPr>
        <p:txBody>
          <a:bodyPr wrap="square" lIns="0" tIns="0" rIns="0" bIns="0" rtlCol="0"/>
          <a:lstStyle/>
          <a:p>
            <a:endParaRPr dirty="0"/>
          </a:p>
        </p:txBody>
      </p:sp>
      <p:sp>
        <p:nvSpPr>
          <p:cNvPr id="10" name="object 10"/>
          <p:cNvSpPr/>
          <p:nvPr/>
        </p:nvSpPr>
        <p:spPr>
          <a:xfrm>
            <a:off x="5182463" y="2613844"/>
            <a:ext cx="587375" cy="103505"/>
          </a:xfrm>
          <a:custGeom>
            <a:avLst/>
            <a:gdLst/>
            <a:ahLst/>
            <a:cxnLst/>
            <a:rect l="l" t="t" r="r" b="b"/>
            <a:pathLst>
              <a:path w="587375" h="103505">
                <a:moveTo>
                  <a:pt x="0" y="2553"/>
                </a:moveTo>
                <a:lnTo>
                  <a:pt x="29836"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7" y="46754"/>
                </a:lnTo>
                <a:lnTo>
                  <a:pt x="579305" y="25587"/>
                </a:lnTo>
                <a:lnTo>
                  <a:pt x="587061" y="2553"/>
                </a:lnTo>
                <a:lnTo>
                  <a:pt x="586201" y="0"/>
                </a:lnTo>
                <a:lnTo>
                  <a:pt x="859" y="0"/>
                </a:lnTo>
                <a:lnTo>
                  <a:pt x="0" y="2553"/>
                </a:lnTo>
              </a:path>
            </a:pathLst>
          </a:custGeom>
          <a:ln w="14291">
            <a:solidFill>
              <a:srgbClr val="000000"/>
            </a:solidFill>
          </a:ln>
        </p:spPr>
        <p:txBody>
          <a:bodyPr wrap="square" lIns="0" tIns="0" rIns="0" bIns="0" rtlCol="0"/>
          <a:lstStyle/>
          <a:p>
            <a:endParaRPr dirty="0"/>
          </a:p>
        </p:txBody>
      </p:sp>
      <p:sp>
        <p:nvSpPr>
          <p:cNvPr id="11" name="object 11"/>
          <p:cNvSpPr/>
          <p:nvPr/>
        </p:nvSpPr>
        <p:spPr>
          <a:xfrm>
            <a:off x="5947573" y="2617346"/>
            <a:ext cx="583565" cy="1059815"/>
          </a:xfrm>
          <a:custGeom>
            <a:avLst/>
            <a:gdLst/>
            <a:ahLst/>
            <a:cxnLst/>
            <a:rect l="l" t="t" r="r" b="b"/>
            <a:pathLst>
              <a:path w="583565" h="1059814">
                <a:moveTo>
                  <a:pt x="583114" y="0"/>
                </a:moveTo>
                <a:lnTo>
                  <a:pt x="0" y="0"/>
                </a:lnTo>
                <a:lnTo>
                  <a:pt x="0" y="962169"/>
                </a:lnTo>
                <a:lnTo>
                  <a:pt x="24508" y="1002733"/>
                </a:lnTo>
                <a:lnTo>
                  <a:pt x="65134" y="1024357"/>
                </a:lnTo>
                <a:lnTo>
                  <a:pt x="112174" y="1039767"/>
                </a:lnTo>
                <a:lnTo>
                  <a:pt x="161472" y="1050472"/>
                </a:lnTo>
                <a:lnTo>
                  <a:pt x="214356" y="1056680"/>
                </a:lnTo>
                <a:lnTo>
                  <a:pt x="267330" y="1059784"/>
                </a:lnTo>
                <a:lnTo>
                  <a:pt x="318608" y="1059784"/>
                </a:lnTo>
                <a:lnTo>
                  <a:pt x="367479" y="1056680"/>
                </a:lnTo>
                <a:lnTo>
                  <a:pt x="391282" y="1053576"/>
                </a:lnTo>
                <a:lnTo>
                  <a:pt x="410230" y="1052077"/>
                </a:lnTo>
                <a:lnTo>
                  <a:pt x="444360" y="1045905"/>
                </a:lnTo>
                <a:lnTo>
                  <a:pt x="463883" y="1041267"/>
                </a:lnTo>
                <a:lnTo>
                  <a:pt x="479338" y="1036662"/>
                </a:lnTo>
                <a:lnTo>
                  <a:pt x="495932" y="1032062"/>
                </a:lnTo>
                <a:lnTo>
                  <a:pt x="511653" y="1025853"/>
                </a:lnTo>
                <a:lnTo>
                  <a:pt x="528246" y="1019752"/>
                </a:lnTo>
                <a:lnTo>
                  <a:pt x="540890" y="1013543"/>
                </a:lnTo>
                <a:lnTo>
                  <a:pt x="576052" y="984323"/>
                </a:lnTo>
                <a:lnTo>
                  <a:pt x="583114" y="962169"/>
                </a:lnTo>
                <a:lnTo>
                  <a:pt x="583114" y="0"/>
                </a:lnTo>
                <a:close/>
              </a:path>
            </a:pathLst>
          </a:custGeom>
          <a:solidFill>
            <a:srgbClr val="808080"/>
          </a:solidFill>
        </p:spPr>
        <p:txBody>
          <a:bodyPr wrap="square" lIns="0" tIns="0" rIns="0" bIns="0" rtlCol="0"/>
          <a:lstStyle/>
          <a:p>
            <a:endParaRPr dirty="0"/>
          </a:p>
        </p:txBody>
      </p:sp>
      <p:sp>
        <p:nvSpPr>
          <p:cNvPr id="12" name="object 12"/>
          <p:cNvSpPr/>
          <p:nvPr/>
        </p:nvSpPr>
        <p:spPr>
          <a:xfrm>
            <a:off x="5947573" y="2617346"/>
            <a:ext cx="583565" cy="1059815"/>
          </a:xfrm>
          <a:custGeom>
            <a:avLst/>
            <a:gdLst/>
            <a:ahLst/>
            <a:cxnLst/>
            <a:rect l="l" t="t" r="r" b="b"/>
            <a:pathLst>
              <a:path w="583565" h="1059814">
                <a:moveTo>
                  <a:pt x="0" y="0"/>
                </a:moveTo>
                <a:lnTo>
                  <a:pt x="583114" y="0"/>
                </a:lnTo>
                <a:lnTo>
                  <a:pt x="583114" y="962169"/>
                </a:lnTo>
                <a:lnTo>
                  <a:pt x="582355" y="971909"/>
                </a:lnTo>
                <a:lnTo>
                  <a:pt x="553877" y="1005838"/>
                </a:lnTo>
                <a:lnTo>
                  <a:pt x="529656" y="1019059"/>
                </a:lnTo>
                <a:lnTo>
                  <a:pt x="528246" y="1019752"/>
                </a:lnTo>
                <a:lnTo>
                  <a:pt x="511653" y="1025853"/>
                </a:lnTo>
                <a:lnTo>
                  <a:pt x="495932" y="1032062"/>
                </a:lnTo>
                <a:lnTo>
                  <a:pt x="485688" y="1034902"/>
                </a:lnTo>
                <a:lnTo>
                  <a:pt x="479338" y="1036662"/>
                </a:lnTo>
                <a:lnTo>
                  <a:pt x="463883" y="1041267"/>
                </a:lnTo>
                <a:lnTo>
                  <a:pt x="457545" y="1042777"/>
                </a:lnTo>
                <a:lnTo>
                  <a:pt x="444556" y="1045869"/>
                </a:lnTo>
                <a:lnTo>
                  <a:pt x="444360" y="1045905"/>
                </a:lnTo>
                <a:lnTo>
                  <a:pt x="410391" y="1052048"/>
                </a:lnTo>
                <a:lnTo>
                  <a:pt x="410230" y="1052077"/>
                </a:lnTo>
                <a:lnTo>
                  <a:pt x="391282" y="1053576"/>
                </a:lnTo>
                <a:lnTo>
                  <a:pt x="367531" y="1056680"/>
                </a:lnTo>
                <a:lnTo>
                  <a:pt x="318703" y="1059778"/>
                </a:lnTo>
                <a:lnTo>
                  <a:pt x="293725" y="1059784"/>
                </a:lnTo>
                <a:lnTo>
                  <a:pt x="267330" y="1059784"/>
                </a:lnTo>
                <a:lnTo>
                  <a:pt x="240465" y="1058178"/>
                </a:lnTo>
                <a:lnTo>
                  <a:pt x="214356" y="1056680"/>
                </a:lnTo>
                <a:lnTo>
                  <a:pt x="161472" y="1050472"/>
                </a:lnTo>
                <a:lnTo>
                  <a:pt x="112174" y="1039767"/>
                </a:lnTo>
                <a:lnTo>
                  <a:pt x="65134" y="1024357"/>
                </a:lnTo>
                <a:lnTo>
                  <a:pt x="24508" y="1002733"/>
                </a:lnTo>
                <a:lnTo>
                  <a:pt x="0" y="962169"/>
                </a:lnTo>
                <a:lnTo>
                  <a:pt x="0" y="0"/>
                </a:lnTo>
              </a:path>
            </a:pathLst>
          </a:custGeom>
          <a:ln w="13029">
            <a:solidFill>
              <a:srgbClr val="000000"/>
            </a:solidFill>
          </a:ln>
        </p:spPr>
        <p:txBody>
          <a:bodyPr wrap="square" lIns="0" tIns="0" rIns="0" bIns="0" rtlCol="0"/>
          <a:lstStyle/>
          <a:p>
            <a:endParaRPr dirty="0"/>
          </a:p>
        </p:txBody>
      </p:sp>
      <p:sp>
        <p:nvSpPr>
          <p:cNvPr id="13" name="object 13"/>
          <p:cNvSpPr/>
          <p:nvPr/>
        </p:nvSpPr>
        <p:spPr>
          <a:xfrm>
            <a:off x="5944463" y="3258629"/>
            <a:ext cx="586740" cy="99695"/>
          </a:xfrm>
          <a:custGeom>
            <a:avLst/>
            <a:gdLst/>
            <a:ahLst/>
            <a:cxnLst/>
            <a:rect l="l" t="t" r="r" b="b"/>
            <a:pathLst>
              <a:path w="586740" h="99695">
                <a:moveTo>
                  <a:pt x="0" y="0"/>
                </a:moveTo>
                <a:lnTo>
                  <a:pt x="31138" y="43808"/>
                </a:lnTo>
                <a:lnTo>
                  <a:pt x="65960" y="62309"/>
                </a:lnTo>
                <a:lnTo>
                  <a:pt x="111316" y="77742"/>
                </a:lnTo>
                <a:lnTo>
                  <a:pt x="165482" y="89507"/>
                </a:lnTo>
                <a:lnTo>
                  <a:pt x="226734" y="97006"/>
                </a:lnTo>
                <a:lnTo>
                  <a:pt x="293346" y="99639"/>
                </a:lnTo>
                <a:lnTo>
                  <a:pt x="359782" y="97006"/>
                </a:lnTo>
                <a:lnTo>
                  <a:pt x="420909" y="89507"/>
                </a:lnTo>
                <a:lnTo>
                  <a:pt x="474993" y="77742"/>
                </a:lnTo>
                <a:lnTo>
                  <a:pt x="520301" y="62309"/>
                </a:lnTo>
                <a:lnTo>
                  <a:pt x="555098" y="43808"/>
                </a:lnTo>
                <a:lnTo>
                  <a:pt x="577651" y="22838"/>
                </a:lnTo>
                <a:lnTo>
                  <a:pt x="586226" y="0"/>
                </a:lnTo>
              </a:path>
            </a:pathLst>
          </a:custGeom>
          <a:ln w="7147">
            <a:solidFill>
              <a:srgbClr val="000000"/>
            </a:solidFill>
          </a:ln>
        </p:spPr>
        <p:txBody>
          <a:bodyPr wrap="square" lIns="0" tIns="0" rIns="0" bIns="0" rtlCol="0"/>
          <a:lstStyle/>
          <a:p>
            <a:endParaRPr dirty="0"/>
          </a:p>
        </p:txBody>
      </p:sp>
      <p:sp>
        <p:nvSpPr>
          <p:cNvPr id="14" name="object 14"/>
          <p:cNvSpPr/>
          <p:nvPr/>
        </p:nvSpPr>
        <p:spPr>
          <a:xfrm>
            <a:off x="5944463" y="2913087"/>
            <a:ext cx="586740" cy="99695"/>
          </a:xfrm>
          <a:custGeom>
            <a:avLst/>
            <a:gdLst/>
            <a:ahLst/>
            <a:cxnLst/>
            <a:rect l="l" t="t" r="r" b="b"/>
            <a:pathLst>
              <a:path w="586740" h="99694">
                <a:moveTo>
                  <a:pt x="0" y="0"/>
                </a:moveTo>
                <a:lnTo>
                  <a:pt x="30635" y="43785"/>
                </a:lnTo>
                <a:lnTo>
                  <a:pt x="65366" y="62296"/>
                </a:lnTo>
                <a:lnTo>
                  <a:pt x="110732" y="77747"/>
                </a:lnTo>
                <a:lnTo>
                  <a:pt x="165003" y="89532"/>
                </a:lnTo>
                <a:lnTo>
                  <a:pt x="226451" y="97047"/>
                </a:lnTo>
                <a:lnTo>
                  <a:pt x="293346" y="99687"/>
                </a:lnTo>
                <a:lnTo>
                  <a:pt x="360065" y="97047"/>
                </a:lnTo>
                <a:lnTo>
                  <a:pt x="421388" y="89532"/>
                </a:lnTo>
                <a:lnTo>
                  <a:pt x="475575" y="77747"/>
                </a:lnTo>
                <a:lnTo>
                  <a:pt x="520890" y="62296"/>
                </a:lnTo>
                <a:lnTo>
                  <a:pt x="555596" y="43785"/>
                </a:lnTo>
                <a:lnTo>
                  <a:pt x="577953" y="22818"/>
                </a:lnTo>
                <a:lnTo>
                  <a:pt x="586226" y="0"/>
                </a:lnTo>
              </a:path>
            </a:pathLst>
          </a:custGeom>
          <a:ln w="7147">
            <a:solidFill>
              <a:srgbClr val="000000"/>
            </a:solidFill>
          </a:ln>
        </p:spPr>
        <p:txBody>
          <a:bodyPr wrap="square" lIns="0" tIns="0" rIns="0" bIns="0" rtlCol="0"/>
          <a:lstStyle/>
          <a:p>
            <a:endParaRPr dirty="0"/>
          </a:p>
        </p:txBody>
      </p:sp>
      <p:sp>
        <p:nvSpPr>
          <p:cNvPr id="15" name="object 15"/>
          <p:cNvSpPr/>
          <p:nvPr/>
        </p:nvSpPr>
        <p:spPr>
          <a:xfrm>
            <a:off x="5944463" y="2613844"/>
            <a:ext cx="587375" cy="103505"/>
          </a:xfrm>
          <a:custGeom>
            <a:avLst/>
            <a:gdLst/>
            <a:ahLst/>
            <a:cxnLst/>
            <a:rect l="l" t="t" r="r" b="b"/>
            <a:pathLst>
              <a:path w="587375" h="103505">
                <a:moveTo>
                  <a:pt x="586201" y="0"/>
                </a:moveTo>
                <a:lnTo>
                  <a:pt x="859" y="0"/>
                </a:lnTo>
                <a:lnTo>
                  <a:pt x="0" y="2553"/>
                </a:lnTo>
                <a:lnTo>
                  <a:pt x="29837" y="46754"/>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7" y="46753"/>
                </a:lnTo>
                <a:lnTo>
                  <a:pt x="587061" y="2553"/>
                </a:lnTo>
                <a:lnTo>
                  <a:pt x="586201" y="0"/>
                </a:lnTo>
                <a:close/>
              </a:path>
            </a:pathLst>
          </a:custGeom>
          <a:solidFill>
            <a:srgbClr val="C0C0C0"/>
          </a:solidFill>
        </p:spPr>
        <p:txBody>
          <a:bodyPr wrap="square" lIns="0" tIns="0" rIns="0" bIns="0" rtlCol="0"/>
          <a:lstStyle/>
          <a:p>
            <a:endParaRPr dirty="0"/>
          </a:p>
        </p:txBody>
      </p:sp>
      <p:sp>
        <p:nvSpPr>
          <p:cNvPr id="16" name="object 16"/>
          <p:cNvSpPr/>
          <p:nvPr/>
        </p:nvSpPr>
        <p:spPr>
          <a:xfrm>
            <a:off x="5944463" y="2613844"/>
            <a:ext cx="587375" cy="103505"/>
          </a:xfrm>
          <a:custGeom>
            <a:avLst/>
            <a:gdLst/>
            <a:ahLst/>
            <a:cxnLst/>
            <a:rect l="l" t="t" r="r" b="b"/>
            <a:pathLst>
              <a:path w="587375" h="103505">
                <a:moveTo>
                  <a:pt x="0" y="2553"/>
                </a:moveTo>
                <a:lnTo>
                  <a:pt x="29836"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7" y="46754"/>
                </a:lnTo>
                <a:lnTo>
                  <a:pt x="579305" y="25587"/>
                </a:lnTo>
                <a:lnTo>
                  <a:pt x="587061" y="2553"/>
                </a:lnTo>
                <a:lnTo>
                  <a:pt x="586201" y="0"/>
                </a:lnTo>
                <a:lnTo>
                  <a:pt x="859" y="0"/>
                </a:lnTo>
                <a:lnTo>
                  <a:pt x="0" y="2553"/>
                </a:lnTo>
              </a:path>
            </a:pathLst>
          </a:custGeom>
          <a:ln w="14291">
            <a:solidFill>
              <a:srgbClr val="000000"/>
            </a:solidFill>
          </a:ln>
        </p:spPr>
        <p:txBody>
          <a:bodyPr wrap="square" lIns="0" tIns="0" rIns="0" bIns="0" rtlCol="0"/>
          <a:lstStyle/>
          <a:p>
            <a:endParaRPr dirty="0"/>
          </a:p>
        </p:txBody>
      </p:sp>
      <p:sp>
        <p:nvSpPr>
          <p:cNvPr id="17" name="object 17"/>
          <p:cNvSpPr/>
          <p:nvPr/>
        </p:nvSpPr>
        <p:spPr>
          <a:xfrm>
            <a:off x="6709573" y="2617346"/>
            <a:ext cx="583565" cy="1059815"/>
          </a:xfrm>
          <a:custGeom>
            <a:avLst/>
            <a:gdLst/>
            <a:ahLst/>
            <a:cxnLst/>
            <a:rect l="l" t="t" r="r" b="b"/>
            <a:pathLst>
              <a:path w="583565" h="1059814">
                <a:moveTo>
                  <a:pt x="583115" y="0"/>
                </a:moveTo>
                <a:lnTo>
                  <a:pt x="0" y="0"/>
                </a:lnTo>
                <a:lnTo>
                  <a:pt x="0" y="962169"/>
                </a:lnTo>
                <a:lnTo>
                  <a:pt x="24507" y="1002734"/>
                </a:lnTo>
                <a:lnTo>
                  <a:pt x="65133" y="1024357"/>
                </a:lnTo>
                <a:lnTo>
                  <a:pt x="112173" y="1039767"/>
                </a:lnTo>
                <a:lnTo>
                  <a:pt x="161471" y="1050472"/>
                </a:lnTo>
                <a:lnTo>
                  <a:pt x="214355" y="1056680"/>
                </a:lnTo>
                <a:lnTo>
                  <a:pt x="267329" y="1059784"/>
                </a:lnTo>
                <a:lnTo>
                  <a:pt x="318606" y="1059784"/>
                </a:lnTo>
                <a:lnTo>
                  <a:pt x="367468" y="1056680"/>
                </a:lnTo>
                <a:lnTo>
                  <a:pt x="391281" y="1053576"/>
                </a:lnTo>
                <a:lnTo>
                  <a:pt x="410229" y="1052077"/>
                </a:lnTo>
                <a:lnTo>
                  <a:pt x="444555" y="1045869"/>
                </a:lnTo>
                <a:lnTo>
                  <a:pt x="463883" y="1041267"/>
                </a:lnTo>
                <a:lnTo>
                  <a:pt x="479337" y="1036662"/>
                </a:lnTo>
                <a:lnTo>
                  <a:pt x="495931" y="1032062"/>
                </a:lnTo>
                <a:lnTo>
                  <a:pt x="511652" y="1025853"/>
                </a:lnTo>
                <a:lnTo>
                  <a:pt x="528245" y="1019752"/>
                </a:lnTo>
                <a:lnTo>
                  <a:pt x="540890" y="1013543"/>
                </a:lnTo>
                <a:lnTo>
                  <a:pt x="576052" y="984322"/>
                </a:lnTo>
                <a:lnTo>
                  <a:pt x="583114" y="962169"/>
                </a:lnTo>
                <a:lnTo>
                  <a:pt x="583115" y="0"/>
                </a:lnTo>
                <a:close/>
              </a:path>
            </a:pathLst>
          </a:custGeom>
          <a:solidFill>
            <a:srgbClr val="808080"/>
          </a:solidFill>
        </p:spPr>
        <p:txBody>
          <a:bodyPr wrap="square" lIns="0" tIns="0" rIns="0" bIns="0" rtlCol="0"/>
          <a:lstStyle/>
          <a:p>
            <a:endParaRPr dirty="0"/>
          </a:p>
        </p:txBody>
      </p:sp>
      <p:sp>
        <p:nvSpPr>
          <p:cNvPr id="18" name="object 18"/>
          <p:cNvSpPr/>
          <p:nvPr/>
        </p:nvSpPr>
        <p:spPr>
          <a:xfrm>
            <a:off x="6709573" y="2617346"/>
            <a:ext cx="583565" cy="1059815"/>
          </a:xfrm>
          <a:custGeom>
            <a:avLst/>
            <a:gdLst/>
            <a:ahLst/>
            <a:cxnLst/>
            <a:rect l="l" t="t" r="r" b="b"/>
            <a:pathLst>
              <a:path w="583565" h="1059814">
                <a:moveTo>
                  <a:pt x="1842" y="972236"/>
                </a:moveTo>
                <a:lnTo>
                  <a:pt x="0" y="962169"/>
                </a:lnTo>
                <a:lnTo>
                  <a:pt x="0" y="0"/>
                </a:lnTo>
                <a:lnTo>
                  <a:pt x="583115" y="0"/>
                </a:lnTo>
                <a:lnTo>
                  <a:pt x="583115" y="962169"/>
                </a:lnTo>
                <a:lnTo>
                  <a:pt x="582355" y="971909"/>
                </a:lnTo>
                <a:lnTo>
                  <a:pt x="553876" y="1005838"/>
                </a:lnTo>
                <a:lnTo>
                  <a:pt x="511652" y="1025853"/>
                </a:lnTo>
                <a:lnTo>
                  <a:pt x="495931" y="1032062"/>
                </a:lnTo>
                <a:lnTo>
                  <a:pt x="479337" y="1036662"/>
                </a:lnTo>
                <a:lnTo>
                  <a:pt x="463883" y="1041267"/>
                </a:lnTo>
                <a:lnTo>
                  <a:pt x="444555" y="1045869"/>
                </a:lnTo>
                <a:lnTo>
                  <a:pt x="410229" y="1052077"/>
                </a:lnTo>
                <a:lnTo>
                  <a:pt x="391281" y="1053576"/>
                </a:lnTo>
                <a:lnTo>
                  <a:pt x="367529" y="1056680"/>
                </a:lnTo>
                <a:lnTo>
                  <a:pt x="367400" y="1056688"/>
                </a:lnTo>
                <a:lnTo>
                  <a:pt x="318729" y="1059776"/>
                </a:lnTo>
                <a:lnTo>
                  <a:pt x="293724" y="1059784"/>
                </a:lnTo>
                <a:lnTo>
                  <a:pt x="267329" y="1059784"/>
                </a:lnTo>
                <a:lnTo>
                  <a:pt x="240464" y="1058178"/>
                </a:lnTo>
                <a:lnTo>
                  <a:pt x="214355" y="1056680"/>
                </a:lnTo>
                <a:lnTo>
                  <a:pt x="161471" y="1050472"/>
                </a:lnTo>
                <a:lnTo>
                  <a:pt x="112173" y="1039767"/>
                </a:lnTo>
                <a:lnTo>
                  <a:pt x="65133" y="1024357"/>
                </a:lnTo>
                <a:lnTo>
                  <a:pt x="24507" y="1002734"/>
                </a:lnTo>
                <a:lnTo>
                  <a:pt x="24507" y="1002734"/>
                </a:lnTo>
                <a:lnTo>
                  <a:pt x="1978" y="972978"/>
                </a:lnTo>
                <a:lnTo>
                  <a:pt x="1842" y="972236"/>
                </a:lnTo>
              </a:path>
            </a:pathLst>
          </a:custGeom>
          <a:ln w="13029">
            <a:solidFill>
              <a:srgbClr val="000000"/>
            </a:solidFill>
          </a:ln>
        </p:spPr>
        <p:txBody>
          <a:bodyPr wrap="square" lIns="0" tIns="0" rIns="0" bIns="0" rtlCol="0"/>
          <a:lstStyle/>
          <a:p>
            <a:endParaRPr dirty="0"/>
          </a:p>
        </p:txBody>
      </p:sp>
      <p:sp>
        <p:nvSpPr>
          <p:cNvPr id="19" name="object 19"/>
          <p:cNvSpPr/>
          <p:nvPr/>
        </p:nvSpPr>
        <p:spPr>
          <a:xfrm>
            <a:off x="6706461" y="3258629"/>
            <a:ext cx="586740" cy="99695"/>
          </a:xfrm>
          <a:custGeom>
            <a:avLst/>
            <a:gdLst/>
            <a:ahLst/>
            <a:cxnLst/>
            <a:rect l="l" t="t" r="r" b="b"/>
            <a:pathLst>
              <a:path w="586740" h="99695">
                <a:moveTo>
                  <a:pt x="0" y="0"/>
                </a:moveTo>
                <a:lnTo>
                  <a:pt x="31138" y="43808"/>
                </a:lnTo>
                <a:lnTo>
                  <a:pt x="65960" y="62309"/>
                </a:lnTo>
                <a:lnTo>
                  <a:pt x="111316" y="77742"/>
                </a:lnTo>
                <a:lnTo>
                  <a:pt x="165482" y="89507"/>
                </a:lnTo>
                <a:lnTo>
                  <a:pt x="226734" y="97006"/>
                </a:lnTo>
                <a:lnTo>
                  <a:pt x="293346" y="99639"/>
                </a:lnTo>
                <a:lnTo>
                  <a:pt x="359782" y="97006"/>
                </a:lnTo>
                <a:lnTo>
                  <a:pt x="420909" y="89507"/>
                </a:lnTo>
                <a:lnTo>
                  <a:pt x="474993" y="77742"/>
                </a:lnTo>
                <a:lnTo>
                  <a:pt x="520301" y="62309"/>
                </a:lnTo>
                <a:lnTo>
                  <a:pt x="555098" y="43808"/>
                </a:lnTo>
                <a:lnTo>
                  <a:pt x="577651" y="22838"/>
                </a:lnTo>
                <a:lnTo>
                  <a:pt x="586226" y="0"/>
                </a:lnTo>
              </a:path>
            </a:pathLst>
          </a:custGeom>
          <a:ln w="7147">
            <a:solidFill>
              <a:srgbClr val="000000"/>
            </a:solidFill>
          </a:ln>
        </p:spPr>
        <p:txBody>
          <a:bodyPr wrap="square" lIns="0" tIns="0" rIns="0" bIns="0" rtlCol="0"/>
          <a:lstStyle/>
          <a:p>
            <a:endParaRPr dirty="0"/>
          </a:p>
        </p:txBody>
      </p:sp>
      <p:sp>
        <p:nvSpPr>
          <p:cNvPr id="20" name="object 20"/>
          <p:cNvSpPr/>
          <p:nvPr/>
        </p:nvSpPr>
        <p:spPr>
          <a:xfrm>
            <a:off x="6706461" y="2913087"/>
            <a:ext cx="586740" cy="99695"/>
          </a:xfrm>
          <a:custGeom>
            <a:avLst/>
            <a:gdLst/>
            <a:ahLst/>
            <a:cxnLst/>
            <a:rect l="l" t="t" r="r" b="b"/>
            <a:pathLst>
              <a:path w="586740" h="99694">
                <a:moveTo>
                  <a:pt x="0" y="0"/>
                </a:moveTo>
                <a:lnTo>
                  <a:pt x="30635" y="43785"/>
                </a:lnTo>
                <a:lnTo>
                  <a:pt x="65366" y="62296"/>
                </a:lnTo>
                <a:lnTo>
                  <a:pt x="110732" y="77747"/>
                </a:lnTo>
                <a:lnTo>
                  <a:pt x="165003" y="89532"/>
                </a:lnTo>
                <a:lnTo>
                  <a:pt x="226451" y="97047"/>
                </a:lnTo>
                <a:lnTo>
                  <a:pt x="293346" y="99687"/>
                </a:lnTo>
                <a:lnTo>
                  <a:pt x="360065" y="97047"/>
                </a:lnTo>
                <a:lnTo>
                  <a:pt x="421388" y="89532"/>
                </a:lnTo>
                <a:lnTo>
                  <a:pt x="475575" y="77747"/>
                </a:lnTo>
                <a:lnTo>
                  <a:pt x="520890" y="62296"/>
                </a:lnTo>
                <a:lnTo>
                  <a:pt x="555596" y="43785"/>
                </a:lnTo>
                <a:lnTo>
                  <a:pt x="577953" y="22818"/>
                </a:lnTo>
                <a:lnTo>
                  <a:pt x="586226" y="0"/>
                </a:lnTo>
              </a:path>
            </a:pathLst>
          </a:custGeom>
          <a:ln w="7147">
            <a:solidFill>
              <a:srgbClr val="000000"/>
            </a:solidFill>
          </a:ln>
        </p:spPr>
        <p:txBody>
          <a:bodyPr wrap="square" lIns="0" tIns="0" rIns="0" bIns="0" rtlCol="0"/>
          <a:lstStyle/>
          <a:p>
            <a:endParaRPr dirty="0"/>
          </a:p>
        </p:txBody>
      </p:sp>
      <p:sp>
        <p:nvSpPr>
          <p:cNvPr id="21" name="object 21"/>
          <p:cNvSpPr/>
          <p:nvPr/>
        </p:nvSpPr>
        <p:spPr>
          <a:xfrm>
            <a:off x="6706461" y="2613844"/>
            <a:ext cx="587375" cy="103505"/>
          </a:xfrm>
          <a:custGeom>
            <a:avLst/>
            <a:gdLst/>
            <a:ahLst/>
            <a:cxnLst/>
            <a:rect l="l" t="t" r="r" b="b"/>
            <a:pathLst>
              <a:path w="587375" h="103505">
                <a:moveTo>
                  <a:pt x="586201" y="0"/>
                </a:moveTo>
                <a:lnTo>
                  <a:pt x="859" y="0"/>
                </a:lnTo>
                <a:lnTo>
                  <a:pt x="0" y="2553"/>
                </a:lnTo>
                <a:lnTo>
                  <a:pt x="29836" y="46753"/>
                </a:lnTo>
                <a:lnTo>
                  <a:pt x="64496" y="65441"/>
                </a:lnTo>
                <a:lnTo>
                  <a:pt x="109972" y="81039"/>
                </a:lnTo>
                <a:lnTo>
                  <a:pt x="164507" y="92937"/>
                </a:lnTo>
                <a:lnTo>
                  <a:pt x="226344" y="100524"/>
                </a:lnTo>
                <a:lnTo>
                  <a:pt x="293725" y="103189"/>
                </a:lnTo>
                <a:lnTo>
                  <a:pt x="360932" y="100524"/>
                </a:lnTo>
                <a:lnTo>
                  <a:pt x="422655" y="92937"/>
                </a:lnTo>
                <a:lnTo>
                  <a:pt x="477123" y="81039"/>
                </a:lnTo>
                <a:lnTo>
                  <a:pt x="522567" y="65441"/>
                </a:lnTo>
                <a:lnTo>
                  <a:pt x="557217" y="46753"/>
                </a:lnTo>
                <a:lnTo>
                  <a:pt x="587061" y="2553"/>
                </a:lnTo>
                <a:lnTo>
                  <a:pt x="586201" y="0"/>
                </a:lnTo>
                <a:close/>
              </a:path>
            </a:pathLst>
          </a:custGeom>
          <a:solidFill>
            <a:srgbClr val="C0C0C0"/>
          </a:solidFill>
        </p:spPr>
        <p:txBody>
          <a:bodyPr wrap="square" lIns="0" tIns="0" rIns="0" bIns="0" rtlCol="0"/>
          <a:lstStyle/>
          <a:p>
            <a:endParaRPr dirty="0"/>
          </a:p>
        </p:txBody>
      </p:sp>
      <p:sp>
        <p:nvSpPr>
          <p:cNvPr id="22" name="object 22"/>
          <p:cNvSpPr/>
          <p:nvPr/>
        </p:nvSpPr>
        <p:spPr>
          <a:xfrm>
            <a:off x="6706461" y="2613844"/>
            <a:ext cx="587375" cy="103505"/>
          </a:xfrm>
          <a:custGeom>
            <a:avLst/>
            <a:gdLst/>
            <a:ahLst/>
            <a:cxnLst/>
            <a:rect l="l" t="t" r="r" b="b"/>
            <a:pathLst>
              <a:path w="587375" h="103505">
                <a:moveTo>
                  <a:pt x="859" y="0"/>
                </a:moveTo>
                <a:lnTo>
                  <a:pt x="0" y="2553"/>
                </a:lnTo>
                <a:lnTo>
                  <a:pt x="7752" y="25587"/>
                </a:lnTo>
                <a:lnTo>
                  <a:pt x="64496" y="65441"/>
                </a:lnTo>
                <a:lnTo>
                  <a:pt x="109972" y="81039"/>
                </a:lnTo>
                <a:lnTo>
                  <a:pt x="164507" y="92937"/>
                </a:lnTo>
                <a:lnTo>
                  <a:pt x="226344" y="100524"/>
                </a:lnTo>
                <a:lnTo>
                  <a:pt x="293725" y="103189"/>
                </a:lnTo>
                <a:lnTo>
                  <a:pt x="360932" y="100524"/>
                </a:lnTo>
                <a:lnTo>
                  <a:pt x="422655" y="92937"/>
                </a:lnTo>
                <a:lnTo>
                  <a:pt x="477123" y="81039"/>
                </a:lnTo>
                <a:lnTo>
                  <a:pt x="522567" y="65441"/>
                </a:lnTo>
                <a:lnTo>
                  <a:pt x="557217" y="46753"/>
                </a:lnTo>
                <a:lnTo>
                  <a:pt x="587061" y="2553"/>
                </a:lnTo>
                <a:lnTo>
                  <a:pt x="586201" y="0"/>
                </a:lnTo>
                <a:lnTo>
                  <a:pt x="859" y="0"/>
                </a:lnTo>
              </a:path>
            </a:pathLst>
          </a:custGeom>
          <a:ln w="14291">
            <a:solidFill>
              <a:srgbClr val="000000"/>
            </a:solidFill>
          </a:ln>
        </p:spPr>
        <p:txBody>
          <a:bodyPr wrap="square" lIns="0" tIns="0" rIns="0" bIns="0" rtlCol="0"/>
          <a:lstStyle/>
          <a:p>
            <a:endParaRPr dirty="0"/>
          </a:p>
        </p:txBody>
      </p:sp>
      <p:sp>
        <p:nvSpPr>
          <p:cNvPr id="23" name="object 23"/>
          <p:cNvSpPr/>
          <p:nvPr/>
        </p:nvSpPr>
        <p:spPr>
          <a:xfrm>
            <a:off x="7471572" y="2617345"/>
            <a:ext cx="583565" cy="1059815"/>
          </a:xfrm>
          <a:custGeom>
            <a:avLst/>
            <a:gdLst/>
            <a:ahLst/>
            <a:cxnLst/>
            <a:rect l="l" t="t" r="r" b="b"/>
            <a:pathLst>
              <a:path w="583565" h="1059814">
                <a:moveTo>
                  <a:pt x="583116" y="0"/>
                </a:moveTo>
                <a:lnTo>
                  <a:pt x="0" y="0"/>
                </a:lnTo>
                <a:lnTo>
                  <a:pt x="0" y="961723"/>
                </a:lnTo>
                <a:lnTo>
                  <a:pt x="24509" y="1002269"/>
                </a:lnTo>
                <a:lnTo>
                  <a:pt x="65135" y="1023882"/>
                </a:lnTo>
                <a:lnTo>
                  <a:pt x="112175" y="1039285"/>
                </a:lnTo>
                <a:lnTo>
                  <a:pt x="161474" y="1049985"/>
                </a:lnTo>
                <a:lnTo>
                  <a:pt x="214413" y="1056193"/>
                </a:lnTo>
                <a:lnTo>
                  <a:pt x="267330" y="1059292"/>
                </a:lnTo>
                <a:lnTo>
                  <a:pt x="318607" y="1059292"/>
                </a:lnTo>
                <a:lnTo>
                  <a:pt x="367507" y="1056190"/>
                </a:lnTo>
                <a:lnTo>
                  <a:pt x="391282" y="1053087"/>
                </a:lnTo>
                <a:lnTo>
                  <a:pt x="410230" y="1051590"/>
                </a:lnTo>
                <a:lnTo>
                  <a:pt x="444344" y="1045423"/>
                </a:lnTo>
                <a:lnTo>
                  <a:pt x="463884" y="1040785"/>
                </a:lnTo>
                <a:lnTo>
                  <a:pt x="479338" y="1036182"/>
                </a:lnTo>
                <a:lnTo>
                  <a:pt x="495932" y="1031583"/>
                </a:lnTo>
                <a:lnTo>
                  <a:pt x="511653" y="1025377"/>
                </a:lnTo>
                <a:lnTo>
                  <a:pt x="528246" y="1019279"/>
                </a:lnTo>
                <a:lnTo>
                  <a:pt x="540891" y="1013073"/>
                </a:lnTo>
                <a:lnTo>
                  <a:pt x="576053" y="983866"/>
                </a:lnTo>
                <a:lnTo>
                  <a:pt x="583115" y="961723"/>
                </a:lnTo>
                <a:lnTo>
                  <a:pt x="583116" y="0"/>
                </a:lnTo>
                <a:close/>
              </a:path>
            </a:pathLst>
          </a:custGeom>
          <a:solidFill>
            <a:srgbClr val="808080"/>
          </a:solidFill>
        </p:spPr>
        <p:txBody>
          <a:bodyPr wrap="square" lIns="0" tIns="0" rIns="0" bIns="0" rtlCol="0"/>
          <a:lstStyle/>
          <a:p>
            <a:endParaRPr dirty="0"/>
          </a:p>
        </p:txBody>
      </p:sp>
      <p:sp>
        <p:nvSpPr>
          <p:cNvPr id="24" name="object 24"/>
          <p:cNvSpPr/>
          <p:nvPr/>
        </p:nvSpPr>
        <p:spPr>
          <a:xfrm>
            <a:off x="7471572" y="2617345"/>
            <a:ext cx="583565" cy="1059815"/>
          </a:xfrm>
          <a:custGeom>
            <a:avLst/>
            <a:gdLst/>
            <a:ahLst/>
            <a:cxnLst/>
            <a:rect l="l" t="t" r="r" b="b"/>
            <a:pathLst>
              <a:path w="583565" h="1059814">
                <a:moveTo>
                  <a:pt x="0" y="961723"/>
                </a:moveTo>
                <a:lnTo>
                  <a:pt x="0" y="0"/>
                </a:lnTo>
                <a:lnTo>
                  <a:pt x="583116" y="0"/>
                </a:lnTo>
                <a:lnTo>
                  <a:pt x="583116" y="961723"/>
                </a:lnTo>
                <a:lnTo>
                  <a:pt x="582356" y="971458"/>
                </a:lnTo>
                <a:lnTo>
                  <a:pt x="553877" y="1005372"/>
                </a:lnTo>
                <a:lnTo>
                  <a:pt x="511653" y="1025377"/>
                </a:lnTo>
                <a:lnTo>
                  <a:pt x="495932" y="1031583"/>
                </a:lnTo>
                <a:lnTo>
                  <a:pt x="479338" y="1036182"/>
                </a:lnTo>
                <a:lnTo>
                  <a:pt x="463884" y="1040785"/>
                </a:lnTo>
                <a:lnTo>
                  <a:pt x="444556" y="1045384"/>
                </a:lnTo>
                <a:lnTo>
                  <a:pt x="410230" y="1051590"/>
                </a:lnTo>
                <a:lnTo>
                  <a:pt x="391282" y="1053087"/>
                </a:lnTo>
                <a:lnTo>
                  <a:pt x="367530" y="1056190"/>
                </a:lnTo>
                <a:lnTo>
                  <a:pt x="318676" y="1059288"/>
                </a:lnTo>
                <a:lnTo>
                  <a:pt x="293724" y="1059292"/>
                </a:lnTo>
                <a:lnTo>
                  <a:pt x="267330" y="1059292"/>
                </a:lnTo>
                <a:lnTo>
                  <a:pt x="240465" y="1057688"/>
                </a:lnTo>
                <a:lnTo>
                  <a:pt x="214356" y="1056190"/>
                </a:lnTo>
                <a:lnTo>
                  <a:pt x="186359" y="1053087"/>
                </a:lnTo>
                <a:lnTo>
                  <a:pt x="170805" y="1051148"/>
                </a:lnTo>
                <a:lnTo>
                  <a:pt x="161474" y="1049985"/>
                </a:lnTo>
                <a:lnTo>
                  <a:pt x="153895" y="1048557"/>
                </a:lnTo>
                <a:lnTo>
                  <a:pt x="137056" y="1045384"/>
                </a:lnTo>
                <a:lnTo>
                  <a:pt x="121989" y="1041691"/>
                </a:lnTo>
                <a:lnTo>
                  <a:pt x="112175" y="1039285"/>
                </a:lnTo>
                <a:lnTo>
                  <a:pt x="87664" y="1031584"/>
                </a:lnTo>
                <a:lnTo>
                  <a:pt x="77127" y="1027982"/>
                </a:lnTo>
                <a:lnTo>
                  <a:pt x="77127" y="1027982"/>
                </a:lnTo>
                <a:lnTo>
                  <a:pt x="10275" y="987935"/>
                </a:lnTo>
                <a:lnTo>
                  <a:pt x="1979" y="972527"/>
                </a:lnTo>
                <a:lnTo>
                  <a:pt x="207" y="962858"/>
                </a:lnTo>
                <a:lnTo>
                  <a:pt x="0" y="961723"/>
                </a:lnTo>
              </a:path>
            </a:pathLst>
          </a:custGeom>
          <a:ln w="13027">
            <a:solidFill>
              <a:srgbClr val="000000"/>
            </a:solidFill>
          </a:ln>
        </p:spPr>
        <p:txBody>
          <a:bodyPr wrap="square" lIns="0" tIns="0" rIns="0" bIns="0" rtlCol="0"/>
          <a:lstStyle/>
          <a:p>
            <a:endParaRPr dirty="0"/>
          </a:p>
        </p:txBody>
      </p:sp>
      <p:sp>
        <p:nvSpPr>
          <p:cNvPr id="25" name="object 25"/>
          <p:cNvSpPr/>
          <p:nvPr/>
        </p:nvSpPr>
        <p:spPr>
          <a:xfrm>
            <a:off x="7468461" y="3258330"/>
            <a:ext cx="586740" cy="99695"/>
          </a:xfrm>
          <a:custGeom>
            <a:avLst/>
            <a:gdLst/>
            <a:ahLst/>
            <a:cxnLst/>
            <a:rect l="l" t="t" r="r" b="b"/>
            <a:pathLst>
              <a:path w="586740" h="99695">
                <a:moveTo>
                  <a:pt x="0" y="0"/>
                </a:moveTo>
                <a:lnTo>
                  <a:pt x="31138" y="43787"/>
                </a:lnTo>
                <a:lnTo>
                  <a:pt x="65960" y="62280"/>
                </a:lnTo>
                <a:lnTo>
                  <a:pt x="111316" y="77706"/>
                </a:lnTo>
                <a:lnTo>
                  <a:pt x="165482" y="89466"/>
                </a:lnTo>
                <a:lnTo>
                  <a:pt x="226734" y="96961"/>
                </a:lnTo>
                <a:lnTo>
                  <a:pt x="293346" y="99593"/>
                </a:lnTo>
                <a:lnTo>
                  <a:pt x="359782" y="96961"/>
                </a:lnTo>
                <a:lnTo>
                  <a:pt x="420909" y="89466"/>
                </a:lnTo>
                <a:lnTo>
                  <a:pt x="474993" y="77706"/>
                </a:lnTo>
                <a:lnTo>
                  <a:pt x="520301" y="62280"/>
                </a:lnTo>
                <a:lnTo>
                  <a:pt x="555098" y="43787"/>
                </a:lnTo>
                <a:lnTo>
                  <a:pt x="577651" y="22828"/>
                </a:lnTo>
                <a:lnTo>
                  <a:pt x="586226" y="0"/>
                </a:lnTo>
              </a:path>
            </a:pathLst>
          </a:custGeom>
          <a:ln w="7144">
            <a:solidFill>
              <a:srgbClr val="000000"/>
            </a:solidFill>
          </a:ln>
        </p:spPr>
        <p:txBody>
          <a:bodyPr wrap="square" lIns="0" tIns="0" rIns="0" bIns="0" rtlCol="0"/>
          <a:lstStyle/>
          <a:p>
            <a:endParaRPr dirty="0"/>
          </a:p>
        </p:txBody>
      </p:sp>
      <p:sp>
        <p:nvSpPr>
          <p:cNvPr id="26" name="object 26"/>
          <p:cNvSpPr/>
          <p:nvPr/>
        </p:nvSpPr>
        <p:spPr>
          <a:xfrm>
            <a:off x="7468461" y="2912948"/>
            <a:ext cx="586740" cy="99695"/>
          </a:xfrm>
          <a:custGeom>
            <a:avLst/>
            <a:gdLst/>
            <a:ahLst/>
            <a:cxnLst/>
            <a:rect l="l" t="t" r="r" b="b"/>
            <a:pathLst>
              <a:path w="586740" h="99694">
                <a:moveTo>
                  <a:pt x="0" y="0"/>
                </a:moveTo>
                <a:lnTo>
                  <a:pt x="30635" y="43765"/>
                </a:lnTo>
                <a:lnTo>
                  <a:pt x="65366" y="62268"/>
                </a:lnTo>
                <a:lnTo>
                  <a:pt x="110732" y="77711"/>
                </a:lnTo>
                <a:lnTo>
                  <a:pt x="165003" y="89491"/>
                </a:lnTo>
                <a:lnTo>
                  <a:pt x="226451" y="97002"/>
                </a:lnTo>
                <a:lnTo>
                  <a:pt x="293346" y="99640"/>
                </a:lnTo>
                <a:lnTo>
                  <a:pt x="360065" y="97002"/>
                </a:lnTo>
                <a:lnTo>
                  <a:pt x="421388" y="89491"/>
                </a:lnTo>
                <a:lnTo>
                  <a:pt x="475575" y="77711"/>
                </a:lnTo>
                <a:lnTo>
                  <a:pt x="520890" y="62268"/>
                </a:lnTo>
                <a:lnTo>
                  <a:pt x="555596" y="43765"/>
                </a:lnTo>
                <a:lnTo>
                  <a:pt x="577953" y="22807"/>
                </a:lnTo>
                <a:lnTo>
                  <a:pt x="586226" y="0"/>
                </a:lnTo>
              </a:path>
            </a:pathLst>
          </a:custGeom>
          <a:ln w="7144">
            <a:solidFill>
              <a:srgbClr val="000000"/>
            </a:solidFill>
          </a:ln>
        </p:spPr>
        <p:txBody>
          <a:bodyPr wrap="square" lIns="0" tIns="0" rIns="0" bIns="0" rtlCol="0"/>
          <a:lstStyle/>
          <a:p>
            <a:endParaRPr dirty="0"/>
          </a:p>
        </p:txBody>
      </p:sp>
      <p:sp>
        <p:nvSpPr>
          <p:cNvPr id="27" name="object 27"/>
          <p:cNvSpPr/>
          <p:nvPr/>
        </p:nvSpPr>
        <p:spPr>
          <a:xfrm>
            <a:off x="7468462" y="2613844"/>
            <a:ext cx="587375" cy="103505"/>
          </a:xfrm>
          <a:custGeom>
            <a:avLst/>
            <a:gdLst/>
            <a:ahLst/>
            <a:cxnLst/>
            <a:rect l="l" t="t" r="r" b="b"/>
            <a:pathLst>
              <a:path w="587375" h="103505">
                <a:moveTo>
                  <a:pt x="586201" y="0"/>
                </a:moveTo>
                <a:lnTo>
                  <a:pt x="859" y="0"/>
                </a:lnTo>
                <a:lnTo>
                  <a:pt x="0" y="2552"/>
                </a:lnTo>
                <a:lnTo>
                  <a:pt x="29836" y="46731"/>
                </a:lnTo>
                <a:lnTo>
                  <a:pt x="64495" y="65410"/>
                </a:lnTo>
                <a:lnTo>
                  <a:pt x="109972" y="81001"/>
                </a:lnTo>
                <a:lnTo>
                  <a:pt x="164507" y="92894"/>
                </a:lnTo>
                <a:lnTo>
                  <a:pt x="226344" y="100477"/>
                </a:lnTo>
                <a:lnTo>
                  <a:pt x="293725" y="103140"/>
                </a:lnTo>
                <a:lnTo>
                  <a:pt x="360932" y="100477"/>
                </a:lnTo>
                <a:lnTo>
                  <a:pt x="422654" y="92894"/>
                </a:lnTo>
                <a:lnTo>
                  <a:pt x="477122" y="81001"/>
                </a:lnTo>
                <a:lnTo>
                  <a:pt x="522566" y="65410"/>
                </a:lnTo>
                <a:lnTo>
                  <a:pt x="557217" y="46731"/>
                </a:lnTo>
                <a:lnTo>
                  <a:pt x="587061" y="2551"/>
                </a:lnTo>
                <a:lnTo>
                  <a:pt x="586201" y="0"/>
                </a:lnTo>
                <a:close/>
              </a:path>
            </a:pathLst>
          </a:custGeom>
          <a:solidFill>
            <a:srgbClr val="C0C0C0"/>
          </a:solidFill>
        </p:spPr>
        <p:txBody>
          <a:bodyPr wrap="square" lIns="0" tIns="0" rIns="0" bIns="0" rtlCol="0"/>
          <a:lstStyle/>
          <a:p>
            <a:endParaRPr dirty="0"/>
          </a:p>
        </p:txBody>
      </p:sp>
      <p:sp>
        <p:nvSpPr>
          <p:cNvPr id="28" name="object 28"/>
          <p:cNvSpPr/>
          <p:nvPr/>
        </p:nvSpPr>
        <p:spPr>
          <a:xfrm>
            <a:off x="7468462" y="2613844"/>
            <a:ext cx="587375" cy="103505"/>
          </a:xfrm>
          <a:custGeom>
            <a:avLst/>
            <a:gdLst/>
            <a:ahLst/>
            <a:cxnLst/>
            <a:rect l="l" t="t" r="r" b="b"/>
            <a:pathLst>
              <a:path w="587375" h="103505">
                <a:moveTo>
                  <a:pt x="586201" y="0"/>
                </a:moveTo>
                <a:lnTo>
                  <a:pt x="859" y="0"/>
                </a:lnTo>
                <a:lnTo>
                  <a:pt x="0" y="2552"/>
                </a:lnTo>
                <a:lnTo>
                  <a:pt x="7752" y="25575"/>
                </a:lnTo>
                <a:lnTo>
                  <a:pt x="13943" y="31506"/>
                </a:lnTo>
                <a:lnTo>
                  <a:pt x="29836" y="46731"/>
                </a:lnTo>
                <a:lnTo>
                  <a:pt x="64495" y="65410"/>
                </a:lnTo>
                <a:lnTo>
                  <a:pt x="109972" y="81001"/>
                </a:lnTo>
                <a:lnTo>
                  <a:pt x="164507" y="92894"/>
                </a:lnTo>
                <a:lnTo>
                  <a:pt x="226344" y="100477"/>
                </a:lnTo>
                <a:lnTo>
                  <a:pt x="293725" y="103140"/>
                </a:lnTo>
                <a:lnTo>
                  <a:pt x="360932" y="100477"/>
                </a:lnTo>
                <a:lnTo>
                  <a:pt x="422654" y="92894"/>
                </a:lnTo>
                <a:lnTo>
                  <a:pt x="477122" y="81001"/>
                </a:lnTo>
                <a:lnTo>
                  <a:pt x="522566" y="65410"/>
                </a:lnTo>
                <a:lnTo>
                  <a:pt x="557217" y="46731"/>
                </a:lnTo>
                <a:lnTo>
                  <a:pt x="587061" y="2551"/>
                </a:lnTo>
                <a:lnTo>
                  <a:pt x="586201" y="0"/>
                </a:lnTo>
              </a:path>
            </a:pathLst>
          </a:custGeom>
          <a:ln w="14285">
            <a:solidFill>
              <a:srgbClr val="000000"/>
            </a:solidFill>
          </a:ln>
        </p:spPr>
        <p:txBody>
          <a:bodyPr wrap="square" lIns="0" tIns="0" rIns="0" bIns="0" rtlCol="0"/>
          <a:lstStyle/>
          <a:p>
            <a:endParaRPr dirty="0"/>
          </a:p>
        </p:txBody>
      </p:sp>
      <p:sp>
        <p:nvSpPr>
          <p:cNvPr id="29" name="object 29"/>
          <p:cNvSpPr/>
          <p:nvPr/>
        </p:nvSpPr>
        <p:spPr>
          <a:xfrm>
            <a:off x="8245966" y="2632920"/>
            <a:ext cx="583565" cy="1059815"/>
          </a:xfrm>
          <a:custGeom>
            <a:avLst/>
            <a:gdLst/>
            <a:ahLst/>
            <a:cxnLst/>
            <a:rect l="l" t="t" r="r" b="b"/>
            <a:pathLst>
              <a:path w="583565" h="1059814">
                <a:moveTo>
                  <a:pt x="583115" y="0"/>
                </a:moveTo>
                <a:lnTo>
                  <a:pt x="0" y="0"/>
                </a:lnTo>
                <a:lnTo>
                  <a:pt x="0" y="962169"/>
                </a:lnTo>
                <a:lnTo>
                  <a:pt x="24508" y="1002734"/>
                </a:lnTo>
                <a:lnTo>
                  <a:pt x="65134" y="1024357"/>
                </a:lnTo>
                <a:lnTo>
                  <a:pt x="112174" y="1039767"/>
                </a:lnTo>
                <a:lnTo>
                  <a:pt x="161472" y="1050472"/>
                </a:lnTo>
                <a:lnTo>
                  <a:pt x="214356" y="1056680"/>
                </a:lnTo>
                <a:lnTo>
                  <a:pt x="267330" y="1059784"/>
                </a:lnTo>
                <a:lnTo>
                  <a:pt x="318608" y="1059784"/>
                </a:lnTo>
                <a:lnTo>
                  <a:pt x="367476" y="1056680"/>
                </a:lnTo>
                <a:lnTo>
                  <a:pt x="391282" y="1053576"/>
                </a:lnTo>
                <a:lnTo>
                  <a:pt x="410230" y="1052077"/>
                </a:lnTo>
                <a:lnTo>
                  <a:pt x="444556" y="1045869"/>
                </a:lnTo>
                <a:lnTo>
                  <a:pt x="463884" y="1041267"/>
                </a:lnTo>
                <a:lnTo>
                  <a:pt x="479339" y="1036662"/>
                </a:lnTo>
                <a:lnTo>
                  <a:pt x="495932" y="1032062"/>
                </a:lnTo>
                <a:lnTo>
                  <a:pt x="511653" y="1025853"/>
                </a:lnTo>
                <a:lnTo>
                  <a:pt x="528246" y="1019752"/>
                </a:lnTo>
                <a:lnTo>
                  <a:pt x="540891" y="1013543"/>
                </a:lnTo>
                <a:lnTo>
                  <a:pt x="576053" y="984322"/>
                </a:lnTo>
                <a:lnTo>
                  <a:pt x="583115" y="962169"/>
                </a:lnTo>
                <a:lnTo>
                  <a:pt x="583115" y="0"/>
                </a:lnTo>
                <a:close/>
              </a:path>
            </a:pathLst>
          </a:custGeom>
          <a:solidFill>
            <a:srgbClr val="808080"/>
          </a:solidFill>
        </p:spPr>
        <p:txBody>
          <a:bodyPr wrap="square" lIns="0" tIns="0" rIns="0" bIns="0" rtlCol="0"/>
          <a:lstStyle/>
          <a:p>
            <a:endParaRPr dirty="0"/>
          </a:p>
        </p:txBody>
      </p:sp>
      <p:sp>
        <p:nvSpPr>
          <p:cNvPr id="30" name="object 30"/>
          <p:cNvSpPr/>
          <p:nvPr/>
        </p:nvSpPr>
        <p:spPr>
          <a:xfrm>
            <a:off x="8245966" y="2632920"/>
            <a:ext cx="583565" cy="1059815"/>
          </a:xfrm>
          <a:custGeom>
            <a:avLst/>
            <a:gdLst/>
            <a:ahLst/>
            <a:cxnLst/>
            <a:rect l="l" t="t" r="r" b="b"/>
            <a:pathLst>
              <a:path w="583565" h="1059814">
                <a:moveTo>
                  <a:pt x="0" y="0"/>
                </a:moveTo>
                <a:lnTo>
                  <a:pt x="583115" y="0"/>
                </a:lnTo>
                <a:lnTo>
                  <a:pt x="583115" y="962169"/>
                </a:lnTo>
                <a:lnTo>
                  <a:pt x="582356" y="971909"/>
                </a:lnTo>
                <a:lnTo>
                  <a:pt x="580110" y="976333"/>
                </a:lnTo>
                <a:lnTo>
                  <a:pt x="576053" y="984322"/>
                </a:lnTo>
                <a:lnTo>
                  <a:pt x="565763" y="996632"/>
                </a:lnTo>
                <a:lnTo>
                  <a:pt x="553877" y="1005838"/>
                </a:lnTo>
                <a:lnTo>
                  <a:pt x="540891" y="1013543"/>
                </a:lnTo>
                <a:lnTo>
                  <a:pt x="528246" y="1019752"/>
                </a:lnTo>
                <a:lnTo>
                  <a:pt x="511653" y="1025853"/>
                </a:lnTo>
                <a:lnTo>
                  <a:pt x="495932" y="1032062"/>
                </a:lnTo>
                <a:lnTo>
                  <a:pt x="480057" y="1036463"/>
                </a:lnTo>
                <a:lnTo>
                  <a:pt x="479339" y="1036662"/>
                </a:lnTo>
                <a:lnTo>
                  <a:pt x="473384" y="1038437"/>
                </a:lnTo>
                <a:lnTo>
                  <a:pt x="463884" y="1041267"/>
                </a:lnTo>
                <a:lnTo>
                  <a:pt x="444556" y="1045869"/>
                </a:lnTo>
                <a:lnTo>
                  <a:pt x="410230" y="1052077"/>
                </a:lnTo>
                <a:lnTo>
                  <a:pt x="391282" y="1053576"/>
                </a:lnTo>
                <a:lnTo>
                  <a:pt x="367531" y="1056680"/>
                </a:lnTo>
                <a:lnTo>
                  <a:pt x="318710" y="1059778"/>
                </a:lnTo>
                <a:lnTo>
                  <a:pt x="293725" y="1059784"/>
                </a:lnTo>
                <a:lnTo>
                  <a:pt x="267330" y="1059784"/>
                </a:lnTo>
                <a:lnTo>
                  <a:pt x="240465" y="1058178"/>
                </a:lnTo>
                <a:lnTo>
                  <a:pt x="214356" y="1056680"/>
                </a:lnTo>
                <a:lnTo>
                  <a:pt x="161472" y="1050472"/>
                </a:lnTo>
                <a:lnTo>
                  <a:pt x="112174" y="1039767"/>
                </a:lnTo>
                <a:lnTo>
                  <a:pt x="65134" y="1024357"/>
                </a:lnTo>
                <a:lnTo>
                  <a:pt x="49264" y="1017131"/>
                </a:lnTo>
                <a:lnTo>
                  <a:pt x="44679" y="1015043"/>
                </a:lnTo>
                <a:lnTo>
                  <a:pt x="41249" y="1012951"/>
                </a:lnTo>
                <a:lnTo>
                  <a:pt x="24508" y="1002734"/>
                </a:lnTo>
                <a:lnTo>
                  <a:pt x="10274" y="988393"/>
                </a:lnTo>
                <a:lnTo>
                  <a:pt x="1979" y="972978"/>
                </a:lnTo>
                <a:lnTo>
                  <a:pt x="0" y="962169"/>
                </a:lnTo>
                <a:lnTo>
                  <a:pt x="0" y="0"/>
                </a:lnTo>
              </a:path>
            </a:pathLst>
          </a:custGeom>
          <a:ln w="13029">
            <a:solidFill>
              <a:srgbClr val="000000"/>
            </a:solidFill>
          </a:ln>
        </p:spPr>
        <p:txBody>
          <a:bodyPr wrap="square" lIns="0" tIns="0" rIns="0" bIns="0" rtlCol="0"/>
          <a:lstStyle/>
          <a:p>
            <a:endParaRPr dirty="0"/>
          </a:p>
        </p:txBody>
      </p:sp>
      <p:sp>
        <p:nvSpPr>
          <p:cNvPr id="31" name="object 31"/>
          <p:cNvSpPr/>
          <p:nvPr/>
        </p:nvSpPr>
        <p:spPr>
          <a:xfrm>
            <a:off x="8242855" y="3274203"/>
            <a:ext cx="586740" cy="99695"/>
          </a:xfrm>
          <a:custGeom>
            <a:avLst/>
            <a:gdLst/>
            <a:ahLst/>
            <a:cxnLst/>
            <a:rect l="l" t="t" r="r" b="b"/>
            <a:pathLst>
              <a:path w="586740" h="99695">
                <a:moveTo>
                  <a:pt x="0" y="0"/>
                </a:moveTo>
                <a:lnTo>
                  <a:pt x="31138" y="43808"/>
                </a:lnTo>
                <a:lnTo>
                  <a:pt x="65960" y="62309"/>
                </a:lnTo>
                <a:lnTo>
                  <a:pt x="111316" y="77742"/>
                </a:lnTo>
                <a:lnTo>
                  <a:pt x="165482" y="89507"/>
                </a:lnTo>
                <a:lnTo>
                  <a:pt x="226734" y="97006"/>
                </a:lnTo>
                <a:lnTo>
                  <a:pt x="293346" y="99639"/>
                </a:lnTo>
                <a:lnTo>
                  <a:pt x="359782" y="97006"/>
                </a:lnTo>
                <a:lnTo>
                  <a:pt x="420909" y="89507"/>
                </a:lnTo>
                <a:lnTo>
                  <a:pt x="474993" y="77742"/>
                </a:lnTo>
                <a:lnTo>
                  <a:pt x="520301" y="62309"/>
                </a:lnTo>
                <a:lnTo>
                  <a:pt x="555098" y="43808"/>
                </a:lnTo>
                <a:lnTo>
                  <a:pt x="577651" y="22838"/>
                </a:lnTo>
                <a:lnTo>
                  <a:pt x="586226" y="0"/>
                </a:lnTo>
              </a:path>
            </a:pathLst>
          </a:custGeom>
          <a:ln w="7147">
            <a:solidFill>
              <a:srgbClr val="000000"/>
            </a:solidFill>
          </a:ln>
        </p:spPr>
        <p:txBody>
          <a:bodyPr wrap="square" lIns="0" tIns="0" rIns="0" bIns="0" rtlCol="0"/>
          <a:lstStyle/>
          <a:p>
            <a:endParaRPr dirty="0"/>
          </a:p>
        </p:txBody>
      </p:sp>
      <p:sp>
        <p:nvSpPr>
          <p:cNvPr id="32" name="object 32"/>
          <p:cNvSpPr/>
          <p:nvPr/>
        </p:nvSpPr>
        <p:spPr>
          <a:xfrm>
            <a:off x="8242855" y="2928661"/>
            <a:ext cx="586740" cy="99695"/>
          </a:xfrm>
          <a:custGeom>
            <a:avLst/>
            <a:gdLst/>
            <a:ahLst/>
            <a:cxnLst/>
            <a:rect l="l" t="t" r="r" b="b"/>
            <a:pathLst>
              <a:path w="586740" h="99694">
                <a:moveTo>
                  <a:pt x="0" y="0"/>
                </a:moveTo>
                <a:lnTo>
                  <a:pt x="30635" y="43785"/>
                </a:lnTo>
                <a:lnTo>
                  <a:pt x="65366" y="62296"/>
                </a:lnTo>
                <a:lnTo>
                  <a:pt x="110732" y="77747"/>
                </a:lnTo>
                <a:lnTo>
                  <a:pt x="165003" y="89532"/>
                </a:lnTo>
                <a:lnTo>
                  <a:pt x="226451" y="97047"/>
                </a:lnTo>
                <a:lnTo>
                  <a:pt x="293346" y="99687"/>
                </a:lnTo>
                <a:lnTo>
                  <a:pt x="360065" y="97047"/>
                </a:lnTo>
                <a:lnTo>
                  <a:pt x="421388" y="89532"/>
                </a:lnTo>
                <a:lnTo>
                  <a:pt x="475575" y="77747"/>
                </a:lnTo>
                <a:lnTo>
                  <a:pt x="520890" y="62296"/>
                </a:lnTo>
                <a:lnTo>
                  <a:pt x="555596" y="43785"/>
                </a:lnTo>
                <a:lnTo>
                  <a:pt x="577953" y="22818"/>
                </a:lnTo>
                <a:lnTo>
                  <a:pt x="586226" y="0"/>
                </a:lnTo>
              </a:path>
            </a:pathLst>
          </a:custGeom>
          <a:ln w="7147">
            <a:solidFill>
              <a:srgbClr val="000000"/>
            </a:solidFill>
          </a:ln>
        </p:spPr>
        <p:txBody>
          <a:bodyPr wrap="square" lIns="0" tIns="0" rIns="0" bIns="0" rtlCol="0"/>
          <a:lstStyle/>
          <a:p>
            <a:endParaRPr dirty="0"/>
          </a:p>
        </p:txBody>
      </p:sp>
      <p:sp>
        <p:nvSpPr>
          <p:cNvPr id="33" name="object 33"/>
          <p:cNvSpPr/>
          <p:nvPr/>
        </p:nvSpPr>
        <p:spPr>
          <a:xfrm>
            <a:off x="8242855" y="2629418"/>
            <a:ext cx="587375" cy="103505"/>
          </a:xfrm>
          <a:custGeom>
            <a:avLst/>
            <a:gdLst/>
            <a:ahLst/>
            <a:cxnLst/>
            <a:rect l="l" t="t" r="r" b="b"/>
            <a:pathLst>
              <a:path w="587375" h="103505">
                <a:moveTo>
                  <a:pt x="586201" y="0"/>
                </a:moveTo>
                <a:lnTo>
                  <a:pt x="859" y="0"/>
                </a:lnTo>
                <a:lnTo>
                  <a:pt x="0" y="2553"/>
                </a:lnTo>
                <a:lnTo>
                  <a:pt x="29836"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8" y="46753"/>
                </a:lnTo>
                <a:lnTo>
                  <a:pt x="587062" y="2553"/>
                </a:lnTo>
                <a:lnTo>
                  <a:pt x="586201" y="0"/>
                </a:lnTo>
                <a:close/>
              </a:path>
            </a:pathLst>
          </a:custGeom>
          <a:solidFill>
            <a:srgbClr val="C0C0C0"/>
          </a:solidFill>
        </p:spPr>
        <p:txBody>
          <a:bodyPr wrap="square" lIns="0" tIns="0" rIns="0" bIns="0" rtlCol="0"/>
          <a:lstStyle/>
          <a:p>
            <a:endParaRPr dirty="0"/>
          </a:p>
        </p:txBody>
      </p:sp>
      <p:sp>
        <p:nvSpPr>
          <p:cNvPr id="34" name="object 34"/>
          <p:cNvSpPr/>
          <p:nvPr/>
        </p:nvSpPr>
        <p:spPr>
          <a:xfrm>
            <a:off x="8242855" y="2629418"/>
            <a:ext cx="587375" cy="103505"/>
          </a:xfrm>
          <a:custGeom>
            <a:avLst/>
            <a:gdLst/>
            <a:ahLst/>
            <a:cxnLst/>
            <a:rect l="l" t="t" r="r" b="b"/>
            <a:pathLst>
              <a:path w="587375" h="103505">
                <a:moveTo>
                  <a:pt x="0" y="2553"/>
                </a:moveTo>
                <a:lnTo>
                  <a:pt x="29836"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8" y="46753"/>
                </a:lnTo>
                <a:lnTo>
                  <a:pt x="587062" y="2553"/>
                </a:lnTo>
                <a:lnTo>
                  <a:pt x="586201" y="0"/>
                </a:lnTo>
                <a:lnTo>
                  <a:pt x="859" y="0"/>
                </a:lnTo>
                <a:lnTo>
                  <a:pt x="0" y="2553"/>
                </a:lnTo>
              </a:path>
            </a:pathLst>
          </a:custGeom>
          <a:ln w="14291">
            <a:solidFill>
              <a:srgbClr val="000000"/>
            </a:solidFill>
          </a:ln>
        </p:spPr>
        <p:txBody>
          <a:bodyPr wrap="square" lIns="0" tIns="0" rIns="0" bIns="0" rtlCol="0"/>
          <a:lstStyle/>
          <a:p>
            <a:endParaRPr dirty="0"/>
          </a:p>
        </p:txBody>
      </p:sp>
      <p:sp>
        <p:nvSpPr>
          <p:cNvPr id="35" name="object 35"/>
          <p:cNvSpPr/>
          <p:nvPr/>
        </p:nvSpPr>
        <p:spPr>
          <a:xfrm>
            <a:off x="8996402" y="2617346"/>
            <a:ext cx="583565" cy="1059815"/>
          </a:xfrm>
          <a:custGeom>
            <a:avLst/>
            <a:gdLst/>
            <a:ahLst/>
            <a:cxnLst/>
            <a:rect l="l" t="t" r="r" b="b"/>
            <a:pathLst>
              <a:path w="583565" h="1059814">
                <a:moveTo>
                  <a:pt x="583116" y="0"/>
                </a:moveTo>
                <a:lnTo>
                  <a:pt x="0" y="0"/>
                </a:lnTo>
                <a:lnTo>
                  <a:pt x="0" y="962169"/>
                </a:lnTo>
                <a:lnTo>
                  <a:pt x="24508" y="1002733"/>
                </a:lnTo>
                <a:lnTo>
                  <a:pt x="65134" y="1024357"/>
                </a:lnTo>
                <a:lnTo>
                  <a:pt x="112174" y="1039767"/>
                </a:lnTo>
                <a:lnTo>
                  <a:pt x="161472" y="1050472"/>
                </a:lnTo>
                <a:lnTo>
                  <a:pt x="214356" y="1056680"/>
                </a:lnTo>
                <a:lnTo>
                  <a:pt x="267330" y="1059784"/>
                </a:lnTo>
                <a:lnTo>
                  <a:pt x="318608" y="1059784"/>
                </a:lnTo>
                <a:lnTo>
                  <a:pt x="367468" y="1056680"/>
                </a:lnTo>
                <a:lnTo>
                  <a:pt x="391282" y="1053576"/>
                </a:lnTo>
                <a:lnTo>
                  <a:pt x="410230" y="1052077"/>
                </a:lnTo>
                <a:lnTo>
                  <a:pt x="444556" y="1045869"/>
                </a:lnTo>
                <a:lnTo>
                  <a:pt x="463884" y="1041267"/>
                </a:lnTo>
                <a:lnTo>
                  <a:pt x="479339" y="1036662"/>
                </a:lnTo>
                <a:lnTo>
                  <a:pt x="495932" y="1032062"/>
                </a:lnTo>
                <a:lnTo>
                  <a:pt x="511653" y="1025853"/>
                </a:lnTo>
                <a:lnTo>
                  <a:pt x="528246" y="1019752"/>
                </a:lnTo>
                <a:lnTo>
                  <a:pt x="540891" y="1013543"/>
                </a:lnTo>
                <a:lnTo>
                  <a:pt x="576053" y="984322"/>
                </a:lnTo>
                <a:lnTo>
                  <a:pt x="583116" y="962169"/>
                </a:lnTo>
                <a:lnTo>
                  <a:pt x="583116" y="0"/>
                </a:lnTo>
                <a:close/>
              </a:path>
            </a:pathLst>
          </a:custGeom>
          <a:solidFill>
            <a:srgbClr val="808080"/>
          </a:solidFill>
        </p:spPr>
        <p:txBody>
          <a:bodyPr wrap="square" lIns="0" tIns="0" rIns="0" bIns="0" rtlCol="0"/>
          <a:lstStyle/>
          <a:p>
            <a:endParaRPr dirty="0"/>
          </a:p>
        </p:txBody>
      </p:sp>
      <p:sp>
        <p:nvSpPr>
          <p:cNvPr id="36" name="object 36"/>
          <p:cNvSpPr/>
          <p:nvPr/>
        </p:nvSpPr>
        <p:spPr>
          <a:xfrm>
            <a:off x="8996402" y="2617346"/>
            <a:ext cx="583565" cy="1059815"/>
          </a:xfrm>
          <a:custGeom>
            <a:avLst/>
            <a:gdLst/>
            <a:ahLst/>
            <a:cxnLst/>
            <a:rect l="l" t="t" r="r" b="b"/>
            <a:pathLst>
              <a:path w="583565" h="1059814">
                <a:moveTo>
                  <a:pt x="0" y="0"/>
                </a:moveTo>
                <a:lnTo>
                  <a:pt x="583116" y="0"/>
                </a:lnTo>
                <a:lnTo>
                  <a:pt x="583116" y="962169"/>
                </a:lnTo>
                <a:lnTo>
                  <a:pt x="582356" y="971909"/>
                </a:lnTo>
                <a:lnTo>
                  <a:pt x="576053" y="984322"/>
                </a:lnTo>
                <a:lnTo>
                  <a:pt x="565763" y="996632"/>
                </a:lnTo>
                <a:lnTo>
                  <a:pt x="554646" y="1005242"/>
                </a:lnTo>
                <a:lnTo>
                  <a:pt x="553877" y="1005838"/>
                </a:lnTo>
                <a:lnTo>
                  <a:pt x="540891" y="1013543"/>
                </a:lnTo>
                <a:lnTo>
                  <a:pt x="528246" y="1019752"/>
                </a:lnTo>
                <a:lnTo>
                  <a:pt x="511653" y="1025853"/>
                </a:lnTo>
                <a:lnTo>
                  <a:pt x="495932" y="1032062"/>
                </a:lnTo>
                <a:lnTo>
                  <a:pt x="479339" y="1036662"/>
                </a:lnTo>
                <a:lnTo>
                  <a:pt x="463884" y="1041267"/>
                </a:lnTo>
                <a:lnTo>
                  <a:pt x="444556" y="1045869"/>
                </a:lnTo>
                <a:lnTo>
                  <a:pt x="444221" y="1045931"/>
                </a:lnTo>
                <a:lnTo>
                  <a:pt x="410419" y="1052043"/>
                </a:lnTo>
                <a:lnTo>
                  <a:pt x="410230" y="1052077"/>
                </a:lnTo>
                <a:lnTo>
                  <a:pt x="391282" y="1053576"/>
                </a:lnTo>
                <a:lnTo>
                  <a:pt x="367531" y="1056680"/>
                </a:lnTo>
                <a:lnTo>
                  <a:pt x="367401" y="1056688"/>
                </a:lnTo>
                <a:lnTo>
                  <a:pt x="318730" y="1059776"/>
                </a:lnTo>
                <a:lnTo>
                  <a:pt x="293725" y="1059784"/>
                </a:lnTo>
                <a:lnTo>
                  <a:pt x="267330" y="1059784"/>
                </a:lnTo>
                <a:lnTo>
                  <a:pt x="240465" y="1058178"/>
                </a:lnTo>
                <a:lnTo>
                  <a:pt x="214356" y="1056680"/>
                </a:lnTo>
                <a:lnTo>
                  <a:pt x="161472" y="1050472"/>
                </a:lnTo>
                <a:lnTo>
                  <a:pt x="112174" y="1039767"/>
                </a:lnTo>
                <a:lnTo>
                  <a:pt x="65134" y="1024357"/>
                </a:lnTo>
                <a:lnTo>
                  <a:pt x="24508" y="1002733"/>
                </a:lnTo>
                <a:lnTo>
                  <a:pt x="10275" y="988393"/>
                </a:lnTo>
                <a:lnTo>
                  <a:pt x="3572" y="975937"/>
                </a:lnTo>
                <a:lnTo>
                  <a:pt x="1979" y="972978"/>
                </a:lnTo>
                <a:lnTo>
                  <a:pt x="0" y="962169"/>
                </a:lnTo>
                <a:lnTo>
                  <a:pt x="0" y="0"/>
                </a:lnTo>
              </a:path>
            </a:pathLst>
          </a:custGeom>
          <a:ln w="13029">
            <a:solidFill>
              <a:srgbClr val="000000"/>
            </a:solidFill>
          </a:ln>
        </p:spPr>
        <p:txBody>
          <a:bodyPr wrap="square" lIns="0" tIns="0" rIns="0" bIns="0" rtlCol="0"/>
          <a:lstStyle/>
          <a:p>
            <a:endParaRPr dirty="0"/>
          </a:p>
        </p:txBody>
      </p:sp>
      <p:sp>
        <p:nvSpPr>
          <p:cNvPr id="37" name="object 37"/>
          <p:cNvSpPr/>
          <p:nvPr/>
        </p:nvSpPr>
        <p:spPr>
          <a:xfrm>
            <a:off x="8993291" y="3258629"/>
            <a:ext cx="586740" cy="99695"/>
          </a:xfrm>
          <a:custGeom>
            <a:avLst/>
            <a:gdLst/>
            <a:ahLst/>
            <a:cxnLst/>
            <a:rect l="l" t="t" r="r" b="b"/>
            <a:pathLst>
              <a:path w="586740" h="99695">
                <a:moveTo>
                  <a:pt x="0" y="0"/>
                </a:moveTo>
                <a:lnTo>
                  <a:pt x="31138" y="43808"/>
                </a:lnTo>
                <a:lnTo>
                  <a:pt x="65960" y="62309"/>
                </a:lnTo>
                <a:lnTo>
                  <a:pt x="111316" y="77742"/>
                </a:lnTo>
                <a:lnTo>
                  <a:pt x="165482" y="89507"/>
                </a:lnTo>
                <a:lnTo>
                  <a:pt x="226734" y="97006"/>
                </a:lnTo>
                <a:lnTo>
                  <a:pt x="293346" y="99639"/>
                </a:lnTo>
                <a:lnTo>
                  <a:pt x="359782" y="97006"/>
                </a:lnTo>
                <a:lnTo>
                  <a:pt x="420909" y="89507"/>
                </a:lnTo>
                <a:lnTo>
                  <a:pt x="474993" y="77742"/>
                </a:lnTo>
                <a:lnTo>
                  <a:pt x="520301" y="62309"/>
                </a:lnTo>
                <a:lnTo>
                  <a:pt x="555098" y="43808"/>
                </a:lnTo>
                <a:lnTo>
                  <a:pt x="577651" y="22838"/>
                </a:lnTo>
                <a:lnTo>
                  <a:pt x="586226" y="0"/>
                </a:lnTo>
              </a:path>
            </a:pathLst>
          </a:custGeom>
          <a:ln w="7147">
            <a:solidFill>
              <a:srgbClr val="000000"/>
            </a:solidFill>
          </a:ln>
        </p:spPr>
        <p:txBody>
          <a:bodyPr wrap="square" lIns="0" tIns="0" rIns="0" bIns="0" rtlCol="0"/>
          <a:lstStyle/>
          <a:p>
            <a:endParaRPr dirty="0"/>
          </a:p>
        </p:txBody>
      </p:sp>
      <p:sp>
        <p:nvSpPr>
          <p:cNvPr id="38" name="object 38"/>
          <p:cNvSpPr/>
          <p:nvPr/>
        </p:nvSpPr>
        <p:spPr>
          <a:xfrm>
            <a:off x="8993291" y="2913087"/>
            <a:ext cx="586740" cy="99695"/>
          </a:xfrm>
          <a:custGeom>
            <a:avLst/>
            <a:gdLst/>
            <a:ahLst/>
            <a:cxnLst/>
            <a:rect l="l" t="t" r="r" b="b"/>
            <a:pathLst>
              <a:path w="586740" h="99694">
                <a:moveTo>
                  <a:pt x="0" y="0"/>
                </a:moveTo>
                <a:lnTo>
                  <a:pt x="30635" y="43785"/>
                </a:lnTo>
                <a:lnTo>
                  <a:pt x="65366" y="62296"/>
                </a:lnTo>
                <a:lnTo>
                  <a:pt x="110732" y="77747"/>
                </a:lnTo>
                <a:lnTo>
                  <a:pt x="165003" y="89532"/>
                </a:lnTo>
                <a:lnTo>
                  <a:pt x="226451" y="97047"/>
                </a:lnTo>
                <a:lnTo>
                  <a:pt x="293346" y="99687"/>
                </a:lnTo>
                <a:lnTo>
                  <a:pt x="360065" y="97047"/>
                </a:lnTo>
                <a:lnTo>
                  <a:pt x="421388" y="89532"/>
                </a:lnTo>
                <a:lnTo>
                  <a:pt x="475575" y="77747"/>
                </a:lnTo>
                <a:lnTo>
                  <a:pt x="520890" y="62296"/>
                </a:lnTo>
                <a:lnTo>
                  <a:pt x="555596" y="43785"/>
                </a:lnTo>
                <a:lnTo>
                  <a:pt x="577953" y="22818"/>
                </a:lnTo>
                <a:lnTo>
                  <a:pt x="586226" y="0"/>
                </a:lnTo>
              </a:path>
            </a:pathLst>
          </a:custGeom>
          <a:ln w="7147">
            <a:solidFill>
              <a:srgbClr val="000000"/>
            </a:solidFill>
          </a:ln>
        </p:spPr>
        <p:txBody>
          <a:bodyPr wrap="square" lIns="0" tIns="0" rIns="0" bIns="0" rtlCol="0"/>
          <a:lstStyle/>
          <a:p>
            <a:endParaRPr dirty="0"/>
          </a:p>
        </p:txBody>
      </p:sp>
      <p:sp>
        <p:nvSpPr>
          <p:cNvPr id="39" name="object 39"/>
          <p:cNvSpPr/>
          <p:nvPr/>
        </p:nvSpPr>
        <p:spPr>
          <a:xfrm>
            <a:off x="8993291" y="2613844"/>
            <a:ext cx="587375" cy="103505"/>
          </a:xfrm>
          <a:custGeom>
            <a:avLst/>
            <a:gdLst/>
            <a:ahLst/>
            <a:cxnLst/>
            <a:rect l="l" t="t" r="r" b="b"/>
            <a:pathLst>
              <a:path w="587375" h="103505">
                <a:moveTo>
                  <a:pt x="586201" y="0"/>
                </a:moveTo>
                <a:lnTo>
                  <a:pt x="859" y="0"/>
                </a:lnTo>
                <a:lnTo>
                  <a:pt x="0" y="2553"/>
                </a:lnTo>
                <a:lnTo>
                  <a:pt x="29836" y="46753"/>
                </a:lnTo>
                <a:lnTo>
                  <a:pt x="64496" y="65441"/>
                </a:lnTo>
                <a:lnTo>
                  <a:pt x="109972" y="81039"/>
                </a:lnTo>
                <a:lnTo>
                  <a:pt x="164507" y="92937"/>
                </a:lnTo>
                <a:lnTo>
                  <a:pt x="226344" y="100524"/>
                </a:lnTo>
                <a:lnTo>
                  <a:pt x="293725" y="103189"/>
                </a:lnTo>
                <a:lnTo>
                  <a:pt x="360932" y="100524"/>
                </a:lnTo>
                <a:lnTo>
                  <a:pt x="422655" y="92937"/>
                </a:lnTo>
                <a:lnTo>
                  <a:pt x="477123" y="81039"/>
                </a:lnTo>
                <a:lnTo>
                  <a:pt x="522567" y="65441"/>
                </a:lnTo>
                <a:lnTo>
                  <a:pt x="557217" y="46753"/>
                </a:lnTo>
                <a:lnTo>
                  <a:pt x="587061" y="2553"/>
                </a:lnTo>
                <a:lnTo>
                  <a:pt x="586201" y="0"/>
                </a:lnTo>
                <a:close/>
              </a:path>
            </a:pathLst>
          </a:custGeom>
          <a:solidFill>
            <a:srgbClr val="C0C0C0"/>
          </a:solidFill>
        </p:spPr>
        <p:txBody>
          <a:bodyPr wrap="square" lIns="0" tIns="0" rIns="0" bIns="0" rtlCol="0"/>
          <a:lstStyle/>
          <a:p>
            <a:endParaRPr dirty="0"/>
          </a:p>
        </p:txBody>
      </p:sp>
      <p:sp>
        <p:nvSpPr>
          <p:cNvPr id="40" name="object 40"/>
          <p:cNvSpPr/>
          <p:nvPr/>
        </p:nvSpPr>
        <p:spPr>
          <a:xfrm>
            <a:off x="8993291" y="2613844"/>
            <a:ext cx="587375" cy="103505"/>
          </a:xfrm>
          <a:custGeom>
            <a:avLst/>
            <a:gdLst/>
            <a:ahLst/>
            <a:cxnLst/>
            <a:rect l="l" t="t" r="r" b="b"/>
            <a:pathLst>
              <a:path w="587375" h="103505">
                <a:moveTo>
                  <a:pt x="859" y="0"/>
                </a:moveTo>
                <a:lnTo>
                  <a:pt x="0" y="2553"/>
                </a:lnTo>
                <a:lnTo>
                  <a:pt x="7250" y="24097"/>
                </a:lnTo>
                <a:lnTo>
                  <a:pt x="64496" y="65441"/>
                </a:lnTo>
                <a:lnTo>
                  <a:pt x="109972" y="81039"/>
                </a:lnTo>
                <a:lnTo>
                  <a:pt x="164507" y="92937"/>
                </a:lnTo>
                <a:lnTo>
                  <a:pt x="226344" y="100524"/>
                </a:lnTo>
                <a:lnTo>
                  <a:pt x="293725" y="103189"/>
                </a:lnTo>
                <a:lnTo>
                  <a:pt x="360932" y="100524"/>
                </a:lnTo>
                <a:lnTo>
                  <a:pt x="422655" y="92937"/>
                </a:lnTo>
                <a:lnTo>
                  <a:pt x="477123" y="81039"/>
                </a:lnTo>
                <a:lnTo>
                  <a:pt x="522567" y="65441"/>
                </a:lnTo>
                <a:lnTo>
                  <a:pt x="557217" y="46753"/>
                </a:lnTo>
                <a:lnTo>
                  <a:pt x="587061" y="2553"/>
                </a:lnTo>
                <a:lnTo>
                  <a:pt x="586201" y="0"/>
                </a:lnTo>
                <a:lnTo>
                  <a:pt x="859" y="0"/>
                </a:lnTo>
              </a:path>
            </a:pathLst>
          </a:custGeom>
          <a:ln w="14291">
            <a:solidFill>
              <a:srgbClr val="000000"/>
            </a:solidFill>
          </a:ln>
        </p:spPr>
        <p:txBody>
          <a:bodyPr wrap="square" lIns="0" tIns="0" rIns="0" bIns="0" rtlCol="0"/>
          <a:lstStyle/>
          <a:p>
            <a:endParaRPr dirty="0"/>
          </a:p>
        </p:txBody>
      </p:sp>
      <p:sp>
        <p:nvSpPr>
          <p:cNvPr id="41" name="object 41"/>
          <p:cNvSpPr/>
          <p:nvPr/>
        </p:nvSpPr>
        <p:spPr>
          <a:xfrm>
            <a:off x="5185573" y="3722450"/>
            <a:ext cx="583565" cy="1059815"/>
          </a:xfrm>
          <a:custGeom>
            <a:avLst/>
            <a:gdLst/>
            <a:ahLst/>
            <a:cxnLst/>
            <a:rect l="l" t="t" r="r" b="b"/>
            <a:pathLst>
              <a:path w="583564" h="1059814">
                <a:moveTo>
                  <a:pt x="583115" y="0"/>
                </a:moveTo>
                <a:lnTo>
                  <a:pt x="0" y="0"/>
                </a:lnTo>
                <a:lnTo>
                  <a:pt x="0" y="962169"/>
                </a:lnTo>
                <a:lnTo>
                  <a:pt x="24508" y="1002733"/>
                </a:lnTo>
                <a:lnTo>
                  <a:pt x="65134" y="1024357"/>
                </a:lnTo>
                <a:lnTo>
                  <a:pt x="112174" y="1039767"/>
                </a:lnTo>
                <a:lnTo>
                  <a:pt x="161472" y="1050472"/>
                </a:lnTo>
                <a:lnTo>
                  <a:pt x="214356" y="1056680"/>
                </a:lnTo>
                <a:lnTo>
                  <a:pt x="267330" y="1059784"/>
                </a:lnTo>
                <a:lnTo>
                  <a:pt x="318608" y="1059784"/>
                </a:lnTo>
                <a:lnTo>
                  <a:pt x="367469" y="1056680"/>
                </a:lnTo>
                <a:lnTo>
                  <a:pt x="391282" y="1053576"/>
                </a:lnTo>
                <a:lnTo>
                  <a:pt x="410230" y="1052077"/>
                </a:lnTo>
                <a:lnTo>
                  <a:pt x="444556" y="1045869"/>
                </a:lnTo>
                <a:lnTo>
                  <a:pt x="463883" y="1041267"/>
                </a:lnTo>
                <a:lnTo>
                  <a:pt x="479338" y="1036662"/>
                </a:lnTo>
                <a:lnTo>
                  <a:pt x="495932" y="1032062"/>
                </a:lnTo>
                <a:lnTo>
                  <a:pt x="511653" y="1025853"/>
                </a:lnTo>
                <a:lnTo>
                  <a:pt x="528246" y="1019752"/>
                </a:lnTo>
                <a:lnTo>
                  <a:pt x="540890" y="1013543"/>
                </a:lnTo>
                <a:lnTo>
                  <a:pt x="576052" y="984323"/>
                </a:lnTo>
                <a:lnTo>
                  <a:pt x="583115" y="962169"/>
                </a:lnTo>
                <a:lnTo>
                  <a:pt x="583115" y="0"/>
                </a:lnTo>
                <a:close/>
              </a:path>
            </a:pathLst>
          </a:custGeom>
          <a:solidFill>
            <a:srgbClr val="808080"/>
          </a:solidFill>
        </p:spPr>
        <p:txBody>
          <a:bodyPr wrap="square" lIns="0" tIns="0" rIns="0" bIns="0" rtlCol="0"/>
          <a:lstStyle/>
          <a:p>
            <a:endParaRPr dirty="0"/>
          </a:p>
        </p:txBody>
      </p:sp>
      <p:sp>
        <p:nvSpPr>
          <p:cNvPr id="42" name="object 42"/>
          <p:cNvSpPr/>
          <p:nvPr/>
        </p:nvSpPr>
        <p:spPr>
          <a:xfrm>
            <a:off x="5185573" y="3722450"/>
            <a:ext cx="583565" cy="1059815"/>
          </a:xfrm>
          <a:custGeom>
            <a:avLst/>
            <a:gdLst/>
            <a:ahLst/>
            <a:cxnLst/>
            <a:rect l="l" t="t" r="r" b="b"/>
            <a:pathLst>
              <a:path w="583564" h="1059814">
                <a:moveTo>
                  <a:pt x="0" y="0"/>
                </a:moveTo>
                <a:lnTo>
                  <a:pt x="583115" y="0"/>
                </a:lnTo>
                <a:lnTo>
                  <a:pt x="583115" y="962169"/>
                </a:lnTo>
                <a:lnTo>
                  <a:pt x="582355" y="971909"/>
                </a:lnTo>
                <a:lnTo>
                  <a:pt x="576052" y="984323"/>
                </a:lnTo>
                <a:lnTo>
                  <a:pt x="565762" y="996633"/>
                </a:lnTo>
                <a:lnTo>
                  <a:pt x="565762" y="996633"/>
                </a:lnTo>
                <a:lnTo>
                  <a:pt x="540890" y="1013543"/>
                </a:lnTo>
                <a:lnTo>
                  <a:pt x="534937" y="1016466"/>
                </a:lnTo>
                <a:lnTo>
                  <a:pt x="528246" y="1019752"/>
                </a:lnTo>
                <a:lnTo>
                  <a:pt x="511653" y="1025853"/>
                </a:lnTo>
                <a:lnTo>
                  <a:pt x="495932" y="1032062"/>
                </a:lnTo>
                <a:lnTo>
                  <a:pt x="482608" y="1035756"/>
                </a:lnTo>
                <a:lnTo>
                  <a:pt x="479338" y="1036662"/>
                </a:lnTo>
                <a:lnTo>
                  <a:pt x="463883" y="1041267"/>
                </a:lnTo>
                <a:lnTo>
                  <a:pt x="462646" y="1041562"/>
                </a:lnTo>
                <a:lnTo>
                  <a:pt x="444556" y="1045869"/>
                </a:lnTo>
                <a:lnTo>
                  <a:pt x="444303" y="1045915"/>
                </a:lnTo>
                <a:lnTo>
                  <a:pt x="410449" y="1052038"/>
                </a:lnTo>
                <a:lnTo>
                  <a:pt x="410230" y="1052077"/>
                </a:lnTo>
                <a:lnTo>
                  <a:pt x="391282" y="1053576"/>
                </a:lnTo>
                <a:lnTo>
                  <a:pt x="367531" y="1056680"/>
                </a:lnTo>
                <a:lnTo>
                  <a:pt x="367402" y="1056688"/>
                </a:lnTo>
                <a:lnTo>
                  <a:pt x="318729" y="1059776"/>
                </a:lnTo>
                <a:lnTo>
                  <a:pt x="293725" y="1059784"/>
                </a:lnTo>
                <a:lnTo>
                  <a:pt x="267330" y="1059784"/>
                </a:lnTo>
                <a:lnTo>
                  <a:pt x="240465" y="1058178"/>
                </a:lnTo>
                <a:lnTo>
                  <a:pt x="214356" y="1056680"/>
                </a:lnTo>
                <a:lnTo>
                  <a:pt x="161472" y="1050471"/>
                </a:lnTo>
                <a:lnTo>
                  <a:pt x="112174" y="1039767"/>
                </a:lnTo>
                <a:lnTo>
                  <a:pt x="65134" y="1024357"/>
                </a:lnTo>
                <a:lnTo>
                  <a:pt x="24508" y="1002733"/>
                </a:lnTo>
                <a:lnTo>
                  <a:pt x="0" y="962169"/>
                </a:lnTo>
                <a:lnTo>
                  <a:pt x="0" y="0"/>
                </a:lnTo>
              </a:path>
            </a:pathLst>
          </a:custGeom>
          <a:ln w="13029">
            <a:solidFill>
              <a:srgbClr val="000000"/>
            </a:solidFill>
          </a:ln>
        </p:spPr>
        <p:txBody>
          <a:bodyPr wrap="square" lIns="0" tIns="0" rIns="0" bIns="0" rtlCol="0"/>
          <a:lstStyle/>
          <a:p>
            <a:endParaRPr dirty="0"/>
          </a:p>
        </p:txBody>
      </p:sp>
      <p:sp>
        <p:nvSpPr>
          <p:cNvPr id="43" name="object 43"/>
          <p:cNvSpPr/>
          <p:nvPr/>
        </p:nvSpPr>
        <p:spPr>
          <a:xfrm>
            <a:off x="5182463" y="4363732"/>
            <a:ext cx="586740" cy="99695"/>
          </a:xfrm>
          <a:custGeom>
            <a:avLst/>
            <a:gdLst/>
            <a:ahLst/>
            <a:cxnLst/>
            <a:rect l="l" t="t" r="r" b="b"/>
            <a:pathLst>
              <a:path w="586739" h="99695">
                <a:moveTo>
                  <a:pt x="0" y="0"/>
                </a:moveTo>
                <a:lnTo>
                  <a:pt x="31138" y="43808"/>
                </a:lnTo>
                <a:lnTo>
                  <a:pt x="65960" y="62309"/>
                </a:lnTo>
                <a:lnTo>
                  <a:pt x="111316" y="77742"/>
                </a:lnTo>
                <a:lnTo>
                  <a:pt x="165482" y="89507"/>
                </a:lnTo>
                <a:lnTo>
                  <a:pt x="226734" y="97006"/>
                </a:lnTo>
                <a:lnTo>
                  <a:pt x="293346" y="99639"/>
                </a:lnTo>
                <a:lnTo>
                  <a:pt x="359782" y="97006"/>
                </a:lnTo>
                <a:lnTo>
                  <a:pt x="420909" y="89507"/>
                </a:lnTo>
                <a:lnTo>
                  <a:pt x="474993" y="77742"/>
                </a:lnTo>
                <a:lnTo>
                  <a:pt x="520301" y="62309"/>
                </a:lnTo>
                <a:lnTo>
                  <a:pt x="555098" y="43808"/>
                </a:lnTo>
                <a:lnTo>
                  <a:pt x="577651" y="22838"/>
                </a:lnTo>
                <a:lnTo>
                  <a:pt x="586226" y="0"/>
                </a:lnTo>
              </a:path>
            </a:pathLst>
          </a:custGeom>
          <a:ln w="7147">
            <a:solidFill>
              <a:srgbClr val="000000"/>
            </a:solidFill>
          </a:ln>
        </p:spPr>
        <p:txBody>
          <a:bodyPr wrap="square" lIns="0" tIns="0" rIns="0" bIns="0" rtlCol="0"/>
          <a:lstStyle/>
          <a:p>
            <a:endParaRPr dirty="0"/>
          </a:p>
        </p:txBody>
      </p:sp>
      <p:sp>
        <p:nvSpPr>
          <p:cNvPr id="44" name="object 44"/>
          <p:cNvSpPr/>
          <p:nvPr/>
        </p:nvSpPr>
        <p:spPr>
          <a:xfrm>
            <a:off x="5182463" y="4018190"/>
            <a:ext cx="586740" cy="99695"/>
          </a:xfrm>
          <a:custGeom>
            <a:avLst/>
            <a:gdLst/>
            <a:ahLst/>
            <a:cxnLst/>
            <a:rect l="l" t="t" r="r" b="b"/>
            <a:pathLst>
              <a:path w="586739" h="99695">
                <a:moveTo>
                  <a:pt x="0" y="0"/>
                </a:moveTo>
                <a:lnTo>
                  <a:pt x="30635" y="43785"/>
                </a:lnTo>
                <a:lnTo>
                  <a:pt x="65366" y="62296"/>
                </a:lnTo>
                <a:lnTo>
                  <a:pt x="110732" y="77747"/>
                </a:lnTo>
                <a:lnTo>
                  <a:pt x="165003" y="89532"/>
                </a:lnTo>
                <a:lnTo>
                  <a:pt x="226451" y="97047"/>
                </a:lnTo>
                <a:lnTo>
                  <a:pt x="293346" y="99687"/>
                </a:lnTo>
                <a:lnTo>
                  <a:pt x="360065" y="97047"/>
                </a:lnTo>
                <a:lnTo>
                  <a:pt x="421388" y="89532"/>
                </a:lnTo>
                <a:lnTo>
                  <a:pt x="475575" y="77747"/>
                </a:lnTo>
                <a:lnTo>
                  <a:pt x="520890" y="62296"/>
                </a:lnTo>
                <a:lnTo>
                  <a:pt x="555596" y="43785"/>
                </a:lnTo>
                <a:lnTo>
                  <a:pt x="577953" y="22818"/>
                </a:lnTo>
                <a:lnTo>
                  <a:pt x="586226" y="0"/>
                </a:lnTo>
              </a:path>
            </a:pathLst>
          </a:custGeom>
          <a:ln w="7147">
            <a:solidFill>
              <a:srgbClr val="000000"/>
            </a:solidFill>
          </a:ln>
        </p:spPr>
        <p:txBody>
          <a:bodyPr wrap="square" lIns="0" tIns="0" rIns="0" bIns="0" rtlCol="0"/>
          <a:lstStyle/>
          <a:p>
            <a:endParaRPr dirty="0"/>
          </a:p>
        </p:txBody>
      </p:sp>
      <p:sp>
        <p:nvSpPr>
          <p:cNvPr id="45" name="object 45"/>
          <p:cNvSpPr/>
          <p:nvPr/>
        </p:nvSpPr>
        <p:spPr>
          <a:xfrm>
            <a:off x="5182463" y="3718947"/>
            <a:ext cx="587375" cy="103505"/>
          </a:xfrm>
          <a:custGeom>
            <a:avLst/>
            <a:gdLst/>
            <a:ahLst/>
            <a:cxnLst/>
            <a:rect l="l" t="t" r="r" b="b"/>
            <a:pathLst>
              <a:path w="587375" h="103504">
                <a:moveTo>
                  <a:pt x="586201" y="0"/>
                </a:moveTo>
                <a:lnTo>
                  <a:pt x="859" y="0"/>
                </a:lnTo>
                <a:lnTo>
                  <a:pt x="0" y="2553"/>
                </a:lnTo>
                <a:lnTo>
                  <a:pt x="29837"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7" y="46753"/>
                </a:lnTo>
                <a:lnTo>
                  <a:pt x="587061" y="2553"/>
                </a:lnTo>
                <a:lnTo>
                  <a:pt x="586201" y="0"/>
                </a:lnTo>
                <a:close/>
              </a:path>
            </a:pathLst>
          </a:custGeom>
          <a:solidFill>
            <a:srgbClr val="C0C0C0"/>
          </a:solidFill>
        </p:spPr>
        <p:txBody>
          <a:bodyPr wrap="square" lIns="0" tIns="0" rIns="0" bIns="0" rtlCol="0"/>
          <a:lstStyle/>
          <a:p>
            <a:endParaRPr dirty="0"/>
          </a:p>
        </p:txBody>
      </p:sp>
      <p:sp>
        <p:nvSpPr>
          <p:cNvPr id="46" name="object 46"/>
          <p:cNvSpPr/>
          <p:nvPr/>
        </p:nvSpPr>
        <p:spPr>
          <a:xfrm>
            <a:off x="5182463" y="3718947"/>
            <a:ext cx="587375" cy="103505"/>
          </a:xfrm>
          <a:custGeom>
            <a:avLst/>
            <a:gdLst/>
            <a:ahLst/>
            <a:cxnLst/>
            <a:rect l="l" t="t" r="r" b="b"/>
            <a:pathLst>
              <a:path w="587375" h="103504">
                <a:moveTo>
                  <a:pt x="0" y="2553"/>
                </a:moveTo>
                <a:lnTo>
                  <a:pt x="29836"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7" y="46753"/>
                </a:lnTo>
                <a:lnTo>
                  <a:pt x="579305" y="25587"/>
                </a:lnTo>
                <a:lnTo>
                  <a:pt x="587061" y="2553"/>
                </a:lnTo>
                <a:lnTo>
                  <a:pt x="586201" y="0"/>
                </a:lnTo>
                <a:lnTo>
                  <a:pt x="859" y="0"/>
                </a:lnTo>
                <a:lnTo>
                  <a:pt x="0" y="2553"/>
                </a:lnTo>
              </a:path>
            </a:pathLst>
          </a:custGeom>
          <a:ln w="14291">
            <a:solidFill>
              <a:srgbClr val="000000"/>
            </a:solidFill>
          </a:ln>
        </p:spPr>
        <p:txBody>
          <a:bodyPr wrap="square" lIns="0" tIns="0" rIns="0" bIns="0" rtlCol="0"/>
          <a:lstStyle/>
          <a:p>
            <a:endParaRPr dirty="0"/>
          </a:p>
        </p:txBody>
      </p:sp>
      <p:sp>
        <p:nvSpPr>
          <p:cNvPr id="47" name="object 47"/>
          <p:cNvSpPr/>
          <p:nvPr/>
        </p:nvSpPr>
        <p:spPr>
          <a:xfrm>
            <a:off x="5959967" y="3722450"/>
            <a:ext cx="583565" cy="1059815"/>
          </a:xfrm>
          <a:custGeom>
            <a:avLst/>
            <a:gdLst/>
            <a:ahLst/>
            <a:cxnLst/>
            <a:rect l="l" t="t" r="r" b="b"/>
            <a:pathLst>
              <a:path w="583565" h="1059814">
                <a:moveTo>
                  <a:pt x="583115" y="0"/>
                </a:moveTo>
                <a:lnTo>
                  <a:pt x="0" y="0"/>
                </a:lnTo>
                <a:lnTo>
                  <a:pt x="0" y="962169"/>
                </a:lnTo>
                <a:lnTo>
                  <a:pt x="24508" y="1002733"/>
                </a:lnTo>
                <a:lnTo>
                  <a:pt x="65134" y="1024357"/>
                </a:lnTo>
                <a:lnTo>
                  <a:pt x="112174" y="1039767"/>
                </a:lnTo>
                <a:lnTo>
                  <a:pt x="161472" y="1050472"/>
                </a:lnTo>
                <a:lnTo>
                  <a:pt x="214356" y="1056680"/>
                </a:lnTo>
                <a:lnTo>
                  <a:pt x="267330" y="1059784"/>
                </a:lnTo>
                <a:lnTo>
                  <a:pt x="318608" y="1059784"/>
                </a:lnTo>
                <a:lnTo>
                  <a:pt x="367468" y="1056680"/>
                </a:lnTo>
                <a:lnTo>
                  <a:pt x="391282" y="1053576"/>
                </a:lnTo>
                <a:lnTo>
                  <a:pt x="410230" y="1052077"/>
                </a:lnTo>
                <a:lnTo>
                  <a:pt x="444556" y="1045869"/>
                </a:lnTo>
                <a:lnTo>
                  <a:pt x="463884" y="1041267"/>
                </a:lnTo>
                <a:lnTo>
                  <a:pt x="479338" y="1036662"/>
                </a:lnTo>
                <a:lnTo>
                  <a:pt x="495932" y="1032062"/>
                </a:lnTo>
                <a:lnTo>
                  <a:pt x="511653" y="1025853"/>
                </a:lnTo>
                <a:lnTo>
                  <a:pt x="528246" y="1019752"/>
                </a:lnTo>
                <a:lnTo>
                  <a:pt x="540890" y="1013543"/>
                </a:lnTo>
                <a:lnTo>
                  <a:pt x="576053" y="984323"/>
                </a:lnTo>
                <a:lnTo>
                  <a:pt x="583115" y="962169"/>
                </a:lnTo>
                <a:lnTo>
                  <a:pt x="583115" y="0"/>
                </a:lnTo>
                <a:close/>
              </a:path>
            </a:pathLst>
          </a:custGeom>
          <a:solidFill>
            <a:srgbClr val="808080"/>
          </a:solidFill>
        </p:spPr>
        <p:txBody>
          <a:bodyPr wrap="square" lIns="0" tIns="0" rIns="0" bIns="0" rtlCol="0"/>
          <a:lstStyle/>
          <a:p>
            <a:endParaRPr dirty="0"/>
          </a:p>
        </p:txBody>
      </p:sp>
      <p:sp>
        <p:nvSpPr>
          <p:cNvPr id="48" name="object 48"/>
          <p:cNvSpPr/>
          <p:nvPr/>
        </p:nvSpPr>
        <p:spPr>
          <a:xfrm>
            <a:off x="5959967" y="3722450"/>
            <a:ext cx="583565" cy="1059815"/>
          </a:xfrm>
          <a:custGeom>
            <a:avLst/>
            <a:gdLst/>
            <a:ahLst/>
            <a:cxnLst/>
            <a:rect l="l" t="t" r="r" b="b"/>
            <a:pathLst>
              <a:path w="583565" h="1059814">
                <a:moveTo>
                  <a:pt x="0" y="0"/>
                </a:moveTo>
                <a:lnTo>
                  <a:pt x="583115" y="0"/>
                </a:lnTo>
                <a:lnTo>
                  <a:pt x="583115" y="962169"/>
                </a:lnTo>
                <a:lnTo>
                  <a:pt x="582355" y="971909"/>
                </a:lnTo>
                <a:lnTo>
                  <a:pt x="553877" y="1005838"/>
                </a:lnTo>
                <a:lnTo>
                  <a:pt x="548697" y="1008911"/>
                </a:lnTo>
                <a:lnTo>
                  <a:pt x="540890" y="1013543"/>
                </a:lnTo>
                <a:lnTo>
                  <a:pt x="537890" y="1015017"/>
                </a:lnTo>
                <a:lnTo>
                  <a:pt x="528246" y="1019752"/>
                </a:lnTo>
                <a:lnTo>
                  <a:pt x="511653" y="1025853"/>
                </a:lnTo>
                <a:lnTo>
                  <a:pt x="495932" y="1032062"/>
                </a:lnTo>
                <a:lnTo>
                  <a:pt x="481369" y="1036099"/>
                </a:lnTo>
                <a:lnTo>
                  <a:pt x="479338" y="1036662"/>
                </a:lnTo>
                <a:lnTo>
                  <a:pt x="463884" y="1041267"/>
                </a:lnTo>
                <a:lnTo>
                  <a:pt x="444556" y="1045869"/>
                </a:lnTo>
                <a:lnTo>
                  <a:pt x="444286" y="1045919"/>
                </a:lnTo>
                <a:lnTo>
                  <a:pt x="410467" y="1052035"/>
                </a:lnTo>
                <a:lnTo>
                  <a:pt x="410230" y="1052077"/>
                </a:lnTo>
                <a:lnTo>
                  <a:pt x="391282" y="1053576"/>
                </a:lnTo>
                <a:lnTo>
                  <a:pt x="367531" y="1056680"/>
                </a:lnTo>
                <a:lnTo>
                  <a:pt x="367399" y="1056688"/>
                </a:lnTo>
                <a:lnTo>
                  <a:pt x="318732" y="1059776"/>
                </a:lnTo>
                <a:lnTo>
                  <a:pt x="293725" y="1059784"/>
                </a:lnTo>
                <a:lnTo>
                  <a:pt x="267330" y="1059784"/>
                </a:lnTo>
                <a:lnTo>
                  <a:pt x="240465" y="1058178"/>
                </a:lnTo>
                <a:lnTo>
                  <a:pt x="214356" y="1056680"/>
                </a:lnTo>
                <a:lnTo>
                  <a:pt x="161472" y="1050471"/>
                </a:lnTo>
                <a:lnTo>
                  <a:pt x="112174" y="1039767"/>
                </a:lnTo>
                <a:lnTo>
                  <a:pt x="65134" y="1024357"/>
                </a:lnTo>
                <a:lnTo>
                  <a:pt x="24508" y="1002733"/>
                </a:lnTo>
                <a:lnTo>
                  <a:pt x="0" y="962169"/>
                </a:lnTo>
                <a:lnTo>
                  <a:pt x="0" y="0"/>
                </a:lnTo>
              </a:path>
            </a:pathLst>
          </a:custGeom>
          <a:ln w="13029">
            <a:solidFill>
              <a:srgbClr val="000000"/>
            </a:solidFill>
          </a:ln>
        </p:spPr>
        <p:txBody>
          <a:bodyPr wrap="square" lIns="0" tIns="0" rIns="0" bIns="0" rtlCol="0"/>
          <a:lstStyle/>
          <a:p>
            <a:endParaRPr dirty="0"/>
          </a:p>
        </p:txBody>
      </p:sp>
      <p:sp>
        <p:nvSpPr>
          <p:cNvPr id="49" name="object 49"/>
          <p:cNvSpPr/>
          <p:nvPr/>
        </p:nvSpPr>
        <p:spPr>
          <a:xfrm>
            <a:off x="5956857" y="4363732"/>
            <a:ext cx="586740" cy="99695"/>
          </a:xfrm>
          <a:custGeom>
            <a:avLst/>
            <a:gdLst/>
            <a:ahLst/>
            <a:cxnLst/>
            <a:rect l="l" t="t" r="r" b="b"/>
            <a:pathLst>
              <a:path w="586740" h="99695">
                <a:moveTo>
                  <a:pt x="0" y="0"/>
                </a:moveTo>
                <a:lnTo>
                  <a:pt x="31138" y="43808"/>
                </a:lnTo>
                <a:lnTo>
                  <a:pt x="65960" y="62309"/>
                </a:lnTo>
                <a:lnTo>
                  <a:pt x="111316" y="77742"/>
                </a:lnTo>
                <a:lnTo>
                  <a:pt x="165482" y="89507"/>
                </a:lnTo>
                <a:lnTo>
                  <a:pt x="226734" y="97006"/>
                </a:lnTo>
                <a:lnTo>
                  <a:pt x="293346" y="99639"/>
                </a:lnTo>
                <a:lnTo>
                  <a:pt x="359782" y="97006"/>
                </a:lnTo>
                <a:lnTo>
                  <a:pt x="420909" y="89507"/>
                </a:lnTo>
                <a:lnTo>
                  <a:pt x="474993" y="77742"/>
                </a:lnTo>
                <a:lnTo>
                  <a:pt x="520301" y="62309"/>
                </a:lnTo>
                <a:lnTo>
                  <a:pt x="555098" y="43808"/>
                </a:lnTo>
                <a:lnTo>
                  <a:pt x="577651" y="22838"/>
                </a:lnTo>
                <a:lnTo>
                  <a:pt x="586226" y="0"/>
                </a:lnTo>
              </a:path>
            </a:pathLst>
          </a:custGeom>
          <a:ln w="7147">
            <a:solidFill>
              <a:srgbClr val="000000"/>
            </a:solidFill>
          </a:ln>
        </p:spPr>
        <p:txBody>
          <a:bodyPr wrap="square" lIns="0" tIns="0" rIns="0" bIns="0" rtlCol="0"/>
          <a:lstStyle/>
          <a:p>
            <a:endParaRPr dirty="0"/>
          </a:p>
        </p:txBody>
      </p:sp>
      <p:sp>
        <p:nvSpPr>
          <p:cNvPr id="50" name="object 50"/>
          <p:cNvSpPr/>
          <p:nvPr/>
        </p:nvSpPr>
        <p:spPr>
          <a:xfrm>
            <a:off x="5956857" y="4018190"/>
            <a:ext cx="586740" cy="99695"/>
          </a:xfrm>
          <a:custGeom>
            <a:avLst/>
            <a:gdLst/>
            <a:ahLst/>
            <a:cxnLst/>
            <a:rect l="l" t="t" r="r" b="b"/>
            <a:pathLst>
              <a:path w="586740" h="99695">
                <a:moveTo>
                  <a:pt x="0" y="0"/>
                </a:moveTo>
                <a:lnTo>
                  <a:pt x="30635" y="43785"/>
                </a:lnTo>
                <a:lnTo>
                  <a:pt x="65366" y="62296"/>
                </a:lnTo>
                <a:lnTo>
                  <a:pt x="110732" y="77747"/>
                </a:lnTo>
                <a:lnTo>
                  <a:pt x="165003" y="89532"/>
                </a:lnTo>
                <a:lnTo>
                  <a:pt x="226451" y="97047"/>
                </a:lnTo>
                <a:lnTo>
                  <a:pt x="293346" y="99687"/>
                </a:lnTo>
                <a:lnTo>
                  <a:pt x="360065" y="97047"/>
                </a:lnTo>
                <a:lnTo>
                  <a:pt x="421388" y="89532"/>
                </a:lnTo>
                <a:lnTo>
                  <a:pt x="475575" y="77747"/>
                </a:lnTo>
                <a:lnTo>
                  <a:pt x="520890" y="62296"/>
                </a:lnTo>
                <a:lnTo>
                  <a:pt x="555596" y="43785"/>
                </a:lnTo>
                <a:lnTo>
                  <a:pt x="577953" y="22818"/>
                </a:lnTo>
                <a:lnTo>
                  <a:pt x="586226" y="0"/>
                </a:lnTo>
              </a:path>
            </a:pathLst>
          </a:custGeom>
          <a:ln w="7147">
            <a:solidFill>
              <a:srgbClr val="000000"/>
            </a:solidFill>
          </a:ln>
        </p:spPr>
        <p:txBody>
          <a:bodyPr wrap="square" lIns="0" tIns="0" rIns="0" bIns="0" rtlCol="0"/>
          <a:lstStyle/>
          <a:p>
            <a:endParaRPr dirty="0"/>
          </a:p>
        </p:txBody>
      </p:sp>
      <p:sp>
        <p:nvSpPr>
          <p:cNvPr id="51" name="object 51"/>
          <p:cNvSpPr/>
          <p:nvPr/>
        </p:nvSpPr>
        <p:spPr>
          <a:xfrm>
            <a:off x="5956857" y="3718947"/>
            <a:ext cx="587375" cy="103505"/>
          </a:xfrm>
          <a:custGeom>
            <a:avLst/>
            <a:gdLst/>
            <a:ahLst/>
            <a:cxnLst/>
            <a:rect l="l" t="t" r="r" b="b"/>
            <a:pathLst>
              <a:path w="587375" h="103504">
                <a:moveTo>
                  <a:pt x="586201" y="0"/>
                </a:moveTo>
                <a:lnTo>
                  <a:pt x="859" y="0"/>
                </a:lnTo>
                <a:lnTo>
                  <a:pt x="0" y="2553"/>
                </a:lnTo>
                <a:lnTo>
                  <a:pt x="29836"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7" y="46753"/>
                </a:lnTo>
                <a:lnTo>
                  <a:pt x="587061" y="2553"/>
                </a:lnTo>
                <a:lnTo>
                  <a:pt x="586201" y="0"/>
                </a:lnTo>
                <a:close/>
              </a:path>
            </a:pathLst>
          </a:custGeom>
          <a:solidFill>
            <a:srgbClr val="C0C0C0"/>
          </a:solidFill>
        </p:spPr>
        <p:txBody>
          <a:bodyPr wrap="square" lIns="0" tIns="0" rIns="0" bIns="0" rtlCol="0"/>
          <a:lstStyle/>
          <a:p>
            <a:endParaRPr dirty="0"/>
          </a:p>
        </p:txBody>
      </p:sp>
      <p:sp>
        <p:nvSpPr>
          <p:cNvPr id="52" name="object 52"/>
          <p:cNvSpPr/>
          <p:nvPr/>
        </p:nvSpPr>
        <p:spPr>
          <a:xfrm>
            <a:off x="5956857" y="3718947"/>
            <a:ext cx="587375" cy="103505"/>
          </a:xfrm>
          <a:custGeom>
            <a:avLst/>
            <a:gdLst/>
            <a:ahLst/>
            <a:cxnLst/>
            <a:rect l="l" t="t" r="r" b="b"/>
            <a:pathLst>
              <a:path w="587375" h="103504">
                <a:moveTo>
                  <a:pt x="0" y="2553"/>
                </a:moveTo>
                <a:lnTo>
                  <a:pt x="29836"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7" y="46753"/>
                </a:lnTo>
                <a:lnTo>
                  <a:pt x="579305" y="25587"/>
                </a:lnTo>
                <a:lnTo>
                  <a:pt x="587061" y="2553"/>
                </a:lnTo>
                <a:lnTo>
                  <a:pt x="586201" y="0"/>
                </a:lnTo>
                <a:lnTo>
                  <a:pt x="859" y="0"/>
                </a:lnTo>
                <a:lnTo>
                  <a:pt x="0" y="2553"/>
                </a:lnTo>
              </a:path>
            </a:pathLst>
          </a:custGeom>
          <a:ln w="14291">
            <a:solidFill>
              <a:srgbClr val="000000"/>
            </a:solidFill>
          </a:ln>
        </p:spPr>
        <p:txBody>
          <a:bodyPr wrap="square" lIns="0" tIns="0" rIns="0" bIns="0" rtlCol="0"/>
          <a:lstStyle/>
          <a:p>
            <a:endParaRPr dirty="0"/>
          </a:p>
        </p:txBody>
      </p:sp>
      <p:sp>
        <p:nvSpPr>
          <p:cNvPr id="53" name="object 53"/>
          <p:cNvSpPr/>
          <p:nvPr/>
        </p:nvSpPr>
        <p:spPr>
          <a:xfrm>
            <a:off x="6705699" y="3722450"/>
            <a:ext cx="583565" cy="1059815"/>
          </a:xfrm>
          <a:custGeom>
            <a:avLst/>
            <a:gdLst/>
            <a:ahLst/>
            <a:cxnLst/>
            <a:rect l="l" t="t" r="r" b="b"/>
            <a:pathLst>
              <a:path w="583565" h="1059814">
                <a:moveTo>
                  <a:pt x="583116" y="0"/>
                </a:moveTo>
                <a:lnTo>
                  <a:pt x="0" y="0"/>
                </a:lnTo>
                <a:lnTo>
                  <a:pt x="0" y="962169"/>
                </a:lnTo>
                <a:lnTo>
                  <a:pt x="24508" y="1002733"/>
                </a:lnTo>
                <a:lnTo>
                  <a:pt x="65134" y="1024357"/>
                </a:lnTo>
                <a:lnTo>
                  <a:pt x="112174" y="1039767"/>
                </a:lnTo>
                <a:lnTo>
                  <a:pt x="161472" y="1050472"/>
                </a:lnTo>
                <a:lnTo>
                  <a:pt x="214356" y="1056680"/>
                </a:lnTo>
                <a:lnTo>
                  <a:pt x="267330" y="1059784"/>
                </a:lnTo>
                <a:lnTo>
                  <a:pt x="318608" y="1059784"/>
                </a:lnTo>
                <a:lnTo>
                  <a:pt x="367460" y="1056680"/>
                </a:lnTo>
                <a:lnTo>
                  <a:pt x="391282" y="1053576"/>
                </a:lnTo>
                <a:lnTo>
                  <a:pt x="410230" y="1052077"/>
                </a:lnTo>
                <a:lnTo>
                  <a:pt x="444556" y="1045869"/>
                </a:lnTo>
                <a:lnTo>
                  <a:pt x="463884" y="1041267"/>
                </a:lnTo>
                <a:lnTo>
                  <a:pt x="479338" y="1036662"/>
                </a:lnTo>
                <a:lnTo>
                  <a:pt x="495932" y="1032062"/>
                </a:lnTo>
                <a:lnTo>
                  <a:pt x="511653" y="1025853"/>
                </a:lnTo>
                <a:lnTo>
                  <a:pt x="528246" y="1019752"/>
                </a:lnTo>
                <a:lnTo>
                  <a:pt x="540891" y="1013543"/>
                </a:lnTo>
                <a:lnTo>
                  <a:pt x="576052" y="984323"/>
                </a:lnTo>
                <a:lnTo>
                  <a:pt x="583116" y="962169"/>
                </a:lnTo>
                <a:lnTo>
                  <a:pt x="583116" y="0"/>
                </a:lnTo>
                <a:close/>
              </a:path>
            </a:pathLst>
          </a:custGeom>
          <a:solidFill>
            <a:srgbClr val="808080"/>
          </a:solidFill>
        </p:spPr>
        <p:txBody>
          <a:bodyPr wrap="square" lIns="0" tIns="0" rIns="0" bIns="0" rtlCol="0"/>
          <a:lstStyle/>
          <a:p>
            <a:endParaRPr dirty="0"/>
          </a:p>
        </p:txBody>
      </p:sp>
      <p:sp>
        <p:nvSpPr>
          <p:cNvPr id="54" name="object 54"/>
          <p:cNvSpPr/>
          <p:nvPr/>
        </p:nvSpPr>
        <p:spPr>
          <a:xfrm>
            <a:off x="6705699" y="3722450"/>
            <a:ext cx="583565" cy="1059815"/>
          </a:xfrm>
          <a:custGeom>
            <a:avLst/>
            <a:gdLst/>
            <a:ahLst/>
            <a:cxnLst/>
            <a:rect l="l" t="t" r="r" b="b"/>
            <a:pathLst>
              <a:path w="583565" h="1059814">
                <a:moveTo>
                  <a:pt x="0" y="0"/>
                </a:moveTo>
                <a:lnTo>
                  <a:pt x="583116" y="0"/>
                </a:lnTo>
                <a:lnTo>
                  <a:pt x="583116" y="962169"/>
                </a:lnTo>
                <a:lnTo>
                  <a:pt x="582356" y="971909"/>
                </a:lnTo>
                <a:lnTo>
                  <a:pt x="579620" y="977297"/>
                </a:lnTo>
                <a:lnTo>
                  <a:pt x="576052" y="984323"/>
                </a:lnTo>
                <a:lnTo>
                  <a:pt x="575632" y="984826"/>
                </a:lnTo>
                <a:lnTo>
                  <a:pt x="565763" y="996632"/>
                </a:lnTo>
                <a:lnTo>
                  <a:pt x="554875" y="1005065"/>
                </a:lnTo>
                <a:lnTo>
                  <a:pt x="553877" y="1005838"/>
                </a:lnTo>
                <a:lnTo>
                  <a:pt x="540891" y="1013543"/>
                </a:lnTo>
                <a:lnTo>
                  <a:pt x="528246" y="1019752"/>
                </a:lnTo>
                <a:lnTo>
                  <a:pt x="511653" y="1025853"/>
                </a:lnTo>
                <a:lnTo>
                  <a:pt x="495932" y="1032062"/>
                </a:lnTo>
                <a:lnTo>
                  <a:pt x="482657" y="1035742"/>
                </a:lnTo>
                <a:lnTo>
                  <a:pt x="479338" y="1036662"/>
                </a:lnTo>
                <a:lnTo>
                  <a:pt x="474013" y="1038249"/>
                </a:lnTo>
                <a:lnTo>
                  <a:pt x="463884" y="1041267"/>
                </a:lnTo>
                <a:lnTo>
                  <a:pt x="444556" y="1045869"/>
                </a:lnTo>
                <a:lnTo>
                  <a:pt x="410230" y="1052077"/>
                </a:lnTo>
                <a:lnTo>
                  <a:pt x="391282" y="1053576"/>
                </a:lnTo>
                <a:lnTo>
                  <a:pt x="367531" y="1056680"/>
                </a:lnTo>
                <a:lnTo>
                  <a:pt x="367384" y="1056689"/>
                </a:lnTo>
                <a:lnTo>
                  <a:pt x="318751" y="1059775"/>
                </a:lnTo>
                <a:lnTo>
                  <a:pt x="318608" y="1059784"/>
                </a:lnTo>
                <a:lnTo>
                  <a:pt x="293725" y="1059784"/>
                </a:lnTo>
                <a:lnTo>
                  <a:pt x="267330" y="1059784"/>
                </a:lnTo>
                <a:lnTo>
                  <a:pt x="240465" y="1058178"/>
                </a:lnTo>
                <a:lnTo>
                  <a:pt x="214356" y="1056680"/>
                </a:lnTo>
                <a:lnTo>
                  <a:pt x="161472" y="1050471"/>
                </a:lnTo>
                <a:lnTo>
                  <a:pt x="112174" y="1039767"/>
                </a:lnTo>
                <a:lnTo>
                  <a:pt x="65134" y="1024357"/>
                </a:lnTo>
                <a:lnTo>
                  <a:pt x="50514" y="1017700"/>
                </a:lnTo>
                <a:lnTo>
                  <a:pt x="44679" y="1015043"/>
                </a:lnTo>
                <a:lnTo>
                  <a:pt x="39450" y="1011852"/>
                </a:lnTo>
                <a:lnTo>
                  <a:pt x="24508" y="1002733"/>
                </a:lnTo>
                <a:lnTo>
                  <a:pt x="10274" y="988393"/>
                </a:lnTo>
                <a:lnTo>
                  <a:pt x="10092" y="988054"/>
                </a:lnTo>
                <a:lnTo>
                  <a:pt x="1979" y="972978"/>
                </a:lnTo>
                <a:lnTo>
                  <a:pt x="0" y="962169"/>
                </a:lnTo>
                <a:lnTo>
                  <a:pt x="0" y="0"/>
                </a:lnTo>
              </a:path>
            </a:pathLst>
          </a:custGeom>
          <a:ln w="13029">
            <a:solidFill>
              <a:srgbClr val="000000"/>
            </a:solidFill>
          </a:ln>
        </p:spPr>
        <p:txBody>
          <a:bodyPr wrap="square" lIns="0" tIns="0" rIns="0" bIns="0" rtlCol="0"/>
          <a:lstStyle/>
          <a:p>
            <a:endParaRPr dirty="0"/>
          </a:p>
        </p:txBody>
      </p:sp>
      <p:sp>
        <p:nvSpPr>
          <p:cNvPr id="55" name="object 55"/>
          <p:cNvSpPr/>
          <p:nvPr/>
        </p:nvSpPr>
        <p:spPr>
          <a:xfrm>
            <a:off x="6702588" y="4363732"/>
            <a:ext cx="586740" cy="99695"/>
          </a:xfrm>
          <a:custGeom>
            <a:avLst/>
            <a:gdLst/>
            <a:ahLst/>
            <a:cxnLst/>
            <a:rect l="l" t="t" r="r" b="b"/>
            <a:pathLst>
              <a:path w="586740" h="99695">
                <a:moveTo>
                  <a:pt x="0" y="0"/>
                </a:moveTo>
                <a:lnTo>
                  <a:pt x="31138" y="43808"/>
                </a:lnTo>
                <a:lnTo>
                  <a:pt x="65960" y="62309"/>
                </a:lnTo>
                <a:lnTo>
                  <a:pt x="111316" y="77742"/>
                </a:lnTo>
                <a:lnTo>
                  <a:pt x="165482" y="89507"/>
                </a:lnTo>
                <a:lnTo>
                  <a:pt x="226734" y="97006"/>
                </a:lnTo>
                <a:lnTo>
                  <a:pt x="293346" y="99639"/>
                </a:lnTo>
                <a:lnTo>
                  <a:pt x="359782" y="97006"/>
                </a:lnTo>
                <a:lnTo>
                  <a:pt x="420909" y="89507"/>
                </a:lnTo>
                <a:lnTo>
                  <a:pt x="474993" y="77742"/>
                </a:lnTo>
                <a:lnTo>
                  <a:pt x="520301" y="62309"/>
                </a:lnTo>
                <a:lnTo>
                  <a:pt x="555098" y="43808"/>
                </a:lnTo>
                <a:lnTo>
                  <a:pt x="577651" y="22838"/>
                </a:lnTo>
                <a:lnTo>
                  <a:pt x="586226" y="0"/>
                </a:lnTo>
              </a:path>
            </a:pathLst>
          </a:custGeom>
          <a:ln w="7147">
            <a:solidFill>
              <a:srgbClr val="000000"/>
            </a:solidFill>
          </a:ln>
        </p:spPr>
        <p:txBody>
          <a:bodyPr wrap="square" lIns="0" tIns="0" rIns="0" bIns="0" rtlCol="0"/>
          <a:lstStyle/>
          <a:p>
            <a:endParaRPr dirty="0"/>
          </a:p>
        </p:txBody>
      </p:sp>
      <p:sp>
        <p:nvSpPr>
          <p:cNvPr id="56" name="object 56"/>
          <p:cNvSpPr/>
          <p:nvPr/>
        </p:nvSpPr>
        <p:spPr>
          <a:xfrm>
            <a:off x="6702588" y="4018190"/>
            <a:ext cx="586740" cy="99695"/>
          </a:xfrm>
          <a:custGeom>
            <a:avLst/>
            <a:gdLst/>
            <a:ahLst/>
            <a:cxnLst/>
            <a:rect l="l" t="t" r="r" b="b"/>
            <a:pathLst>
              <a:path w="586740" h="99695">
                <a:moveTo>
                  <a:pt x="0" y="0"/>
                </a:moveTo>
                <a:lnTo>
                  <a:pt x="30635" y="43785"/>
                </a:lnTo>
                <a:lnTo>
                  <a:pt x="65366" y="62296"/>
                </a:lnTo>
                <a:lnTo>
                  <a:pt x="110732" y="77747"/>
                </a:lnTo>
                <a:lnTo>
                  <a:pt x="165003" y="89532"/>
                </a:lnTo>
                <a:lnTo>
                  <a:pt x="226451" y="97047"/>
                </a:lnTo>
                <a:lnTo>
                  <a:pt x="293346" y="99687"/>
                </a:lnTo>
                <a:lnTo>
                  <a:pt x="360065" y="97047"/>
                </a:lnTo>
                <a:lnTo>
                  <a:pt x="421388" y="89532"/>
                </a:lnTo>
                <a:lnTo>
                  <a:pt x="475575" y="77747"/>
                </a:lnTo>
                <a:lnTo>
                  <a:pt x="520890" y="62296"/>
                </a:lnTo>
                <a:lnTo>
                  <a:pt x="555596" y="43785"/>
                </a:lnTo>
                <a:lnTo>
                  <a:pt x="577953" y="22818"/>
                </a:lnTo>
                <a:lnTo>
                  <a:pt x="586226" y="0"/>
                </a:lnTo>
              </a:path>
            </a:pathLst>
          </a:custGeom>
          <a:ln w="7147">
            <a:solidFill>
              <a:srgbClr val="000000"/>
            </a:solidFill>
          </a:ln>
        </p:spPr>
        <p:txBody>
          <a:bodyPr wrap="square" lIns="0" tIns="0" rIns="0" bIns="0" rtlCol="0"/>
          <a:lstStyle/>
          <a:p>
            <a:endParaRPr dirty="0"/>
          </a:p>
        </p:txBody>
      </p:sp>
      <p:sp>
        <p:nvSpPr>
          <p:cNvPr id="57" name="object 57"/>
          <p:cNvSpPr/>
          <p:nvPr/>
        </p:nvSpPr>
        <p:spPr>
          <a:xfrm>
            <a:off x="6702588" y="3718947"/>
            <a:ext cx="587375" cy="103505"/>
          </a:xfrm>
          <a:custGeom>
            <a:avLst/>
            <a:gdLst/>
            <a:ahLst/>
            <a:cxnLst/>
            <a:rect l="l" t="t" r="r" b="b"/>
            <a:pathLst>
              <a:path w="587375" h="103504">
                <a:moveTo>
                  <a:pt x="586201" y="0"/>
                </a:moveTo>
                <a:lnTo>
                  <a:pt x="859" y="0"/>
                </a:lnTo>
                <a:lnTo>
                  <a:pt x="0" y="2553"/>
                </a:lnTo>
                <a:lnTo>
                  <a:pt x="29836"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7" y="46753"/>
                </a:lnTo>
                <a:lnTo>
                  <a:pt x="587061" y="2553"/>
                </a:lnTo>
                <a:lnTo>
                  <a:pt x="586201" y="0"/>
                </a:lnTo>
                <a:close/>
              </a:path>
            </a:pathLst>
          </a:custGeom>
          <a:solidFill>
            <a:srgbClr val="C0C0C0"/>
          </a:solidFill>
        </p:spPr>
        <p:txBody>
          <a:bodyPr wrap="square" lIns="0" tIns="0" rIns="0" bIns="0" rtlCol="0"/>
          <a:lstStyle/>
          <a:p>
            <a:endParaRPr dirty="0"/>
          </a:p>
        </p:txBody>
      </p:sp>
      <p:sp>
        <p:nvSpPr>
          <p:cNvPr id="58" name="object 58"/>
          <p:cNvSpPr/>
          <p:nvPr/>
        </p:nvSpPr>
        <p:spPr>
          <a:xfrm>
            <a:off x="6702588" y="3718947"/>
            <a:ext cx="587375" cy="103505"/>
          </a:xfrm>
          <a:custGeom>
            <a:avLst/>
            <a:gdLst/>
            <a:ahLst/>
            <a:cxnLst/>
            <a:rect l="l" t="t" r="r" b="b"/>
            <a:pathLst>
              <a:path w="587375" h="103504">
                <a:moveTo>
                  <a:pt x="859" y="0"/>
                </a:moveTo>
                <a:lnTo>
                  <a:pt x="0" y="2553"/>
                </a:lnTo>
                <a:lnTo>
                  <a:pt x="7752" y="25587"/>
                </a:lnTo>
                <a:lnTo>
                  <a:pt x="29836"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8" y="46753"/>
                </a:lnTo>
                <a:lnTo>
                  <a:pt x="579305" y="25587"/>
                </a:lnTo>
                <a:lnTo>
                  <a:pt x="587061" y="2553"/>
                </a:lnTo>
                <a:lnTo>
                  <a:pt x="586201" y="0"/>
                </a:lnTo>
                <a:lnTo>
                  <a:pt x="859" y="0"/>
                </a:lnTo>
              </a:path>
            </a:pathLst>
          </a:custGeom>
          <a:ln w="14291">
            <a:solidFill>
              <a:srgbClr val="000000"/>
            </a:solidFill>
          </a:ln>
        </p:spPr>
        <p:txBody>
          <a:bodyPr wrap="square" lIns="0" tIns="0" rIns="0" bIns="0" rtlCol="0"/>
          <a:lstStyle/>
          <a:p>
            <a:endParaRPr dirty="0"/>
          </a:p>
        </p:txBody>
      </p:sp>
      <p:sp>
        <p:nvSpPr>
          <p:cNvPr id="59" name="object 59"/>
          <p:cNvSpPr/>
          <p:nvPr/>
        </p:nvSpPr>
        <p:spPr>
          <a:xfrm>
            <a:off x="7496361" y="3722450"/>
            <a:ext cx="583565" cy="1059815"/>
          </a:xfrm>
          <a:custGeom>
            <a:avLst/>
            <a:gdLst/>
            <a:ahLst/>
            <a:cxnLst/>
            <a:rect l="l" t="t" r="r" b="b"/>
            <a:pathLst>
              <a:path w="583565" h="1059814">
                <a:moveTo>
                  <a:pt x="583115" y="0"/>
                </a:moveTo>
                <a:lnTo>
                  <a:pt x="0" y="0"/>
                </a:lnTo>
                <a:lnTo>
                  <a:pt x="0" y="962169"/>
                </a:lnTo>
                <a:lnTo>
                  <a:pt x="24508" y="1002733"/>
                </a:lnTo>
                <a:lnTo>
                  <a:pt x="65134" y="1024357"/>
                </a:lnTo>
                <a:lnTo>
                  <a:pt x="112174" y="1039767"/>
                </a:lnTo>
                <a:lnTo>
                  <a:pt x="161472" y="1050472"/>
                </a:lnTo>
                <a:lnTo>
                  <a:pt x="214356" y="1056680"/>
                </a:lnTo>
                <a:lnTo>
                  <a:pt x="267330" y="1059784"/>
                </a:lnTo>
                <a:lnTo>
                  <a:pt x="318608" y="1059784"/>
                </a:lnTo>
                <a:lnTo>
                  <a:pt x="367468" y="1056680"/>
                </a:lnTo>
                <a:lnTo>
                  <a:pt x="391282" y="1053576"/>
                </a:lnTo>
                <a:lnTo>
                  <a:pt x="410230" y="1052077"/>
                </a:lnTo>
                <a:lnTo>
                  <a:pt x="444556" y="1045869"/>
                </a:lnTo>
                <a:lnTo>
                  <a:pt x="463884" y="1041267"/>
                </a:lnTo>
                <a:lnTo>
                  <a:pt x="479338" y="1036662"/>
                </a:lnTo>
                <a:lnTo>
                  <a:pt x="495932" y="1032062"/>
                </a:lnTo>
                <a:lnTo>
                  <a:pt x="511653" y="1025853"/>
                </a:lnTo>
                <a:lnTo>
                  <a:pt x="528246" y="1019752"/>
                </a:lnTo>
                <a:lnTo>
                  <a:pt x="540890" y="1013543"/>
                </a:lnTo>
                <a:lnTo>
                  <a:pt x="576053" y="984323"/>
                </a:lnTo>
                <a:lnTo>
                  <a:pt x="583115" y="962169"/>
                </a:lnTo>
                <a:lnTo>
                  <a:pt x="583115" y="0"/>
                </a:lnTo>
                <a:close/>
              </a:path>
            </a:pathLst>
          </a:custGeom>
          <a:solidFill>
            <a:srgbClr val="808080"/>
          </a:solidFill>
        </p:spPr>
        <p:txBody>
          <a:bodyPr wrap="square" lIns="0" tIns="0" rIns="0" bIns="0" rtlCol="0"/>
          <a:lstStyle/>
          <a:p>
            <a:endParaRPr dirty="0"/>
          </a:p>
        </p:txBody>
      </p:sp>
      <p:sp>
        <p:nvSpPr>
          <p:cNvPr id="60" name="object 60"/>
          <p:cNvSpPr/>
          <p:nvPr/>
        </p:nvSpPr>
        <p:spPr>
          <a:xfrm>
            <a:off x="7496361" y="3722450"/>
            <a:ext cx="583565" cy="1059815"/>
          </a:xfrm>
          <a:custGeom>
            <a:avLst/>
            <a:gdLst/>
            <a:ahLst/>
            <a:cxnLst/>
            <a:rect l="l" t="t" r="r" b="b"/>
            <a:pathLst>
              <a:path w="583565" h="1059814">
                <a:moveTo>
                  <a:pt x="0" y="0"/>
                </a:moveTo>
                <a:lnTo>
                  <a:pt x="583115" y="0"/>
                </a:lnTo>
                <a:lnTo>
                  <a:pt x="583115" y="962169"/>
                </a:lnTo>
                <a:lnTo>
                  <a:pt x="582355" y="971909"/>
                </a:lnTo>
                <a:lnTo>
                  <a:pt x="553877" y="1005838"/>
                </a:lnTo>
                <a:lnTo>
                  <a:pt x="548202" y="1009205"/>
                </a:lnTo>
                <a:lnTo>
                  <a:pt x="540890" y="1013543"/>
                </a:lnTo>
                <a:lnTo>
                  <a:pt x="538234" y="1014848"/>
                </a:lnTo>
                <a:lnTo>
                  <a:pt x="528246" y="1019752"/>
                </a:lnTo>
                <a:lnTo>
                  <a:pt x="511653" y="1025853"/>
                </a:lnTo>
                <a:lnTo>
                  <a:pt x="495932" y="1032062"/>
                </a:lnTo>
                <a:lnTo>
                  <a:pt x="481225" y="1036139"/>
                </a:lnTo>
                <a:lnTo>
                  <a:pt x="479338" y="1036662"/>
                </a:lnTo>
                <a:lnTo>
                  <a:pt x="463884" y="1041267"/>
                </a:lnTo>
                <a:lnTo>
                  <a:pt x="444556" y="1045869"/>
                </a:lnTo>
                <a:lnTo>
                  <a:pt x="444284" y="1045919"/>
                </a:lnTo>
                <a:lnTo>
                  <a:pt x="410469" y="1052034"/>
                </a:lnTo>
                <a:lnTo>
                  <a:pt x="410230" y="1052077"/>
                </a:lnTo>
                <a:lnTo>
                  <a:pt x="391282" y="1053576"/>
                </a:lnTo>
                <a:lnTo>
                  <a:pt x="367531" y="1056680"/>
                </a:lnTo>
                <a:lnTo>
                  <a:pt x="367399" y="1056688"/>
                </a:lnTo>
                <a:lnTo>
                  <a:pt x="318733" y="1059776"/>
                </a:lnTo>
                <a:lnTo>
                  <a:pt x="293725" y="1059784"/>
                </a:lnTo>
                <a:lnTo>
                  <a:pt x="267330" y="1059784"/>
                </a:lnTo>
                <a:lnTo>
                  <a:pt x="240465" y="1058178"/>
                </a:lnTo>
                <a:lnTo>
                  <a:pt x="214356" y="1056680"/>
                </a:lnTo>
                <a:lnTo>
                  <a:pt x="161472" y="1050471"/>
                </a:lnTo>
                <a:lnTo>
                  <a:pt x="112174" y="1039767"/>
                </a:lnTo>
                <a:lnTo>
                  <a:pt x="65134" y="1024357"/>
                </a:lnTo>
                <a:lnTo>
                  <a:pt x="24508" y="1002733"/>
                </a:lnTo>
                <a:lnTo>
                  <a:pt x="1979" y="972978"/>
                </a:lnTo>
                <a:lnTo>
                  <a:pt x="1841" y="972225"/>
                </a:lnTo>
                <a:lnTo>
                  <a:pt x="0" y="962169"/>
                </a:lnTo>
                <a:lnTo>
                  <a:pt x="0" y="0"/>
                </a:lnTo>
              </a:path>
            </a:pathLst>
          </a:custGeom>
          <a:ln w="13029">
            <a:solidFill>
              <a:srgbClr val="000000"/>
            </a:solidFill>
          </a:ln>
        </p:spPr>
        <p:txBody>
          <a:bodyPr wrap="square" lIns="0" tIns="0" rIns="0" bIns="0" rtlCol="0"/>
          <a:lstStyle/>
          <a:p>
            <a:endParaRPr dirty="0"/>
          </a:p>
        </p:txBody>
      </p:sp>
      <p:sp>
        <p:nvSpPr>
          <p:cNvPr id="61" name="object 61"/>
          <p:cNvSpPr/>
          <p:nvPr/>
        </p:nvSpPr>
        <p:spPr>
          <a:xfrm>
            <a:off x="7493251" y="4363732"/>
            <a:ext cx="586740" cy="99695"/>
          </a:xfrm>
          <a:custGeom>
            <a:avLst/>
            <a:gdLst/>
            <a:ahLst/>
            <a:cxnLst/>
            <a:rect l="l" t="t" r="r" b="b"/>
            <a:pathLst>
              <a:path w="586740" h="99695">
                <a:moveTo>
                  <a:pt x="0" y="0"/>
                </a:moveTo>
                <a:lnTo>
                  <a:pt x="31138" y="43808"/>
                </a:lnTo>
                <a:lnTo>
                  <a:pt x="65960" y="62309"/>
                </a:lnTo>
                <a:lnTo>
                  <a:pt x="111316" y="77742"/>
                </a:lnTo>
                <a:lnTo>
                  <a:pt x="165482" y="89507"/>
                </a:lnTo>
                <a:lnTo>
                  <a:pt x="226734" y="97006"/>
                </a:lnTo>
                <a:lnTo>
                  <a:pt x="293346" y="99639"/>
                </a:lnTo>
                <a:lnTo>
                  <a:pt x="359782" y="97006"/>
                </a:lnTo>
                <a:lnTo>
                  <a:pt x="420909" y="89507"/>
                </a:lnTo>
                <a:lnTo>
                  <a:pt x="474993" y="77742"/>
                </a:lnTo>
                <a:lnTo>
                  <a:pt x="520301" y="62309"/>
                </a:lnTo>
                <a:lnTo>
                  <a:pt x="555098" y="43808"/>
                </a:lnTo>
                <a:lnTo>
                  <a:pt x="577651" y="22838"/>
                </a:lnTo>
                <a:lnTo>
                  <a:pt x="586226" y="0"/>
                </a:lnTo>
              </a:path>
            </a:pathLst>
          </a:custGeom>
          <a:ln w="7147">
            <a:solidFill>
              <a:srgbClr val="000000"/>
            </a:solidFill>
          </a:ln>
        </p:spPr>
        <p:txBody>
          <a:bodyPr wrap="square" lIns="0" tIns="0" rIns="0" bIns="0" rtlCol="0"/>
          <a:lstStyle/>
          <a:p>
            <a:endParaRPr dirty="0"/>
          </a:p>
        </p:txBody>
      </p:sp>
      <p:sp>
        <p:nvSpPr>
          <p:cNvPr id="62" name="object 62"/>
          <p:cNvSpPr/>
          <p:nvPr/>
        </p:nvSpPr>
        <p:spPr>
          <a:xfrm>
            <a:off x="7493251" y="4018190"/>
            <a:ext cx="586740" cy="99695"/>
          </a:xfrm>
          <a:custGeom>
            <a:avLst/>
            <a:gdLst/>
            <a:ahLst/>
            <a:cxnLst/>
            <a:rect l="l" t="t" r="r" b="b"/>
            <a:pathLst>
              <a:path w="586740" h="99695">
                <a:moveTo>
                  <a:pt x="0" y="0"/>
                </a:moveTo>
                <a:lnTo>
                  <a:pt x="30635" y="43785"/>
                </a:lnTo>
                <a:lnTo>
                  <a:pt x="65366" y="62296"/>
                </a:lnTo>
                <a:lnTo>
                  <a:pt x="110732" y="77747"/>
                </a:lnTo>
                <a:lnTo>
                  <a:pt x="165003" y="89532"/>
                </a:lnTo>
                <a:lnTo>
                  <a:pt x="226451" y="97047"/>
                </a:lnTo>
                <a:lnTo>
                  <a:pt x="293346" y="99687"/>
                </a:lnTo>
                <a:lnTo>
                  <a:pt x="360065" y="97047"/>
                </a:lnTo>
                <a:lnTo>
                  <a:pt x="421388" y="89532"/>
                </a:lnTo>
                <a:lnTo>
                  <a:pt x="475575" y="77747"/>
                </a:lnTo>
                <a:lnTo>
                  <a:pt x="520890" y="62296"/>
                </a:lnTo>
                <a:lnTo>
                  <a:pt x="555596" y="43785"/>
                </a:lnTo>
                <a:lnTo>
                  <a:pt x="577953" y="22818"/>
                </a:lnTo>
                <a:lnTo>
                  <a:pt x="586226" y="0"/>
                </a:lnTo>
              </a:path>
            </a:pathLst>
          </a:custGeom>
          <a:ln w="7147">
            <a:solidFill>
              <a:srgbClr val="000000"/>
            </a:solidFill>
          </a:ln>
        </p:spPr>
        <p:txBody>
          <a:bodyPr wrap="square" lIns="0" tIns="0" rIns="0" bIns="0" rtlCol="0"/>
          <a:lstStyle/>
          <a:p>
            <a:endParaRPr dirty="0"/>
          </a:p>
        </p:txBody>
      </p:sp>
      <p:sp>
        <p:nvSpPr>
          <p:cNvPr id="63" name="object 63"/>
          <p:cNvSpPr/>
          <p:nvPr/>
        </p:nvSpPr>
        <p:spPr>
          <a:xfrm>
            <a:off x="7493251" y="3718947"/>
            <a:ext cx="587375" cy="103505"/>
          </a:xfrm>
          <a:custGeom>
            <a:avLst/>
            <a:gdLst/>
            <a:ahLst/>
            <a:cxnLst/>
            <a:rect l="l" t="t" r="r" b="b"/>
            <a:pathLst>
              <a:path w="587375" h="103504">
                <a:moveTo>
                  <a:pt x="586201" y="0"/>
                </a:moveTo>
                <a:lnTo>
                  <a:pt x="859" y="0"/>
                </a:lnTo>
                <a:lnTo>
                  <a:pt x="0" y="2553"/>
                </a:lnTo>
                <a:lnTo>
                  <a:pt x="29836"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7" y="46753"/>
                </a:lnTo>
                <a:lnTo>
                  <a:pt x="587061" y="2553"/>
                </a:lnTo>
                <a:lnTo>
                  <a:pt x="586201" y="0"/>
                </a:lnTo>
                <a:close/>
              </a:path>
            </a:pathLst>
          </a:custGeom>
          <a:solidFill>
            <a:srgbClr val="C0C0C0"/>
          </a:solidFill>
        </p:spPr>
        <p:txBody>
          <a:bodyPr wrap="square" lIns="0" tIns="0" rIns="0" bIns="0" rtlCol="0"/>
          <a:lstStyle/>
          <a:p>
            <a:endParaRPr dirty="0"/>
          </a:p>
        </p:txBody>
      </p:sp>
      <p:sp>
        <p:nvSpPr>
          <p:cNvPr id="64" name="object 64"/>
          <p:cNvSpPr/>
          <p:nvPr/>
        </p:nvSpPr>
        <p:spPr>
          <a:xfrm>
            <a:off x="7493251" y="3718947"/>
            <a:ext cx="587375" cy="103505"/>
          </a:xfrm>
          <a:custGeom>
            <a:avLst/>
            <a:gdLst/>
            <a:ahLst/>
            <a:cxnLst/>
            <a:rect l="l" t="t" r="r" b="b"/>
            <a:pathLst>
              <a:path w="587375" h="103504">
                <a:moveTo>
                  <a:pt x="0" y="2553"/>
                </a:moveTo>
                <a:lnTo>
                  <a:pt x="29836"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8" y="46753"/>
                </a:lnTo>
                <a:lnTo>
                  <a:pt x="579305" y="25587"/>
                </a:lnTo>
                <a:lnTo>
                  <a:pt x="587061" y="2553"/>
                </a:lnTo>
                <a:lnTo>
                  <a:pt x="586201" y="0"/>
                </a:lnTo>
                <a:lnTo>
                  <a:pt x="859" y="0"/>
                </a:lnTo>
                <a:lnTo>
                  <a:pt x="0" y="2553"/>
                </a:lnTo>
              </a:path>
            </a:pathLst>
          </a:custGeom>
          <a:ln w="14291">
            <a:solidFill>
              <a:srgbClr val="000000"/>
            </a:solidFill>
          </a:ln>
        </p:spPr>
        <p:txBody>
          <a:bodyPr wrap="square" lIns="0" tIns="0" rIns="0" bIns="0" rtlCol="0"/>
          <a:lstStyle/>
          <a:p>
            <a:endParaRPr dirty="0"/>
          </a:p>
        </p:txBody>
      </p:sp>
      <p:sp>
        <p:nvSpPr>
          <p:cNvPr id="65" name="object 65"/>
          <p:cNvSpPr/>
          <p:nvPr/>
        </p:nvSpPr>
        <p:spPr>
          <a:xfrm>
            <a:off x="8267930" y="3722450"/>
            <a:ext cx="583565" cy="1059815"/>
          </a:xfrm>
          <a:custGeom>
            <a:avLst/>
            <a:gdLst/>
            <a:ahLst/>
            <a:cxnLst/>
            <a:rect l="l" t="t" r="r" b="b"/>
            <a:pathLst>
              <a:path w="583565" h="1059814">
                <a:moveTo>
                  <a:pt x="583115" y="0"/>
                </a:moveTo>
                <a:lnTo>
                  <a:pt x="0" y="0"/>
                </a:lnTo>
                <a:lnTo>
                  <a:pt x="0" y="962169"/>
                </a:lnTo>
                <a:lnTo>
                  <a:pt x="24508" y="1002733"/>
                </a:lnTo>
                <a:lnTo>
                  <a:pt x="65134" y="1024357"/>
                </a:lnTo>
                <a:lnTo>
                  <a:pt x="112174" y="1039767"/>
                </a:lnTo>
                <a:lnTo>
                  <a:pt x="161472" y="1050472"/>
                </a:lnTo>
                <a:lnTo>
                  <a:pt x="214356" y="1056680"/>
                </a:lnTo>
                <a:lnTo>
                  <a:pt x="267330" y="1059784"/>
                </a:lnTo>
                <a:lnTo>
                  <a:pt x="318608" y="1059784"/>
                </a:lnTo>
                <a:lnTo>
                  <a:pt x="367469" y="1056680"/>
                </a:lnTo>
                <a:lnTo>
                  <a:pt x="391282" y="1053576"/>
                </a:lnTo>
                <a:lnTo>
                  <a:pt x="410230" y="1052077"/>
                </a:lnTo>
                <a:lnTo>
                  <a:pt x="444556" y="1045869"/>
                </a:lnTo>
                <a:lnTo>
                  <a:pt x="463883" y="1041267"/>
                </a:lnTo>
                <a:lnTo>
                  <a:pt x="479338" y="1036662"/>
                </a:lnTo>
                <a:lnTo>
                  <a:pt x="495932" y="1032062"/>
                </a:lnTo>
                <a:lnTo>
                  <a:pt x="511653" y="1025853"/>
                </a:lnTo>
                <a:lnTo>
                  <a:pt x="528246" y="1019752"/>
                </a:lnTo>
                <a:lnTo>
                  <a:pt x="540890" y="1013543"/>
                </a:lnTo>
                <a:lnTo>
                  <a:pt x="576052" y="984323"/>
                </a:lnTo>
                <a:lnTo>
                  <a:pt x="583115" y="962169"/>
                </a:lnTo>
                <a:lnTo>
                  <a:pt x="583115" y="0"/>
                </a:lnTo>
                <a:close/>
              </a:path>
            </a:pathLst>
          </a:custGeom>
          <a:solidFill>
            <a:srgbClr val="808080"/>
          </a:solidFill>
        </p:spPr>
        <p:txBody>
          <a:bodyPr wrap="square" lIns="0" tIns="0" rIns="0" bIns="0" rtlCol="0"/>
          <a:lstStyle/>
          <a:p>
            <a:endParaRPr dirty="0"/>
          </a:p>
        </p:txBody>
      </p:sp>
      <p:sp>
        <p:nvSpPr>
          <p:cNvPr id="66" name="object 66"/>
          <p:cNvSpPr/>
          <p:nvPr/>
        </p:nvSpPr>
        <p:spPr>
          <a:xfrm>
            <a:off x="8267930" y="3722450"/>
            <a:ext cx="583565" cy="1059815"/>
          </a:xfrm>
          <a:custGeom>
            <a:avLst/>
            <a:gdLst/>
            <a:ahLst/>
            <a:cxnLst/>
            <a:rect l="l" t="t" r="r" b="b"/>
            <a:pathLst>
              <a:path w="583565" h="1059814">
                <a:moveTo>
                  <a:pt x="0" y="0"/>
                </a:moveTo>
                <a:lnTo>
                  <a:pt x="583115" y="0"/>
                </a:lnTo>
                <a:lnTo>
                  <a:pt x="583115" y="962169"/>
                </a:lnTo>
                <a:lnTo>
                  <a:pt x="582355" y="971909"/>
                </a:lnTo>
                <a:lnTo>
                  <a:pt x="540890" y="1013543"/>
                </a:lnTo>
                <a:lnTo>
                  <a:pt x="535922" y="1015983"/>
                </a:lnTo>
                <a:lnTo>
                  <a:pt x="528246" y="1019752"/>
                </a:lnTo>
                <a:lnTo>
                  <a:pt x="511653" y="1025853"/>
                </a:lnTo>
                <a:lnTo>
                  <a:pt x="495932" y="1032062"/>
                </a:lnTo>
                <a:lnTo>
                  <a:pt x="482195" y="1035870"/>
                </a:lnTo>
                <a:lnTo>
                  <a:pt x="479338" y="1036662"/>
                </a:lnTo>
                <a:lnTo>
                  <a:pt x="463883" y="1041267"/>
                </a:lnTo>
                <a:lnTo>
                  <a:pt x="463264" y="1041415"/>
                </a:lnTo>
                <a:lnTo>
                  <a:pt x="444556" y="1045869"/>
                </a:lnTo>
                <a:lnTo>
                  <a:pt x="444298" y="1045916"/>
                </a:lnTo>
                <a:lnTo>
                  <a:pt x="410455" y="1052037"/>
                </a:lnTo>
                <a:lnTo>
                  <a:pt x="410230" y="1052077"/>
                </a:lnTo>
                <a:lnTo>
                  <a:pt x="391282" y="1053576"/>
                </a:lnTo>
                <a:lnTo>
                  <a:pt x="367531" y="1056680"/>
                </a:lnTo>
                <a:lnTo>
                  <a:pt x="367401" y="1056688"/>
                </a:lnTo>
                <a:lnTo>
                  <a:pt x="318730" y="1059776"/>
                </a:lnTo>
                <a:lnTo>
                  <a:pt x="293725" y="1059784"/>
                </a:lnTo>
                <a:lnTo>
                  <a:pt x="267330" y="1059784"/>
                </a:lnTo>
                <a:lnTo>
                  <a:pt x="240465" y="1058178"/>
                </a:lnTo>
                <a:lnTo>
                  <a:pt x="214356" y="1056680"/>
                </a:lnTo>
                <a:lnTo>
                  <a:pt x="161472" y="1050471"/>
                </a:lnTo>
                <a:lnTo>
                  <a:pt x="112174" y="1039767"/>
                </a:lnTo>
                <a:lnTo>
                  <a:pt x="65134" y="1024357"/>
                </a:lnTo>
                <a:lnTo>
                  <a:pt x="24508" y="1002733"/>
                </a:lnTo>
                <a:lnTo>
                  <a:pt x="0" y="962169"/>
                </a:lnTo>
                <a:lnTo>
                  <a:pt x="0" y="0"/>
                </a:lnTo>
              </a:path>
            </a:pathLst>
          </a:custGeom>
          <a:ln w="13029">
            <a:solidFill>
              <a:srgbClr val="000000"/>
            </a:solidFill>
          </a:ln>
        </p:spPr>
        <p:txBody>
          <a:bodyPr wrap="square" lIns="0" tIns="0" rIns="0" bIns="0" rtlCol="0"/>
          <a:lstStyle/>
          <a:p>
            <a:endParaRPr dirty="0"/>
          </a:p>
        </p:txBody>
      </p:sp>
      <p:sp>
        <p:nvSpPr>
          <p:cNvPr id="67" name="object 67"/>
          <p:cNvSpPr/>
          <p:nvPr/>
        </p:nvSpPr>
        <p:spPr>
          <a:xfrm>
            <a:off x="8264819" y="4363732"/>
            <a:ext cx="586740" cy="99695"/>
          </a:xfrm>
          <a:custGeom>
            <a:avLst/>
            <a:gdLst/>
            <a:ahLst/>
            <a:cxnLst/>
            <a:rect l="l" t="t" r="r" b="b"/>
            <a:pathLst>
              <a:path w="586740" h="99695">
                <a:moveTo>
                  <a:pt x="0" y="0"/>
                </a:moveTo>
                <a:lnTo>
                  <a:pt x="31138" y="43808"/>
                </a:lnTo>
                <a:lnTo>
                  <a:pt x="65960" y="62309"/>
                </a:lnTo>
                <a:lnTo>
                  <a:pt x="111316" y="77742"/>
                </a:lnTo>
                <a:lnTo>
                  <a:pt x="165482" y="89507"/>
                </a:lnTo>
                <a:lnTo>
                  <a:pt x="226734" y="97006"/>
                </a:lnTo>
                <a:lnTo>
                  <a:pt x="293346" y="99639"/>
                </a:lnTo>
                <a:lnTo>
                  <a:pt x="359782" y="97006"/>
                </a:lnTo>
                <a:lnTo>
                  <a:pt x="420909" y="89507"/>
                </a:lnTo>
                <a:lnTo>
                  <a:pt x="474993" y="77742"/>
                </a:lnTo>
                <a:lnTo>
                  <a:pt x="520301" y="62309"/>
                </a:lnTo>
                <a:lnTo>
                  <a:pt x="555098" y="43808"/>
                </a:lnTo>
                <a:lnTo>
                  <a:pt x="577651" y="22838"/>
                </a:lnTo>
                <a:lnTo>
                  <a:pt x="586226" y="0"/>
                </a:lnTo>
              </a:path>
            </a:pathLst>
          </a:custGeom>
          <a:ln w="7147">
            <a:solidFill>
              <a:srgbClr val="000000"/>
            </a:solidFill>
          </a:ln>
        </p:spPr>
        <p:txBody>
          <a:bodyPr wrap="square" lIns="0" tIns="0" rIns="0" bIns="0" rtlCol="0"/>
          <a:lstStyle/>
          <a:p>
            <a:endParaRPr dirty="0"/>
          </a:p>
        </p:txBody>
      </p:sp>
      <p:sp>
        <p:nvSpPr>
          <p:cNvPr id="68" name="object 68"/>
          <p:cNvSpPr/>
          <p:nvPr/>
        </p:nvSpPr>
        <p:spPr>
          <a:xfrm>
            <a:off x="8264819" y="4018190"/>
            <a:ext cx="586740" cy="99695"/>
          </a:xfrm>
          <a:custGeom>
            <a:avLst/>
            <a:gdLst/>
            <a:ahLst/>
            <a:cxnLst/>
            <a:rect l="l" t="t" r="r" b="b"/>
            <a:pathLst>
              <a:path w="586740" h="99695">
                <a:moveTo>
                  <a:pt x="0" y="0"/>
                </a:moveTo>
                <a:lnTo>
                  <a:pt x="30635" y="43785"/>
                </a:lnTo>
                <a:lnTo>
                  <a:pt x="65366" y="62296"/>
                </a:lnTo>
                <a:lnTo>
                  <a:pt x="110732" y="77747"/>
                </a:lnTo>
                <a:lnTo>
                  <a:pt x="165003" y="89532"/>
                </a:lnTo>
                <a:lnTo>
                  <a:pt x="226451" y="97047"/>
                </a:lnTo>
                <a:lnTo>
                  <a:pt x="293346" y="99687"/>
                </a:lnTo>
                <a:lnTo>
                  <a:pt x="360065" y="97047"/>
                </a:lnTo>
                <a:lnTo>
                  <a:pt x="421388" y="89532"/>
                </a:lnTo>
                <a:lnTo>
                  <a:pt x="475575" y="77747"/>
                </a:lnTo>
                <a:lnTo>
                  <a:pt x="520890" y="62296"/>
                </a:lnTo>
                <a:lnTo>
                  <a:pt x="555596" y="43785"/>
                </a:lnTo>
                <a:lnTo>
                  <a:pt x="577953" y="22818"/>
                </a:lnTo>
                <a:lnTo>
                  <a:pt x="586226" y="0"/>
                </a:lnTo>
              </a:path>
            </a:pathLst>
          </a:custGeom>
          <a:ln w="7147">
            <a:solidFill>
              <a:srgbClr val="000000"/>
            </a:solidFill>
          </a:ln>
        </p:spPr>
        <p:txBody>
          <a:bodyPr wrap="square" lIns="0" tIns="0" rIns="0" bIns="0" rtlCol="0"/>
          <a:lstStyle/>
          <a:p>
            <a:endParaRPr dirty="0"/>
          </a:p>
        </p:txBody>
      </p:sp>
      <p:sp>
        <p:nvSpPr>
          <p:cNvPr id="69" name="object 69"/>
          <p:cNvSpPr/>
          <p:nvPr/>
        </p:nvSpPr>
        <p:spPr>
          <a:xfrm>
            <a:off x="8264819" y="3718947"/>
            <a:ext cx="587375" cy="103505"/>
          </a:xfrm>
          <a:custGeom>
            <a:avLst/>
            <a:gdLst/>
            <a:ahLst/>
            <a:cxnLst/>
            <a:rect l="l" t="t" r="r" b="b"/>
            <a:pathLst>
              <a:path w="587375" h="103504">
                <a:moveTo>
                  <a:pt x="586201" y="0"/>
                </a:moveTo>
                <a:lnTo>
                  <a:pt x="859" y="0"/>
                </a:lnTo>
                <a:lnTo>
                  <a:pt x="0" y="2553"/>
                </a:lnTo>
                <a:lnTo>
                  <a:pt x="29837"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7" y="46753"/>
                </a:lnTo>
                <a:lnTo>
                  <a:pt x="587061" y="2553"/>
                </a:lnTo>
                <a:lnTo>
                  <a:pt x="586201" y="0"/>
                </a:lnTo>
                <a:close/>
              </a:path>
            </a:pathLst>
          </a:custGeom>
          <a:solidFill>
            <a:srgbClr val="C0C0C0"/>
          </a:solidFill>
        </p:spPr>
        <p:txBody>
          <a:bodyPr wrap="square" lIns="0" tIns="0" rIns="0" bIns="0" rtlCol="0"/>
          <a:lstStyle/>
          <a:p>
            <a:endParaRPr dirty="0"/>
          </a:p>
        </p:txBody>
      </p:sp>
      <p:sp>
        <p:nvSpPr>
          <p:cNvPr id="70" name="object 70"/>
          <p:cNvSpPr/>
          <p:nvPr/>
        </p:nvSpPr>
        <p:spPr>
          <a:xfrm>
            <a:off x="8264819" y="3718947"/>
            <a:ext cx="587375" cy="103505"/>
          </a:xfrm>
          <a:custGeom>
            <a:avLst/>
            <a:gdLst/>
            <a:ahLst/>
            <a:cxnLst/>
            <a:rect l="l" t="t" r="r" b="b"/>
            <a:pathLst>
              <a:path w="587375" h="103504">
                <a:moveTo>
                  <a:pt x="0" y="2553"/>
                </a:moveTo>
                <a:lnTo>
                  <a:pt x="29836" y="46753"/>
                </a:lnTo>
                <a:lnTo>
                  <a:pt x="64496" y="65441"/>
                </a:lnTo>
                <a:lnTo>
                  <a:pt x="109972" y="81039"/>
                </a:lnTo>
                <a:lnTo>
                  <a:pt x="164508" y="92937"/>
                </a:lnTo>
                <a:lnTo>
                  <a:pt x="226345" y="100524"/>
                </a:lnTo>
                <a:lnTo>
                  <a:pt x="293725" y="103189"/>
                </a:lnTo>
                <a:lnTo>
                  <a:pt x="360932" y="100524"/>
                </a:lnTo>
                <a:lnTo>
                  <a:pt x="422655" y="92937"/>
                </a:lnTo>
                <a:lnTo>
                  <a:pt x="477123" y="81039"/>
                </a:lnTo>
                <a:lnTo>
                  <a:pt x="522567" y="65441"/>
                </a:lnTo>
                <a:lnTo>
                  <a:pt x="557217" y="46753"/>
                </a:lnTo>
                <a:lnTo>
                  <a:pt x="579305" y="25587"/>
                </a:lnTo>
                <a:lnTo>
                  <a:pt x="587061" y="2553"/>
                </a:lnTo>
                <a:lnTo>
                  <a:pt x="586201" y="0"/>
                </a:lnTo>
                <a:lnTo>
                  <a:pt x="859" y="0"/>
                </a:lnTo>
                <a:lnTo>
                  <a:pt x="0" y="2553"/>
                </a:lnTo>
              </a:path>
            </a:pathLst>
          </a:custGeom>
          <a:ln w="14291">
            <a:solidFill>
              <a:srgbClr val="000000"/>
            </a:solidFill>
          </a:ln>
        </p:spPr>
        <p:txBody>
          <a:bodyPr wrap="square" lIns="0" tIns="0" rIns="0" bIns="0" rtlCol="0"/>
          <a:lstStyle/>
          <a:p>
            <a:endParaRPr dirty="0"/>
          </a:p>
        </p:txBody>
      </p:sp>
      <p:sp>
        <p:nvSpPr>
          <p:cNvPr id="71" name="object 71"/>
          <p:cNvSpPr/>
          <p:nvPr/>
        </p:nvSpPr>
        <p:spPr>
          <a:xfrm>
            <a:off x="9039497" y="3706370"/>
            <a:ext cx="583565" cy="1059815"/>
          </a:xfrm>
          <a:custGeom>
            <a:avLst/>
            <a:gdLst/>
            <a:ahLst/>
            <a:cxnLst/>
            <a:rect l="l" t="t" r="r" b="b"/>
            <a:pathLst>
              <a:path w="583565" h="1059814">
                <a:moveTo>
                  <a:pt x="583116" y="0"/>
                </a:moveTo>
                <a:lnTo>
                  <a:pt x="0" y="0"/>
                </a:lnTo>
                <a:lnTo>
                  <a:pt x="0" y="961723"/>
                </a:lnTo>
                <a:lnTo>
                  <a:pt x="24508" y="1002269"/>
                </a:lnTo>
                <a:lnTo>
                  <a:pt x="65134" y="1023882"/>
                </a:lnTo>
                <a:lnTo>
                  <a:pt x="112174" y="1039285"/>
                </a:lnTo>
                <a:lnTo>
                  <a:pt x="161472" y="1049985"/>
                </a:lnTo>
                <a:lnTo>
                  <a:pt x="214375" y="1056191"/>
                </a:lnTo>
                <a:lnTo>
                  <a:pt x="267330" y="1059292"/>
                </a:lnTo>
                <a:lnTo>
                  <a:pt x="318608" y="1059292"/>
                </a:lnTo>
                <a:lnTo>
                  <a:pt x="367523" y="1056190"/>
                </a:lnTo>
                <a:lnTo>
                  <a:pt x="391281" y="1053087"/>
                </a:lnTo>
                <a:lnTo>
                  <a:pt x="410230" y="1051590"/>
                </a:lnTo>
                <a:lnTo>
                  <a:pt x="444527" y="1045385"/>
                </a:lnTo>
                <a:lnTo>
                  <a:pt x="463883" y="1040785"/>
                </a:lnTo>
                <a:lnTo>
                  <a:pt x="479339" y="1036182"/>
                </a:lnTo>
                <a:lnTo>
                  <a:pt x="495932" y="1031584"/>
                </a:lnTo>
                <a:lnTo>
                  <a:pt x="511652" y="1025377"/>
                </a:lnTo>
                <a:lnTo>
                  <a:pt x="528246" y="1019279"/>
                </a:lnTo>
                <a:lnTo>
                  <a:pt x="540891" y="1013073"/>
                </a:lnTo>
                <a:lnTo>
                  <a:pt x="576052" y="983866"/>
                </a:lnTo>
                <a:lnTo>
                  <a:pt x="583116" y="961723"/>
                </a:lnTo>
                <a:lnTo>
                  <a:pt x="583116" y="0"/>
                </a:lnTo>
                <a:close/>
              </a:path>
            </a:pathLst>
          </a:custGeom>
          <a:solidFill>
            <a:srgbClr val="808080"/>
          </a:solidFill>
        </p:spPr>
        <p:txBody>
          <a:bodyPr wrap="square" lIns="0" tIns="0" rIns="0" bIns="0" rtlCol="0"/>
          <a:lstStyle/>
          <a:p>
            <a:endParaRPr dirty="0"/>
          </a:p>
        </p:txBody>
      </p:sp>
      <p:sp>
        <p:nvSpPr>
          <p:cNvPr id="72" name="object 72"/>
          <p:cNvSpPr/>
          <p:nvPr/>
        </p:nvSpPr>
        <p:spPr>
          <a:xfrm>
            <a:off x="9039497" y="3706370"/>
            <a:ext cx="583565" cy="1059815"/>
          </a:xfrm>
          <a:custGeom>
            <a:avLst/>
            <a:gdLst/>
            <a:ahLst/>
            <a:cxnLst/>
            <a:rect l="l" t="t" r="r" b="b"/>
            <a:pathLst>
              <a:path w="583565" h="1059814">
                <a:moveTo>
                  <a:pt x="0" y="0"/>
                </a:moveTo>
                <a:lnTo>
                  <a:pt x="583116" y="0"/>
                </a:lnTo>
                <a:lnTo>
                  <a:pt x="583116" y="961723"/>
                </a:lnTo>
                <a:lnTo>
                  <a:pt x="582356" y="971459"/>
                </a:lnTo>
                <a:lnTo>
                  <a:pt x="578594" y="978864"/>
                </a:lnTo>
                <a:lnTo>
                  <a:pt x="576052" y="983866"/>
                </a:lnTo>
                <a:lnTo>
                  <a:pt x="571255" y="989603"/>
                </a:lnTo>
                <a:lnTo>
                  <a:pt x="565763" y="996170"/>
                </a:lnTo>
                <a:lnTo>
                  <a:pt x="553877" y="1005372"/>
                </a:lnTo>
                <a:lnTo>
                  <a:pt x="540891" y="1013073"/>
                </a:lnTo>
                <a:lnTo>
                  <a:pt x="528246" y="1019279"/>
                </a:lnTo>
                <a:lnTo>
                  <a:pt x="520519" y="1022119"/>
                </a:lnTo>
                <a:lnTo>
                  <a:pt x="511652" y="1025377"/>
                </a:lnTo>
                <a:lnTo>
                  <a:pt x="496494" y="1031362"/>
                </a:lnTo>
                <a:lnTo>
                  <a:pt x="495932" y="1031584"/>
                </a:lnTo>
                <a:lnTo>
                  <a:pt x="479339" y="1036182"/>
                </a:lnTo>
                <a:lnTo>
                  <a:pt x="469554" y="1039096"/>
                </a:lnTo>
                <a:lnTo>
                  <a:pt x="463883" y="1040785"/>
                </a:lnTo>
                <a:lnTo>
                  <a:pt x="459189" y="1041902"/>
                </a:lnTo>
                <a:lnTo>
                  <a:pt x="444556" y="1045385"/>
                </a:lnTo>
                <a:lnTo>
                  <a:pt x="444427" y="1045408"/>
                </a:lnTo>
                <a:lnTo>
                  <a:pt x="410374" y="1051564"/>
                </a:lnTo>
                <a:lnTo>
                  <a:pt x="410230" y="1051590"/>
                </a:lnTo>
                <a:lnTo>
                  <a:pt x="393819" y="1052887"/>
                </a:lnTo>
                <a:lnTo>
                  <a:pt x="391281" y="1053087"/>
                </a:lnTo>
                <a:lnTo>
                  <a:pt x="382042" y="1054294"/>
                </a:lnTo>
                <a:lnTo>
                  <a:pt x="367531" y="1056190"/>
                </a:lnTo>
                <a:lnTo>
                  <a:pt x="318637" y="1059291"/>
                </a:lnTo>
                <a:lnTo>
                  <a:pt x="293725" y="1059292"/>
                </a:lnTo>
                <a:lnTo>
                  <a:pt x="267330" y="1059292"/>
                </a:lnTo>
                <a:lnTo>
                  <a:pt x="240465" y="1057688"/>
                </a:lnTo>
                <a:lnTo>
                  <a:pt x="214356" y="1056190"/>
                </a:lnTo>
                <a:lnTo>
                  <a:pt x="186359" y="1053087"/>
                </a:lnTo>
                <a:lnTo>
                  <a:pt x="161472" y="1049985"/>
                </a:lnTo>
                <a:lnTo>
                  <a:pt x="159976" y="1049703"/>
                </a:lnTo>
                <a:lnTo>
                  <a:pt x="137057" y="1045385"/>
                </a:lnTo>
                <a:lnTo>
                  <a:pt x="112174" y="1039285"/>
                </a:lnTo>
                <a:lnTo>
                  <a:pt x="65134" y="1023882"/>
                </a:lnTo>
                <a:lnTo>
                  <a:pt x="24508" y="1002269"/>
                </a:lnTo>
                <a:lnTo>
                  <a:pt x="1979" y="972527"/>
                </a:lnTo>
                <a:lnTo>
                  <a:pt x="1650" y="970730"/>
                </a:lnTo>
                <a:lnTo>
                  <a:pt x="0" y="961723"/>
                </a:lnTo>
                <a:lnTo>
                  <a:pt x="0" y="0"/>
                </a:lnTo>
              </a:path>
            </a:pathLst>
          </a:custGeom>
          <a:ln w="13027">
            <a:solidFill>
              <a:srgbClr val="000000"/>
            </a:solidFill>
          </a:ln>
        </p:spPr>
        <p:txBody>
          <a:bodyPr wrap="square" lIns="0" tIns="0" rIns="0" bIns="0" rtlCol="0"/>
          <a:lstStyle/>
          <a:p>
            <a:endParaRPr dirty="0"/>
          </a:p>
        </p:txBody>
      </p:sp>
      <p:sp>
        <p:nvSpPr>
          <p:cNvPr id="73" name="object 73"/>
          <p:cNvSpPr/>
          <p:nvPr/>
        </p:nvSpPr>
        <p:spPr>
          <a:xfrm>
            <a:off x="9036386" y="4347355"/>
            <a:ext cx="586740" cy="99695"/>
          </a:xfrm>
          <a:custGeom>
            <a:avLst/>
            <a:gdLst/>
            <a:ahLst/>
            <a:cxnLst/>
            <a:rect l="l" t="t" r="r" b="b"/>
            <a:pathLst>
              <a:path w="586740" h="99695">
                <a:moveTo>
                  <a:pt x="0" y="0"/>
                </a:moveTo>
                <a:lnTo>
                  <a:pt x="31138" y="43787"/>
                </a:lnTo>
                <a:lnTo>
                  <a:pt x="65960" y="62280"/>
                </a:lnTo>
                <a:lnTo>
                  <a:pt x="111316" y="77706"/>
                </a:lnTo>
                <a:lnTo>
                  <a:pt x="165482" y="89466"/>
                </a:lnTo>
                <a:lnTo>
                  <a:pt x="226734" y="96961"/>
                </a:lnTo>
                <a:lnTo>
                  <a:pt x="293346" y="99593"/>
                </a:lnTo>
                <a:lnTo>
                  <a:pt x="359782" y="96961"/>
                </a:lnTo>
                <a:lnTo>
                  <a:pt x="420909" y="89466"/>
                </a:lnTo>
                <a:lnTo>
                  <a:pt x="474993" y="77706"/>
                </a:lnTo>
                <a:lnTo>
                  <a:pt x="520301" y="62280"/>
                </a:lnTo>
                <a:lnTo>
                  <a:pt x="555098" y="43787"/>
                </a:lnTo>
                <a:lnTo>
                  <a:pt x="577651" y="22828"/>
                </a:lnTo>
                <a:lnTo>
                  <a:pt x="586226" y="0"/>
                </a:lnTo>
              </a:path>
            </a:pathLst>
          </a:custGeom>
          <a:ln w="7144">
            <a:solidFill>
              <a:srgbClr val="000000"/>
            </a:solidFill>
          </a:ln>
        </p:spPr>
        <p:txBody>
          <a:bodyPr wrap="square" lIns="0" tIns="0" rIns="0" bIns="0" rtlCol="0"/>
          <a:lstStyle/>
          <a:p>
            <a:endParaRPr dirty="0"/>
          </a:p>
        </p:txBody>
      </p:sp>
      <p:sp>
        <p:nvSpPr>
          <p:cNvPr id="74" name="object 74"/>
          <p:cNvSpPr/>
          <p:nvPr/>
        </p:nvSpPr>
        <p:spPr>
          <a:xfrm>
            <a:off x="9036386" y="4001973"/>
            <a:ext cx="586740" cy="99695"/>
          </a:xfrm>
          <a:custGeom>
            <a:avLst/>
            <a:gdLst/>
            <a:ahLst/>
            <a:cxnLst/>
            <a:rect l="l" t="t" r="r" b="b"/>
            <a:pathLst>
              <a:path w="586740" h="99695">
                <a:moveTo>
                  <a:pt x="0" y="0"/>
                </a:moveTo>
                <a:lnTo>
                  <a:pt x="30635" y="43765"/>
                </a:lnTo>
                <a:lnTo>
                  <a:pt x="65366" y="62268"/>
                </a:lnTo>
                <a:lnTo>
                  <a:pt x="110732" y="77711"/>
                </a:lnTo>
                <a:lnTo>
                  <a:pt x="165003" y="89491"/>
                </a:lnTo>
                <a:lnTo>
                  <a:pt x="226451" y="97002"/>
                </a:lnTo>
                <a:lnTo>
                  <a:pt x="293346" y="99640"/>
                </a:lnTo>
                <a:lnTo>
                  <a:pt x="360065" y="97002"/>
                </a:lnTo>
                <a:lnTo>
                  <a:pt x="421388" y="89491"/>
                </a:lnTo>
                <a:lnTo>
                  <a:pt x="475575" y="77711"/>
                </a:lnTo>
                <a:lnTo>
                  <a:pt x="520890" y="62268"/>
                </a:lnTo>
                <a:lnTo>
                  <a:pt x="555596" y="43765"/>
                </a:lnTo>
                <a:lnTo>
                  <a:pt x="577953" y="22807"/>
                </a:lnTo>
                <a:lnTo>
                  <a:pt x="586226" y="0"/>
                </a:lnTo>
              </a:path>
            </a:pathLst>
          </a:custGeom>
          <a:ln w="7144">
            <a:solidFill>
              <a:srgbClr val="000000"/>
            </a:solidFill>
          </a:ln>
        </p:spPr>
        <p:txBody>
          <a:bodyPr wrap="square" lIns="0" tIns="0" rIns="0" bIns="0" rtlCol="0"/>
          <a:lstStyle/>
          <a:p>
            <a:endParaRPr dirty="0"/>
          </a:p>
        </p:txBody>
      </p:sp>
      <p:sp>
        <p:nvSpPr>
          <p:cNvPr id="75" name="object 75"/>
          <p:cNvSpPr/>
          <p:nvPr/>
        </p:nvSpPr>
        <p:spPr>
          <a:xfrm>
            <a:off x="9036386" y="3702869"/>
            <a:ext cx="587375" cy="103505"/>
          </a:xfrm>
          <a:custGeom>
            <a:avLst/>
            <a:gdLst/>
            <a:ahLst/>
            <a:cxnLst/>
            <a:rect l="l" t="t" r="r" b="b"/>
            <a:pathLst>
              <a:path w="587375" h="103504">
                <a:moveTo>
                  <a:pt x="586201" y="0"/>
                </a:moveTo>
                <a:lnTo>
                  <a:pt x="859" y="0"/>
                </a:lnTo>
                <a:lnTo>
                  <a:pt x="0" y="2552"/>
                </a:lnTo>
                <a:lnTo>
                  <a:pt x="29836" y="46731"/>
                </a:lnTo>
                <a:lnTo>
                  <a:pt x="64495" y="65410"/>
                </a:lnTo>
                <a:lnTo>
                  <a:pt x="109972" y="81001"/>
                </a:lnTo>
                <a:lnTo>
                  <a:pt x="164507" y="92894"/>
                </a:lnTo>
                <a:lnTo>
                  <a:pt x="226344" y="100477"/>
                </a:lnTo>
                <a:lnTo>
                  <a:pt x="293725" y="103141"/>
                </a:lnTo>
                <a:lnTo>
                  <a:pt x="360932" y="100477"/>
                </a:lnTo>
                <a:lnTo>
                  <a:pt x="422655" y="92894"/>
                </a:lnTo>
                <a:lnTo>
                  <a:pt x="477122" y="81001"/>
                </a:lnTo>
                <a:lnTo>
                  <a:pt x="522567" y="65410"/>
                </a:lnTo>
                <a:lnTo>
                  <a:pt x="557217" y="46731"/>
                </a:lnTo>
                <a:lnTo>
                  <a:pt x="587061" y="2552"/>
                </a:lnTo>
                <a:lnTo>
                  <a:pt x="586201" y="0"/>
                </a:lnTo>
                <a:close/>
              </a:path>
            </a:pathLst>
          </a:custGeom>
          <a:solidFill>
            <a:srgbClr val="C0C0C0"/>
          </a:solidFill>
        </p:spPr>
        <p:txBody>
          <a:bodyPr wrap="square" lIns="0" tIns="0" rIns="0" bIns="0" rtlCol="0"/>
          <a:lstStyle/>
          <a:p>
            <a:endParaRPr dirty="0"/>
          </a:p>
        </p:txBody>
      </p:sp>
      <p:sp>
        <p:nvSpPr>
          <p:cNvPr id="76" name="object 76"/>
          <p:cNvSpPr/>
          <p:nvPr/>
        </p:nvSpPr>
        <p:spPr>
          <a:xfrm>
            <a:off x="9036386" y="3702869"/>
            <a:ext cx="587375" cy="103505"/>
          </a:xfrm>
          <a:custGeom>
            <a:avLst/>
            <a:gdLst/>
            <a:ahLst/>
            <a:cxnLst/>
            <a:rect l="l" t="t" r="r" b="b"/>
            <a:pathLst>
              <a:path w="587375" h="103504">
                <a:moveTo>
                  <a:pt x="859" y="0"/>
                </a:moveTo>
                <a:lnTo>
                  <a:pt x="0" y="2552"/>
                </a:lnTo>
                <a:lnTo>
                  <a:pt x="7752" y="25575"/>
                </a:lnTo>
                <a:lnTo>
                  <a:pt x="64495" y="65410"/>
                </a:lnTo>
                <a:lnTo>
                  <a:pt x="109972" y="81001"/>
                </a:lnTo>
                <a:lnTo>
                  <a:pt x="164507" y="92894"/>
                </a:lnTo>
                <a:lnTo>
                  <a:pt x="226344" y="100477"/>
                </a:lnTo>
                <a:lnTo>
                  <a:pt x="293725" y="103141"/>
                </a:lnTo>
                <a:lnTo>
                  <a:pt x="360932" y="100477"/>
                </a:lnTo>
                <a:lnTo>
                  <a:pt x="422655" y="92894"/>
                </a:lnTo>
                <a:lnTo>
                  <a:pt x="477122" y="81001"/>
                </a:lnTo>
                <a:lnTo>
                  <a:pt x="522567" y="65410"/>
                </a:lnTo>
                <a:lnTo>
                  <a:pt x="557217" y="46731"/>
                </a:lnTo>
                <a:lnTo>
                  <a:pt x="579305" y="25575"/>
                </a:lnTo>
                <a:lnTo>
                  <a:pt x="587061" y="2552"/>
                </a:lnTo>
                <a:lnTo>
                  <a:pt x="586201" y="0"/>
                </a:lnTo>
                <a:lnTo>
                  <a:pt x="859" y="0"/>
                </a:lnTo>
              </a:path>
            </a:pathLst>
          </a:custGeom>
          <a:ln w="14285">
            <a:solidFill>
              <a:srgbClr val="000000"/>
            </a:solidFill>
          </a:ln>
        </p:spPr>
        <p:txBody>
          <a:bodyPr wrap="square" lIns="0" tIns="0" rIns="0" bIns="0" rtlCol="0"/>
          <a:lstStyle/>
          <a:p>
            <a:endParaRPr dirty="0"/>
          </a:p>
        </p:txBody>
      </p:sp>
      <p:sp>
        <p:nvSpPr>
          <p:cNvPr id="77" name="object 77"/>
          <p:cNvSpPr/>
          <p:nvPr/>
        </p:nvSpPr>
        <p:spPr>
          <a:xfrm>
            <a:off x="6080589" y="2746619"/>
            <a:ext cx="344838" cy="210219"/>
          </a:xfrm>
          <a:prstGeom prst="rect">
            <a:avLst/>
          </a:prstGeom>
          <a:blipFill>
            <a:blip r:embed="rId2" cstate="print"/>
            <a:stretch>
              <a:fillRect/>
            </a:stretch>
          </a:blipFill>
        </p:spPr>
        <p:txBody>
          <a:bodyPr wrap="square" lIns="0" tIns="0" rIns="0" bIns="0" rtlCol="0"/>
          <a:lstStyle/>
          <a:p>
            <a:endParaRPr dirty="0"/>
          </a:p>
        </p:txBody>
      </p:sp>
      <p:sp>
        <p:nvSpPr>
          <p:cNvPr id="78" name="object 78"/>
          <p:cNvSpPr/>
          <p:nvPr/>
        </p:nvSpPr>
        <p:spPr>
          <a:xfrm>
            <a:off x="5311979" y="2746620"/>
            <a:ext cx="344838" cy="210219"/>
          </a:xfrm>
          <a:prstGeom prst="rect">
            <a:avLst/>
          </a:prstGeom>
          <a:blipFill>
            <a:blip r:embed="rId2" cstate="print"/>
            <a:stretch>
              <a:fillRect/>
            </a:stretch>
          </a:blipFill>
        </p:spPr>
        <p:txBody>
          <a:bodyPr wrap="square" lIns="0" tIns="0" rIns="0" bIns="0" rtlCol="0"/>
          <a:lstStyle/>
          <a:p>
            <a:endParaRPr dirty="0"/>
          </a:p>
        </p:txBody>
      </p:sp>
      <p:sp>
        <p:nvSpPr>
          <p:cNvPr id="79" name="object 79"/>
          <p:cNvSpPr/>
          <p:nvPr/>
        </p:nvSpPr>
        <p:spPr>
          <a:xfrm>
            <a:off x="6835978" y="2746617"/>
            <a:ext cx="344838" cy="210219"/>
          </a:xfrm>
          <a:prstGeom prst="rect">
            <a:avLst/>
          </a:prstGeom>
          <a:blipFill>
            <a:blip r:embed="rId2" cstate="print"/>
            <a:stretch>
              <a:fillRect/>
            </a:stretch>
          </a:blipFill>
        </p:spPr>
        <p:txBody>
          <a:bodyPr wrap="square" lIns="0" tIns="0" rIns="0" bIns="0" rtlCol="0"/>
          <a:lstStyle/>
          <a:p>
            <a:endParaRPr dirty="0"/>
          </a:p>
        </p:txBody>
      </p:sp>
      <p:sp>
        <p:nvSpPr>
          <p:cNvPr id="80" name="object 80"/>
          <p:cNvSpPr/>
          <p:nvPr/>
        </p:nvSpPr>
        <p:spPr>
          <a:xfrm>
            <a:off x="7634175" y="2749731"/>
            <a:ext cx="344838" cy="210219"/>
          </a:xfrm>
          <a:prstGeom prst="rect">
            <a:avLst/>
          </a:prstGeom>
          <a:blipFill>
            <a:blip r:embed="rId2" cstate="print"/>
            <a:stretch>
              <a:fillRect/>
            </a:stretch>
          </a:blipFill>
        </p:spPr>
        <p:txBody>
          <a:bodyPr wrap="square" lIns="0" tIns="0" rIns="0" bIns="0" rtlCol="0"/>
          <a:lstStyle/>
          <a:p>
            <a:endParaRPr dirty="0"/>
          </a:p>
        </p:txBody>
      </p:sp>
      <p:sp>
        <p:nvSpPr>
          <p:cNvPr id="81" name="object 81"/>
          <p:cNvSpPr/>
          <p:nvPr/>
        </p:nvSpPr>
        <p:spPr>
          <a:xfrm>
            <a:off x="8354297" y="2749731"/>
            <a:ext cx="344838" cy="210219"/>
          </a:xfrm>
          <a:prstGeom prst="rect">
            <a:avLst/>
          </a:prstGeom>
          <a:blipFill>
            <a:blip r:embed="rId2" cstate="print"/>
            <a:stretch>
              <a:fillRect/>
            </a:stretch>
          </a:blipFill>
        </p:spPr>
        <p:txBody>
          <a:bodyPr wrap="square" lIns="0" tIns="0" rIns="0" bIns="0" rtlCol="0"/>
          <a:lstStyle/>
          <a:p>
            <a:endParaRPr dirty="0"/>
          </a:p>
        </p:txBody>
      </p:sp>
      <p:sp>
        <p:nvSpPr>
          <p:cNvPr id="82" name="object 82"/>
          <p:cNvSpPr/>
          <p:nvPr/>
        </p:nvSpPr>
        <p:spPr>
          <a:xfrm>
            <a:off x="9166316" y="2742909"/>
            <a:ext cx="344838" cy="210219"/>
          </a:xfrm>
          <a:prstGeom prst="rect">
            <a:avLst/>
          </a:prstGeom>
          <a:blipFill>
            <a:blip r:embed="rId2" cstate="print"/>
            <a:stretch>
              <a:fillRect/>
            </a:stretch>
          </a:blipFill>
        </p:spPr>
        <p:txBody>
          <a:bodyPr wrap="square" lIns="0" tIns="0" rIns="0" bIns="0" rtlCol="0"/>
          <a:lstStyle/>
          <a:p>
            <a:endParaRPr dirty="0"/>
          </a:p>
        </p:txBody>
      </p:sp>
      <p:sp>
        <p:nvSpPr>
          <p:cNvPr id="83" name="object 83"/>
          <p:cNvSpPr/>
          <p:nvPr/>
        </p:nvSpPr>
        <p:spPr>
          <a:xfrm>
            <a:off x="5311979" y="3864948"/>
            <a:ext cx="344838" cy="210218"/>
          </a:xfrm>
          <a:prstGeom prst="rect">
            <a:avLst/>
          </a:prstGeom>
          <a:blipFill>
            <a:blip r:embed="rId2" cstate="print"/>
            <a:stretch>
              <a:fillRect/>
            </a:stretch>
          </a:blipFill>
        </p:spPr>
        <p:txBody>
          <a:bodyPr wrap="square" lIns="0" tIns="0" rIns="0" bIns="0" rtlCol="0"/>
          <a:lstStyle/>
          <a:p>
            <a:endParaRPr dirty="0"/>
          </a:p>
        </p:txBody>
      </p:sp>
      <p:sp>
        <p:nvSpPr>
          <p:cNvPr id="84" name="object 84"/>
          <p:cNvSpPr/>
          <p:nvPr/>
        </p:nvSpPr>
        <p:spPr>
          <a:xfrm>
            <a:off x="6082277" y="3864948"/>
            <a:ext cx="344838" cy="210219"/>
          </a:xfrm>
          <a:prstGeom prst="rect">
            <a:avLst/>
          </a:prstGeom>
          <a:blipFill>
            <a:blip r:embed="rId2" cstate="print"/>
            <a:stretch>
              <a:fillRect/>
            </a:stretch>
          </a:blipFill>
        </p:spPr>
        <p:txBody>
          <a:bodyPr wrap="square" lIns="0" tIns="0" rIns="0" bIns="0" rtlCol="0"/>
          <a:lstStyle/>
          <a:p>
            <a:endParaRPr dirty="0"/>
          </a:p>
        </p:txBody>
      </p:sp>
      <p:sp>
        <p:nvSpPr>
          <p:cNvPr id="85" name="object 85"/>
          <p:cNvSpPr/>
          <p:nvPr/>
        </p:nvSpPr>
        <p:spPr>
          <a:xfrm>
            <a:off x="6835978" y="3848528"/>
            <a:ext cx="344838" cy="210219"/>
          </a:xfrm>
          <a:prstGeom prst="rect">
            <a:avLst/>
          </a:prstGeom>
          <a:blipFill>
            <a:blip r:embed="rId2" cstate="print"/>
            <a:stretch>
              <a:fillRect/>
            </a:stretch>
          </a:blipFill>
        </p:spPr>
        <p:txBody>
          <a:bodyPr wrap="square" lIns="0" tIns="0" rIns="0" bIns="0" rtlCol="0"/>
          <a:lstStyle/>
          <a:p>
            <a:endParaRPr dirty="0"/>
          </a:p>
        </p:txBody>
      </p:sp>
      <p:sp>
        <p:nvSpPr>
          <p:cNvPr id="86" name="object 86"/>
          <p:cNvSpPr/>
          <p:nvPr/>
        </p:nvSpPr>
        <p:spPr>
          <a:xfrm>
            <a:off x="7634175" y="3842301"/>
            <a:ext cx="344838" cy="210218"/>
          </a:xfrm>
          <a:prstGeom prst="rect">
            <a:avLst/>
          </a:prstGeom>
          <a:blipFill>
            <a:blip r:embed="rId2" cstate="print"/>
            <a:stretch>
              <a:fillRect/>
            </a:stretch>
          </a:blipFill>
        </p:spPr>
        <p:txBody>
          <a:bodyPr wrap="square" lIns="0" tIns="0" rIns="0" bIns="0" rtlCol="0"/>
          <a:lstStyle/>
          <a:p>
            <a:endParaRPr dirty="0"/>
          </a:p>
        </p:txBody>
      </p:sp>
      <p:sp>
        <p:nvSpPr>
          <p:cNvPr id="87" name="object 87"/>
          <p:cNvSpPr/>
          <p:nvPr/>
        </p:nvSpPr>
        <p:spPr>
          <a:xfrm>
            <a:off x="8394749" y="3842300"/>
            <a:ext cx="344838" cy="210219"/>
          </a:xfrm>
          <a:prstGeom prst="rect">
            <a:avLst/>
          </a:prstGeom>
          <a:blipFill>
            <a:blip r:embed="rId2" cstate="print"/>
            <a:stretch>
              <a:fillRect/>
            </a:stretch>
          </a:blipFill>
        </p:spPr>
        <p:txBody>
          <a:bodyPr wrap="square" lIns="0" tIns="0" rIns="0" bIns="0" rtlCol="0"/>
          <a:lstStyle/>
          <a:p>
            <a:endParaRPr dirty="0"/>
          </a:p>
        </p:txBody>
      </p:sp>
      <p:sp>
        <p:nvSpPr>
          <p:cNvPr id="88" name="object 88"/>
          <p:cNvSpPr/>
          <p:nvPr/>
        </p:nvSpPr>
        <p:spPr>
          <a:xfrm>
            <a:off x="9166316" y="3835048"/>
            <a:ext cx="344838" cy="210219"/>
          </a:xfrm>
          <a:prstGeom prst="rect">
            <a:avLst/>
          </a:prstGeom>
          <a:blipFill>
            <a:blip r:embed="rId2" cstate="print"/>
            <a:stretch>
              <a:fillRect/>
            </a:stretch>
          </a:blipFill>
        </p:spPr>
        <p:txBody>
          <a:bodyPr wrap="square" lIns="0" tIns="0" rIns="0" bIns="0" rtlCol="0"/>
          <a:lstStyle/>
          <a:p>
            <a:endParaRPr dirty="0"/>
          </a:p>
        </p:txBody>
      </p:sp>
      <p:sp>
        <p:nvSpPr>
          <p:cNvPr id="89" name="object 89"/>
          <p:cNvSpPr txBox="1"/>
          <p:nvPr/>
        </p:nvSpPr>
        <p:spPr>
          <a:xfrm>
            <a:off x="10059351" y="2730500"/>
            <a:ext cx="1664335" cy="2024656"/>
          </a:xfrm>
          <a:prstGeom prst="rect">
            <a:avLst/>
          </a:prstGeom>
        </p:spPr>
        <p:txBody>
          <a:bodyPr vert="horz" wrap="square" lIns="0" tIns="52069" rIns="0" bIns="0" rtlCol="0">
            <a:spAutoFit/>
          </a:bodyPr>
          <a:lstStyle/>
          <a:p>
            <a:pPr marL="12700" marR="5080">
              <a:lnSpc>
                <a:spcPct val="89200"/>
              </a:lnSpc>
              <a:spcBef>
                <a:spcPts val="409"/>
              </a:spcBef>
            </a:pPr>
            <a:r>
              <a:rPr sz="2400" spc="-10" dirty="0">
                <a:solidFill>
                  <a:srgbClr val="FFFF00"/>
                </a:solidFill>
                <a:latin typeface="Corbel"/>
                <a:cs typeface="Corbel"/>
              </a:rPr>
              <a:t>Accumulate  </a:t>
            </a:r>
            <a:r>
              <a:rPr sz="2400" spc="-5" dirty="0">
                <a:solidFill>
                  <a:srgbClr val="FFFF00"/>
                </a:solidFill>
                <a:latin typeface="Corbel"/>
                <a:cs typeface="Corbel"/>
              </a:rPr>
              <a:t>about</a:t>
            </a:r>
            <a:r>
              <a:rPr sz="2400" spc="-85" dirty="0">
                <a:solidFill>
                  <a:srgbClr val="FFFF00"/>
                </a:solidFill>
                <a:latin typeface="Corbel"/>
                <a:cs typeface="Corbel"/>
              </a:rPr>
              <a:t> </a:t>
            </a:r>
            <a:r>
              <a:rPr sz="2400" dirty="0">
                <a:solidFill>
                  <a:srgbClr val="FFFF00"/>
                </a:solidFill>
                <a:latin typeface="Corbel"/>
                <a:cs typeface="Corbel"/>
              </a:rPr>
              <a:t>twelve  </a:t>
            </a:r>
            <a:r>
              <a:rPr sz="2400" spc="-5" dirty="0">
                <a:solidFill>
                  <a:srgbClr val="FFFF00"/>
                </a:solidFill>
                <a:latin typeface="Corbel"/>
                <a:cs typeface="Corbel"/>
              </a:rPr>
              <a:t>full 55</a:t>
            </a:r>
            <a:r>
              <a:rPr lang="en-US" sz="2400" spc="-5" dirty="0">
                <a:solidFill>
                  <a:srgbClr val="FFFF00"/>
                </a:solidFill>
                <a:latin typeface="Corbel"/>
                <a:cs typeface="Corbel"/>
              </a:rPr>
              <a:t>-</a:t>
            </a:r>
            <a:r>
              <a:rPr sz="2400" spc="-5" dirty="0">
                <a:solidFill>
                  <a:srgbClr val="FFFF00"/>
                </a:solidFill>
                <a:latin typeface="Corbel"/>
                <a:cs typeface="Corbel"/>
              </a:rPr>
              <a:t>gallon  containers</a:t>
            </a:r>
            <a:r>
              <a:rPr lang="en-US" sz="2400" spc="-5" dirty="0">
                <a:solidFill>
                  <a:srgbClr val="FFFF00"/>
                </a:solidFill>
                <a:latin typeface="Corbel"/>
                <a:cs typeface="Corbel"/>
              </a:rPr>
              <a:t> = 6,000 pounds </a:t>
            </a:r>
            <a:endParaRPr sz="2400" dirty="0">
              <a:solidFill>
                <a:srgbClr val="FFFF00"/>
              </a:solidFill>
              <a:latin typeface="Corbel"/>
              <a:cs typeface="Corbel"/>
            </a:endParaRPr>
          </a:p>
        </p:txBody>
      </p:sp>
      <p:sp>
        <p:nvSpPr>
          <p:cNvPr id="90" name="object 14">
            <a:extLst>
              <a:ext uri="{FF2B5EF4-FFF2-40B4-BE49-F238E27FC236}">
                <a16:creationId xmlns:a16="http://schemas.microsoft.com/office/drawing/2014/main" id="{CB7C333C-99ED-4433-B1A2-03EF64A123F7}"/>
              </a:ext>
            </a:extLst>
          </p:cNvPr>
          <p:cNvSpPr/>
          <p:nvPr/>
        </p:nvSpPr>
        <p:spPr>
          <a:xfrm>
            <a:off x="4885136" y="5433693"/>
            <a:ext cx="5020864" cy="814707"/>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6915" y="1003352"/>
            <a:ext cx="10514965" cy="505267"/>
          </a:xfrm>
          <a:prstGeom prst="rect">
            <a:avLst/>
          </a:prstGeom>
        </p:spPr>
        <p:txBody>
          <a:bodyPr vert="horz" wrap="square" lIns="0" tIns="12700" rIns="0" bIns="0" rtlCol="0">
            <a:spAutoFit/>
          </a:bodyPr>
          <a:lstStyle/>
          <a:p>
            <a:pPr marL="12700">
              <a:lnSpc>
                <a:spcPct val="100000"/>
              </a:lnSpc>
              <a:spcBef>
                <a:spcPts val="100"/>
              </a:spcBef>
            </a:pPr>
            <a:r>
              <a:rPr sz="3200" spc="-5" dirty="0"/>
              <a:t>Step </a:t>
            </a:r>
            <a:r>
              <a:rPr sz="3200" dirty="0"/>
              <a:t>#5 </a:t>
            </a:r>
            <a:r>
              <a:rPr sz="3200" spc="-10" dirty="0"/>
              <a:t>Accumulate </a:t>
            </a:r>
            <a:r>
              <a:rPr sz="3200" spc="-5" dirty="0"/>
              <a:t>your hazardous waste </a:t>
            </a:r>
            <a:r>
              <a:rPr sz="3200" dirty="0"/>
              <a:t>at</a:t>
            </a:r>
            <a:r>
              <a:rPr sz="3200" spc="-185" dirty="0"/>
              <a:t> </a:t>
            </a:r>
            <a:r>
              <a:rPr sz="3200" spc="-5" dirty="0"/>
              <a:t>your</a:t>
            </a:r>
            <a:r>
              <a:rPr lang="en-US" sz="3200" spc="-5" dirty="0"/>
              <a:t> site </a:t>
            </a:r>
            <a:endParaRPr sz="3200" dirty="0"/>
          </a:p>
        </p:txBody>
      </p:sp>
      <p:sp>
        <p:nvSpPr>
          <p:cNvPr id="4" name="object 4"/>
          <p:cNvSpPr txBox="1"/>
          <p:nvPr/>
        </p:nvSpPr>
        <p:spPr>
          <a:xfrm>
            <a:off x="5311979" y="6089963"/>
            <a:ext cx="4333875" cy="513080"/>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FFFF00"/>
                </a:solidFill>
                <a:latin typeface="Corbel"/>
                <a:cs typeface="Corbel"/>
              </a:rPr>
              <a:t>Large Quantity</a:t>
            </a:r>
            <a:r>
              <a:rPr sz="3200" spc="-290" dirty="0">
                <a:solidFill>
                  <a:srgbClr val="FFFF00"/>
                </a:solidFill>
                <a:latin typeface="Corbel"/>
                <a:cs typeface="Corbel"/>
              </a:rPr>
              <a:t> </a:t>
            </a:r>
            <a:r>
              <a:rPr sz="3200" spc="-5" dirty="0">
                <a:solidFill>
                  <a:srgbClr val="FFFF00"/>
                </a:solidFill>
                <a:latin typeface="Corbel"/>
                <a:cs typeface="Corbel"/>
              </a:rPr>
              <a:t>Generator</a:t>
            </a:r>
            <a:endParaRPr sz="3200" dirty="0">
              <a:solidFill>
                <a:srgbClr val="FFFF00"/>
              </a:solidFill>
              <a:latin typeface="Corbel"/>
              <a:cs typeface="Corbel"/>
            </a:endParaRPr>
          </a:p>
        </p:txBody>
      </p:sp>
      <p:sp>
        <p:nvSpPr>
          <p:cNvPr id="5" name="object 5"/>
          <p:cNvSpPr txBox="1"/>
          <p:nvPr/>
        </p:nvSpPr>
        <p:spPr>
          <a:xfrm>
            <a:off x="777489" y="2383028"/>
            <a:ext cx="3388995" cy="3076867"/>
          </a:xfrm>
          <a:prstGeom prst="rect">
            <a:avLst/>
          </a:prstGeom>
        </p:spPr>
        <p:txBody>
          <a:bodyPr vert="horz" wrap="square" lIns="0" tIns="52069" rIns="0" bIns="0" rtlCol="0">
            <a:spAutoFit/>
          </a:bodyPr>
          <a:lstStyle/>
          <a:p>
            <a:pPr marL="355600" marR="5080" indent="-342900">
              <a:lnSpc>
                <a:spcPct val="89200"/>
              </a:lnSpc>
              <a:spcBef>
                <a:spcPts val="409"/>
              </a:spcBef>
              <a:buFont typeface="Arial"/>
              <a:buChar char="•"/>
              <a:tabLst>
                <a:tab pos="354965" algn="l"/>
                <a:tab pos="355600" algn="l"/>
              </a:tabLst>
            </a:pPr>
            <a:r>
              <a:rPr sz="2400" spc="-5" dirty="0">
                <a:latin typeface="Corbel"/>
                <a:cs typeface="Corbel"/>
              </a:rPr>
              <a:t>Large Quantity  Generator</a:t>
            </a:r>
            <a:r>
              <a:rPr lang="en-US" sz="2400" spc="-5" dirty="0">
                <a:latin typeface="Corbel"/>
                <a:cs typeface="Corbel"/>
              </a:rPr>
              <a:t>s (LQGs) </a:t>
            </a:r>
            <a:r>
              <a:rPr sz="2400" spc="-5" dirty="0">
                <a:latin typeface="Corbel"/>
                <a:cs typeface="Corbel"/>
              </a:rPr>
              <a:t>can  </a:t>
            </a:r>
            <a:r>
              <a:rPr sz="2400" spc="-10" dirty="0">
                <a:latin typeface="Corbel"/>
                <a:cs typeface="Corbel"/>
              </a:rPr>
              <a:t>accumulate </a:t>
            </a:r>
            <a:r>
              <a:rPr sz="2400" spc="-5" dirty="0">
                <a:latin typeface="Corbel"/>
                <a:cs typeface="Corbel"/>
              </a:rPr>
              <a:t>any</a:t>
            </a:r>
            <a:r>
              <a:rPr sz="2400" spc="-65" dirty="0">
                <a:latin typeface="Corbel"/>
                <a:cs typeface="Corbel"/>
              </a:rPr>
              <a:t> </a:t>
            </a:r>
            <a:r>
              <a:rPr sz="2400" spc="-5" dirty="0">
                <a:latin typeface="Corbel"/>
                <a:cs typeface="Corbel"/>
              </a:rPr>
              <a:t>amount  of</a:t>
            </a:r>
            <a:r>
              <a:rPr sz="2400" spc="-10" dirty="0">
                <a:latin typeface="Corbel"/>
                <a:cs typeface="Corbel"/>
              </a:rPr>
              <a:t> </a:t>
            </a:r>
            <a:r>
              <a:rPr sz="2400" spc="-5" dirty="0">
                <a:latin typeface="Corbel"/>
                <a:cs typeface="Corbel"/>
              </a:rPr>
              <a:t>waste</a:t>
            </a:r>
            <a:r>
              <a:rPr lang="en-US" sz="2400" spc="-5" dirty="0">
                <a:latin typeface="Corbel"/>
                <a:cs typeface="Corbel"/>
              </a:rPr>
              <a:t> on site. </a:t>
            </a:r>
          </a:p>
          <a:p>
            <a:pPr marL="355600" marR="5080" indent="-342900">
              <a:lnSpc>
                <a:spcPct val="89200"/>
              </a:lnSpc>
              <a:spcBef>
                <a:spcPts val="409"/>
              </a:spcBef>
              <a:buFont typeface="Arial"/>
              <a:buChar char="•"/>
              <a:tabLst>
                <a:tab pos="354965" algn="l"/>
                <a:tab pos="355600" algn="l"/>
              </a:tabLst>
            </a:pPr>
            <a:endParaRPr sz="2400" dirty="0">
              <a:latin typeface="Corbel"/>
              <a:cs typeface="Corbel"/>
            </a:endParaRPr>
          </a:p>
          <a:p>
            <a:pPr marL="355600" marR="47625" indent="-342900">
              <a:lnSpc>
                <a:spcPct val="90200"/>
              </a:lnSpc>
              <a:spcBef>
                <a:spcPts val="20"/>
              </a:spcBef>
              <a:buFont typeface="Arial"/>
              <a:buChar char="•"/>
              <a:tabLst>
                <a:tab pos="354965" algn="l"/>
                <a:tab pos="355600" algn="l"/>
              </a:tabLst>
            </a:pPr>
            <a:r>
              <a:rPr lang="en-US" sz="2400" spc="-5" dirty="0">
                <a:latin typeface="Corbel"/>
                <a:cs typeface="Corbel"/>
              </a:rPr>
              <a:t>LQGs </a:t>
            </a:r>
            <a:r>
              <a:rPr sz="2400" spc="-5" dirty="0">
                <a:latin typeface="Corbel"/>
                <a:cs typeface="Corbel"/>
              </a:rPr>
              <a:t>must  </a:t>
            </a:r>
            <a:r>
              <a:rPr sz="2400" dirty="0">
                <a:latin typeface="Corbel"/>
                <a:cs typeface="Corbel"/>
              </a:rPr>
              <a:t>dispose </a:t>
            </a:r>
            <a:r>
              <a:rPr sz="2400" spc="-5" dirty="0">
                <a:latin typeface="Corbel"/>
                <a:cs typeface="Corbel"/>
              </a:rPr>
              <a:t>of </a:t>
            </a:r>
            <a:r>
              <a:rPr sz="2400" dirty="0">
                <a:latin typeface="Corbel"/>
                <a:cs typeface="Corbel"/>
              </a:rPr>
              <a:t>waste within  90 </a:t>
            </a:r>
            <a:r>
              <a:rPr sz="2400" spc="-5" dirty="0">
                <a:latin typeface="Corbel"/>
                <a:cs typeface="Corbel"/>
              </a:rPr>
              <a:t>days from the  </a:t>
            </a:r>
            <a:r>
              <a:rPr sz="2400" spc="-10" dirty="0">
                <a:latin typeface="Corbel"/>
                <a:cs typeface="Corbel"/>
              </a:rPr>
              <a:t>accumulation </a:t>
            </a:r>
            <a:r>
              <a:rPr sz="2400" spc="-5" dirty="0">
                <a:latin typeface="Corbel"/>
                <a:cs typeface="Corbel"/>
              </a:rPr>
              <a:t>start</a:t>
            </a:r>
            <a:r>
              <a:rPr sz="2400" spc="-25" dirty="0">
                <a:latin typeface="Corbel"/>
                <a:cs typeface="Corbel"/>
              </a:rPr>
              <a:t> </a:t>
            </a:r>
            <a:r>
              <a:rPr sz="2400" spc="-5" dirty="0">
                <a:latin typeface="Corbel"/>
                <a:cs typeface="Corbel"/>
              </a:rPr>
              <a:t>date</a:t>
            </a:r>
            <a:endParaRPr sz="2400" dirty="0">
              <a:latin typeface="Corbel"/>
              <a:cs typeface="Corbel"/>
            </a:endParaRPr>
          </a:p>
        </p:txBody>
      </p:sp>
      <p:sp>
        <p:nvSpPr>
          <p:cNvPr id="8" name="object 8"/>
          <p:cNvSpPr/>
          <p:nvPr/>
        </p:nvSpPr>
        <p:spPr>
          <a:xfrm>
            <a:off x="5154107" y="2461865"/>
            <a:ext cx="5241129" cy="3185316"/>
          </a:xfrm>
          <a:prstGeom prst="rect">
            <a:avLst/>
          </a:prstGeom>
          <a:blipFill>
            <a:blip r:embed="rId2" cstate="print"/>
            <a:stretch>
              <a:fillRect/>
            </a:stretch>
          </a:blipFill>
        </p:spPr>
        <p:txBody>
          <a:bodyPr wrap="square" lIns="0" tIns="0" rIns="0" bIns="0" rtlCol="0"/>
          <a:lstStyle/>
          <a:p>
            <a:endParaRPr dirty="0"/>
          </a:p>
        </p:txBody>
      </p:sp>
      <p:sp>
        <p:nvSpPr>
          <p:cNvPr id="9" name="object 9"/>
          <p:cNvSpPr/>
          <p:nvPr/>
        </p:nvSpPr>
        <p:spPr>
          <a:xfrm>
            <a:off x="5311979" y="2746620"/>
            <a:ext cx="344838" cy="210219"/>
          </a:xfrm>
          <a:prstGeom prst="rect">
            <a:avLst/>
          </a:prstGeom>
          <a:blipFill>
            <a:blip r:embed="rId3" cstate="print"/>
            <a:stretch>
              <a:fillRect/>
            </a:stretch>
          </a:blipFill>
        </p:spPr>
        <p:txBody>
          <a:bodyPr wrap="square" lIns="0" tIns="0" rIns="0" bIns="0" rtlCol="0"/>
          <a:lstStyle/>
          <a:p>
            <a:endParaRPr dirty="0"/>
          </a:p>
        </p:txBody>
      </p:sp>
      <p:sp>
        <p:nvSpPr>
          <p:cNvPr id="10" name="object 10"/>
          <p:cNvSpPr/>
          <p:nvPr/>
        </p:nvSpPr>
        <p:spPr>
          <a:xfrm>
            <a:off x="6144280" y="2738746"/>
            <a:ext cx="344838" cy="210219"/>
          </a:xfrm>
          <a:prstGeom prst="rect">
            <a:avLst/>
          </a:prstGeom>
          <a:blipFill>
            <a:blip r:embed="rId3" cstate="print"/>
            <a:stretch>
              <a:fillRect/>
            </a:stretch>
          </a:blipFill>
        </p:spPr>
        <p:txBody>
          <a:bodyPr wrap="square" lIns="0" tIns="0" rIns="0" bIns="0" rtlCol="0"/>
          <a:lstStyle/>
          <a:p>
            <a:endParaRPr dirty="0"/>
          </a:p>
        </p:txBody>
      </p:sp>
      <p:sp>
        <p:nvSpPr>
          <p:cNvPr id="11" name="object 11"/>
          <p:cNvSpPr/>
          <p:nvPr/>
        </p:nvSpPr>
        <p:spPr>
          <a:xfrm>
            <a:off x="5566335" y="3261342"/>
            <a:ext cx="344838" cy="210219"/>
          </a:xfrm>
          <a:prstGeom prst="rect">
            <a:avLst/>
          </a:prstGeom>
          <a:blipFill>
            <a:blip r:embed="rId3" cstate="print"/>
            <a:stretch>
              <a:fillRect/>
            </a:stretch>
          </a:blipFill>
        </p:spPr>
        <p:txBody>
          <a:bodyPr wrap="square" lIns="0" tIns="0" rIns="0" bIns="0" rtlCol="0"/>
          <a:lstStyle/>
          <a:p>
            <a:endParaRPr dirty="0"/>
          </a:p>
        </p:txBody>
      </p:sp>
      <p:sp>
        <p:nvSpPr>
          <p:cNvPr id="12" name="object 12"/>
          <p:cNvSpPr/>
          <p:nvPr/>
        </p:nvSpPr>
        <p:spPr>
          <a:xfrm>
            <a:off x="6671872" y="3167914"/>
            <a:ext cx="344838" cy="210219"/>
          </a:xfrm>
          <a:prstGeom prst="rect">
            <a:avLst/>
          </a:prstGeom>
          <a:blipFill>
            <a:blip r:embed="rId3" cstate="print"/>
            <a:stretch>
              <a:fillRect/>
            </a:stretch>
          </a:blipFill>
        </p:spPr>
        <p:txBody>
          <a:bodyPr wrap="square" lIns="0" tIns="0" rIns="0" bIns="0" rtlCol="0"/>
          <a:lstStyle/>
          <a:p>
            <a:endParaRPr dirty="0"/>
          </a:p>
        </p:txBody>
      </p:sp>
      <p:sp>
        <p:nvSpPr>
          <p:cNvPr id="13" name="object 13"/>
          <p:cNvSpPr/>
          <p:nvPr/>
        </p:nvSpPr>
        <p:spPr>
          <a:xfrm>
            <a:off x="7023558" y="2624941"/>
            <a:ext cx="344838" cy="210218"/>
          </a:xfrm>
          <a:prstGeom prst="rect">
            <a:avLst/>
          </a:prstGeom>
          <a:blipFill>
            <a:blip r:embed="rId3" cstate="print"/>
            <a:stretch>
              <a:fillRect/>
            </a:stretch>
          </a:blipFill>
        </p:spPr>
        <p:txBody>
          <a:bodyPr wrap="square" lIns="0" tIns="0" rIns="0" bIns="0" rtlCol="0"/>
          <a:lstStyle/>
          <a:p>
            <a:endParaRPr dirty="0"/>
          </a:p>
        </p:txBody>
      </p:sp>
      <p:sp>
        <p:nvSpPr>
          <p:cNvPr id="14" name="object 14"/>
          <p:cNvSpPr/>
          <p:nvPr/>
        </p:nvSpPr>
        <p:spPr>
          <a:xfrm>
            <a:off x="9939764" y="3556075"/>
            <a:ext cx="344838" cy="210219"/>
          </a:xfrm>
          <a:prstGeom prst="rect">
            <a:avLst/>
          </a:prstGeom>
          <a:blipFill>
            <a:blip r:embed="rId3" cstate="print"/>
            <a:stretch>
              <a:fillRect/>
            </a:stretch>
          </a:blipFill>
        </p:spPr>
        <p:txBody>
          <a:bodyPr wrap="square" lIns="0" tIns="0" rIns="0" bIns="0" rtlCol="0"/>
          <a:lstStyle/>
          <a:p>
            <a:endParaRPr dirty="0"/>
          </a:p>
        </p:txBody>
      </p:sp>
      <p:sp>
        <p:nvSpPr>
          <p:cNvPr id="15" name="object 15"/>
          <p:cNvSpPr/>
          <p:nvPr/>
        </p:nvSpPr>
        <p:spPr>
          <a:xfrm>
            <a:off x="6093405" y="3789149"/>
            <a:ext cx="344838" cy="210219"/>
          </a:xfrm>
          <a:prstGeom prst="rect">
            <a:avLst/>
          </a:prstGeom>
          <a:blipFill>
            <a:blip r:embed="rId3" cstate="print"/>
            <a:stretch>
              <a:fillRect/>
            </a:stretch>
          </a:blipFill>
        </p:spPr>
        <p:txBody>
          <a:bodyPr wrap="square" lIns="0" tIns="0" rIns="0" bIns="0" rtlCol="0"/>
          <a:lstStyle/>
          <a:p>
            <a:endParaRPr dirty="0"/>
          </a:p>
        </p:txBody>
      </p:sp>
      <p:sp>
        <p:nvSpPr>
          <p:cNvPr id="16" name="object 16"/>
          <p:cNvSpPr/>
          <p:nvPr/>
        </p:nvSpPr>
        <p:spPr>
          <a:xfrm>
            <a:off x="7880949" y="2764950"/>
            <a:ext cx="344838" cy="210219"/>
          </a:xfrm>
          <a:prstGeom prst="rect">
            <a:avLst/>
          </a:prstGeom>
          <a:blipFill>
            <a:blip r:embed="rId3" cstate="print"/>
            <a:stretch>
              <a:fillRect/>
            </a:stretch>
          </a:blipFill>
        </p:spPr>
        <p:txBody>
          <a:bodyPr wrap="square" lIns="0" tIns="0" rIns="0" bIns="0" rtlCol="0"/>
          <a:lstStyle/>
          <a:p>
            <a:endParaRPr dirty="0"/>
          </a:p>
        </p:txBody>
      </p:sp>
      <p:sp>
        <p:nvSpPr>
          <p:cNvPr id="17" name="object 17"/>
          <p:cNvSpPr/>
          <p:nvPr/>
        </p:nvSpPr>
        <p:spPr>
          <a:xfrm>
            <a:off x="7679819" y="3276600"/>
            <a:ext cx="344838" cy="210219"/>
          </a:xfrm>
          <a:prstGeom prst="rect">
            <a:avLst/>
          </a:prstGeom>
          <a:blipFill>
            <a:blip r:embed="rId3" cstate="print"/>
            <a:stretch>
              <a:fillRect/>
            </a:stretch>
          </a:blipFill>
        </p:spPr>
        <p:txBody>
          <a:bodyPr wrap="square" lIns="0" tIns="0" rIns="0" bIns="0" rtlCol="0"/>
          <a:lstStyle/>
          <a:p>
            <a:endParaRPr dirty="0"/>
          </a:p>
        </p:txBody>
      </p:sp>
      <p:sp>
        <p:nvSpPr>
          <p:cNvPr id="18" name="object 18"/>
          <p:cNvSpPr/>
          <p:nvPr/>
        </p:nvSpPr>
        <p:spPr>
          <a:xfrm>
            <a:off x="6951751" y="3724516"/>
            <a:ext cx="344838" cy="210219"/>
          </a:xfrm>
          <a:prstGeom prst="rect">
            <a:avLst/>
          </a:prstGeom>
          <a:blipFill>
            <a:blip r:embed="rId3" cstate="print"/>
            <a:stretch>
              <a:fillRect/>
            </a:stretch>
          </a:blipFill>
        </p:spPr>
        <p:txBody>
          <a:bodyPr wrap="square" lIns="0" tIns="0" rIns="0" bIns="0" rtlCol="0"/>
          <a:lstStyle/>
          <a:p>
            <a:endParaRPr dirty="0"/>
          </a:p>
        </p:txBody>
      </p:sp>
      <p:sp>
        <p:nvSpPr>
          <p:cNvPr id="19" name="object 19"/>
          <p:cNvSpPr/>
          <p:nvPr/>
        </p:nvSpPr>
        <p:spPr>
          <a:xfrm>
            <a:off x="8666476" y="2609770"/>
            <a:ext cx="344838" cy="210219"/>
          </a:xfrm>
          <a:prstGeom prst="rect">
            <a:avLst/>
          </a:prstGeom>
          <a:blipFill>
            <a:blip r:embed="rId3" cstate="print"/>
            <a:stretch>
              <a:fillRect/>
            </a:stretch>
          </a:blipFill>
        </p:spPr>
        <p:txBody>
          <a:bodyPr wrap="square" lIns="0" tIns="0" rIns="0" bIns="0" rtlCol="0"/>
          <a:lstStyle/>
          <a:p>
            <a:endParaRPr dirty="0"/>
          </a:p>
        </p:txBody>
      </p:sp>
      <p:sp>
        <p:nvSpPr>
          <p:cNvPr id="20" name="object 20"/>
          <p:cNvSpPr/>
          <p:nvPr/>
        </p:nvSpPr>
        <p:spPr>
          <a:xfrm>
            <a:off x="8532652" y="3231902"/>
            <a:ext cx="344838" cy="210218"/>
          </a:xfrm>
          <a:prstGeom prst="rect">
            <a:avLst/>
          </a:prstGeom>
          <a:blipFill>
            <a:blip r:embed="rId3" cstate="print"/>
            <a:stretch>
              <a:fillRect/>
            </a:stretch>
          </a:blipFill>
        </p:spPr>
        <p:txBody>
          <a:bodyPr wrap="square" lIns="0" tIns="0" rIns="0" bIns="0" rtlCol="0"/>
          <a:lstStyle/>
          <a:p>
            <a:endParaRPr dirty="0"/>
          </a:p>
        </p:txBody>
      </p:sp>
      <p:sp>
        <p:nvSpPr>
          <p:cNvPr id="21" name="object 21"/>
          <p:cNvSpPr/>
          <p:nvPr/>
        </p:nvSpPr>
        <p:spPr>
          <a:xfrm>
            <a:off x="5316963" y="4540143"/>
            <a:ext cx="344838" cy="210218"/>
          </a:xfrm>
          <a:prstGeom prst="rect">
            <a:avLst/>
          </a:prstGeom>
          <a:blipFill>
            <a:blip r:embed="rId3" cstate="print"/>
            <a:stretch>
              <a:fillRect/>
            </a:stretch>
          </a:blipFill>
        </p:spPr>
        <p:txBody>
          <a:bodyPr wrap="square" lIns="0" tIns="0" rIns="0" bIns="0" rtlCol="0"/>
          <a:lstStyle/>
          <a:p>
            <a:endParaRPr dirty="0"/>
          </a:p>
        </p:txBody>
      </p:sp>
      <p:sp>
        <p:nvSpPr>
          <p:cNvPr id="22" name="object 22"/>
          <p:cNvSpPr/>
          <p:nvPr/>
        </p:nvSpPr>
        <p:spPr>
          <a:xfrm>
            <a:off x="5722423" y="4176200"/>
            <a:ext cx="344838" cy="210218"/>
          </a:xfrm>
          <a:prstGeom prst="rect">
            <a:avLst/>
          </a:prstGeom>
          <a:blipFill>
            <a:blip r:embed="rId3" cstate="print"/>
            <a:stretch>
              <a:fillRect/>
            </a:stretch>
          </a:blipFill>
        </p:spPr>
        <p:txBody>
          <a:bodyPr wrap="square" lIns="0" tIns="0" rIns="0" bIns="0" rtlCol="0"/>
          <a:lstStyle/>
          <a:p>
            <a:endParaRPr dirty="0"/>
          </a:p>
        </p:txBody>
      </p:sp>
      <p:sp>
        <p:nvSpPr>
          <p:cNvPr id="23" name="object 23"/>
          <p:cNvSpPr/>
          <p:nvPr/>
        </p:nvSpPr>
        <p:spPr>
          <a:xfrm>
            <a:off x="6533244" y="4429254"/>
            <a:ext cx="344838" cy="210218"/>
          </a:xfrm>
          <a:prstGeom prst="rect">
            <a:avLst/>
          </a:prstGeom>
          <a:blipFill>
            <a:blip r:embed="rId3" cstate="print"/>
            <a:stretch>
              <a:fillRect/>
            </a:stretch>
          </a:blipFill>
        </p:spPr>
        <p:txBody>
          <a:bodyPr wrap="square" lIns="0" tIns="0" rIns="0" bIns="0" rtlCol="0"/>
          <a:lstStyle/>
          <a:p>
            <a:endParaRPr dirty="0"/>
          </a:p>
        </p:txBody>
      </p:sp>
      <p:sp>
        <p:nvSpPr>
          <p:cNvPr id="24" name="object 24"/>
          <p:cNvSpPr/>
          <p:nvPr/>
        </p:nvSpPr>
        <p:spPr>
          <a:xfrm>
            <a:off x="9511277" y="4164327"/>
            <a:ext cx="344838" cy="210219"/>
          </a:xfrm>
          <a:prstGeom prst="rect">
            <a:avLst/>
          </a:prstGeom>
          <a:blipFill>
            <a:blip r:embed="rId3" cstate="print"/>
            <a:stretch>
              <a:fillRect/>
            </a:stretch>
          </a:blipFill>
        </p:spPr>
        <p:txBody>
          <a:bodyPr wrap="square" lIns="0" tIns="0" rIns="0" bIns="0" rtlCol="0"/>
          <a:lstStyle/>
          <a:p>
            <a:endParaRPr dirty="0"/>
          </a:p>
        </p:txBody>
      </p:sp>
      <p:sp>
        <p:nvSpPr>
          <p:cNvPr id="25" name="object 25"/>
          <p:cNvSpPr/>
          <p:nvPr/>
        </p:nvSpPr>
        <p:spPr>
          <a:xfrm>
            <a:off x="7245566" y="4124501"/>
            <a:ext cx="344838" cy="210218"/>
          </a:xfrm>
          <a:prstGeom prst="rect">
            <a:avLst/>
          </a:prstGeom>
          <a:blipFill>
            <a:blip r:embed="rId3" cstate="print"/>
            <a:stretch>
              <a:fillRect/>
            </a:stretch>
          </a:blipFill>
        </p:spPr>
        <p:txBody>
          <a:bodyPr wrap="square" lIns="0" tIns="0" rIns="0" bIns="0" rtlCol="0"/>
          <a:lstStyle/>
          <a:p>
            <a:endParaRPr dirty="0"/>
          </a:p>
        </p:txBody>
      </p:sp>
      <p:sp>
        <p:nvSpPr>
          <p:cNvPr id="26" name="object 26"/>
          <p:cNvSpPr/>
          <p:nvPr/>
        </p:nvSpPr>
        <p:spPr>
          <a:xfrm>
            <a:off x="8108419" y="3900272"/>
            <a:ext cx="344838" cy="210219"/>
          </a:xfrm>
          <a:prstGeom prst="rect">
            <a:avLst/>
          </a:prstGeom>
          <a:blipFill>
            <a:blip r:embed="rId3" cstate="print"/>
            <a:stretch>
              <a:fillRect/>
            </a:stretch>
          </a:blipFill>
        </p:spPr>
        <p:txBody>
          <a:bodyPr wrap="square" lIns="0" tIns="0" rIns="0" bIns="0" rtlCol="0"/>
          <a:lstStyle/>
          <a:p>
            <a:endParaRPr dirty="0"/>
          </a:p>
        </p:txBody>
      </p:sp>
      <p:sp>
        <p:nvSpPr>
          <p:cNvPr id="27" name="object 27"/>
          <p:cNvSpPr/>
          <p:nvPr/>
        </p:nvSpPr>
        <p:spPr>
          <a:xfrm>
            <a:off x="9214926" y="4606656"/>
            <a:ext cx="344838" cy="210219"/>
          </a:xfrm>
          <a:prstGeom prst="rect">
            <a:avLst/>
          </a:prstGeom>
          <a:blipFill>
            <a:blip r:embed="rId3" cstate="print"/>
            <a:stretch>
              <a:fillRect/>
            </a:stretch>
          </a:blipFill>
        </p:spPr>
        <p:txBody>
          <a:bodyPr wrap="square" lIns="0" tIns="0" rIns="0" bIns="0" rtlCol="0"/>
          <a:lstStyle/>
          <a:p>
            <a:endParaRPr dirty="0"/>
          </a:p>
        </p:txBody>
      </p:sp>
      <p:sp>
        <p:nvSpPr>
          <p:cNvPr id="28" name="object 28"/>
          <p:cNvSpPr/>
          <p:nvPr/>
        </p:nvSpPr>
        <p:spPr>
          <a:xfrm>
            <a:off x="7522223" y="4606656"/>
            <a:ext cx="344838" cy="228083"/>
          </a:xfrm>
          <a:prstGeom prst="rect">
            <a:avLst/>
          </a:prstGeom>
          <a:blipFill>
            <a:blip r:embed="rId3" cstate="print"/>
            <a:stretch>
              <a:fillRect/>
            </a:stretch>
          </a:blipFill>
        </p:spPr>
        <p:txBody>
          <a:bodyPr wrap="square" lIns="0" tIns="0" rIns="0" bIns="0" rtlCol="0"/>
          <a:lstStyle/>
          <a:p>
            <a:endParaRPr dirty="0"/>
          </a:p>
        </p:txBody>
      </p:sp>
      <p:sp>
        <p:nvSpPr>
          <p:cNvPr id="29" name="object 29"/>
          <p:cNvSpPr/>
          <p:nvPr/>
        </p:nvSpPr>
        <p:spPr>
          <a:xfrm>
            <a:off x="8866431" y="4029625"/>
            <a:ext cx="344838" cy="210219"/>
          </a:xfrm>
          <a:prstGeom prst="rect">
            <a:avLst/>
          </a:prstGeom>
          <a:blipFill>
            <a:blip r:embed="rId3" cstate="print"/>
            <a:stretch>
              <a:fillRect/>
            </a:stretch>
          </a:blipFill>
        </p:spPr>
        <p:txBody>
          <a:bodyPr wrap="square" lIns="0" tIns="0" rIns="0" bIns="0" rtlCol="0"/>
          <a:lstStyle/>
          <a:p>
            <a:endParaRPr dirty="0"/>
          </a:p>
        </p:txBody>
      </p:sp>
      <p:sp>
        <p:nvSpPr>
          <p:cNvPr id="30" name="object 30"/>
          <p:cNvSpPr/>
          <p:nvPr/>
        </p:nvSpPr>
        <p:spPr>
          <a:xfrm>
            <a:off x="9314262" y="2943772"/>
            <a:ext cx="344838" cy="210219"/>
          </a:xfrm>
          <a:prstGeom prst="rect">
            <a:avLst/>
          </a:prstGeom>
          <a:blipFill>
            <a:blip r:embed="rId3" cstate="print"/>
            <a:stretch>
              <a:fillRect/>
            </a:stretch>
          </a:blipFill>
        </p:spPr>
        <p:txBody>
          <a:bodyPr wrap="square" lIns="0" tIns="0" rIns="0" bIns="0" rtlCol="0"/>
          <a:lstStyle/>
          <a:p>
            <a:endParaRPr dirty="0"/>
          </a:p>
        </p:txBody>
      </p:sp>
      <p:sp>
        <p:nvSpPr>
          <p:cNvPr id="31" name="object 31"/>
          <p:cNvSpPr/>
          <p:nvPr/>
        </p:nvSpPr>
        <p:spPr>
          <a:xfrm>
            <a:off x="8276735" y="4711766"/>
            <a:ext cx="344838" cy="210219"/>
          </a:xfrm>
          <a:prstGeom prst="rect">
            <a:avLst/>
          </a:prstGeom>
          <a:blipFill>
            <a:blip r:embed="rId3" cstate="print"/>
            <a:stretch>
              <a:fillRect/>
            </a:stretch>
          </a:blipFill>
        </p:spPr>
        <p:txBody>
          <a:bodyPr wrap="square" lIns="0" tIns="0" rIns="0" bIns="0" rtlCol="0"/>
          <a:lstStyle/>
          <a:p>
            <a:endParaRPr dirty="0"/>
          </a:p>
        </p:txBody>
      </p:sp>
      <p:sp>
        <p:nvSpPr>
          <p:cNvPr id="33" name="object 14">
            <a:extLst>
              <a:ext uri="{FF2B5EF4-FFF2-40B4-BE49-F238E27FC236}">
                <a16:creationId xmlns:a16="http://schemas.microsoft.com/office/drawing/2014/main" id="{C3815A7A-35AB-4540-9538-B3976693250A}"/>
              </a:ext>
            </a:extLst>
          </p:cNvPr>
          <p:cNvSpPr/>
          <p:nvPr/>
        </p:nvSpPr>
        <p:spPr>
          <a:xfrm>
            <a:off x="4921649" y="6013992"/>
            <a:ext cx="5018115" cy="691607"/>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D92B30B9-AF43-42F8-9071-147C7D901080}"/>
              </a:ext>
            </a:extLst>
          </p:cNvPr>
          <p:cNvSpPr/>
          <p:nvPr/>
        </p:nvSpPr>
        <p:spPr>
          <a:xfrm>
            <a:off x="4554876" y="5516351"/>
            <a:ext cx="1236324" cy="3902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6D0F7C31-EC65-418B-80DD-148FCE5DFE65}"/>
              </a:ext>
            </a:extLst>
          </p:cNvPr>
          <p:cNvSpPr/>
          <p:nvPr/>
        </p:nvSpPr>
        <p:spPr>
          <a:xfrm>
            <a:off x="4267200" y="4615089"/>
            <a:ext cx="2040276" cy="37586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5FEB088D-6F75-40D0-A4CA-922608BE96E6}"/>
              </a:ext>
            </a:extLst>
          </p:cNvPr>
          <p:cNvSpPr/>
          <p:nvPr/>
        </p:nvSpPr>
        <p:spPr>
          <a:xfrm>
            <a:off x="4495800" y="3429000"/>
            <a:ext cx="1600200" cy="3693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82399A35-0CD1-4096-8065-54AF3CA50ACF}"/>
              </a:ext>
            </a:extLst>
          </p:cNvPr>
          <p:cNvSpPr/>
          <p:nvPr/>
        </p:nvSpPr>
        <p:spPr>
          <a:xfrm>
            <a:off x="4419600" y="2175191"/>
            <a:ext cx="1676400" cy="3693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F1910E-8535-422A-8383-9C4316CF51B4}"/>
              </a:ext>
            </a:extLst>
          </p:cNvPr>
          <p:cNvSpPr>
            <a:spLocks noGrp="1"/>
          </p:cNvSpPr>
          <p:nvPr>
            <p:ph type="title"/>
          </p:nvPr>
        </p:nvSpPr>
        <p:spPr/>
        <p:txBody>
          <a:bodyPr/>
          <a:lstStyle/>
          <a:p>
            <a:r>
              <a:rPr lang="en-US" dirty="0"/>
              <a:t>Hazardous Waste Generator Licensing Schedule Continued… </a:t>
            </a:r>
          </a:p>
        </p:txBody>
      </p:sp>
      <p:sp>
        <p:nvSpPr>
          <p:cNvPr id="3" name="TextBox 2">
            <a:extLst>
              <a:ext uri="{FF2B5EF4-FFF2-40B4-BE49-F238E27FC236}">
                <a16:creationId xmlns:a16="http://schemas.microsoft.com/office/drawing/2014/main" id="{7BCC9E5A-CAC9-46E9-AAA9-5E1C7E7A7317}"/>
              </a:ext>
            </a:extLst>
          </p:cNvPr>
          <p:cNvSpPr txBox="1"/>
          <p:nvPr/>
        </p:nvSpPr>
        <p:spPr>
          <a:xfrm>
            <a:off x="4419600" y="2175191"/>
            <a:ext cx="1676400" cy="369332"/>
          </a:xfrm>
          <a:prstGeom prst="rect">
            <a:avLst/>
          </a:prstGeom>
          <a:noFill/>
        </p:spPr>
        <p:txBody>
          <a:bodyPr wrap="square" rtlCol="0">
            <a:spAutoFit/>
          </a:bodyPr>
          <a:lstStyle/>
          <a:p>
            <a:r>
              <a:rPr lang="en-US" dirty="0">
                <a:solidFill>
                  <a:schemeClr val="bg1"/>
                </a:solidFill>
              </a:rPr>
              <a:t>MID December </a:t>
            </a:r>
          </a:p>
        </p:txBody>
      </p:sp>
      <p:sp>
        <p:nvSpPr>
          <p:cNvPr id="4" name="TextBox 3">
            <a:extLst>
              <a:ext uri="{FF2B5EF4-FFF2-40B4-BE49-F238E27FC236}">
                <a16:creationId xmlns:a16="http://schemas.microsoft.com/office/drawing/2014/main" id="{836CFF32-D1D5-4E60-B77F-5F8F3FE31C26}"/>
              </a:ext>
            </a:extLst>
          </p:cNvPr>
          <p:cNvSpPr txBox="1"/>
          <p:nvPr/>
        </p:nvSpPr>
        <p:spPr>
          <a:xfrm>
            <a:off x="204627" y="2605712"/>
            <a:ext cx="11963400" cy="646331"/>
          </a:xfrm>
          <a:prstGeom prst="rect">
            <a:avLst/>
          </a:prstGeom>
          <a:noFill/>
        </p:spPr>
        <p:txBody>
          <a:bodyPr wrap="square" rtlCol="0">
            <a:spAutoFit/>
          </a:bodyPr>
          <a:lstStyle/>
          <a:p>
            <a:pPr algn="ctr"/>
            <a:r>
              <a:rPr lang="en-US" dirty="0"/>
              <a:t>The Hazardous Waste Annual Report and License Application are printed out and mailed to the generator by Anoka County Health Department (the Department).  </a:t>
            </a:r>
          </a:p>
        </p:txBody>
      </p:sp>
      <p:sp>
        <p:nvSpPr>
          <p:cNvPr id="6" name="TextBox 5">
            <a:extLst>
              <a:ext uri="{FF2B5EF4-FFF2-40B4-BE49-F238E27FC236}">
                <a16:creationId xmlns:a16="http://schemas.microsoft.com/office/drawing/2014/main" id="{6960F51F-6B19-494A-BF81-C4AC6A581097}"/>
              </a:ext>
            </a:extLst>
          </p:cNvPr>
          <p:cNvSpPr txBox="1"/>
          <p:nvPr/>
        </p:nvSpPr>
        <p:spPr>
          <a:xfrm>
            <a:off x="4495800" y="3429000"/>
            <a:ext cx="2209800" cy="369332"/>
          </a:xfrm>
          <a:prstGeom prst="rect">
            <a:avLst/>
          </a:prstGeom>
          <a:noFill/>
        </p:spPr>
        <p:txBody>
          <a:bodyPr wrap="square" rtlCol="0">
            <a:spAutoFit/>
          </a:bodyPr>
          <a:lstStyle/>
          <a:p>
            <a:r>
              <a:rPr lang="en-US" dirty="0">
                <a:solidFill>
                  <a:schemeClr val="bg1"/>
                </a:solidFill>
              </a:rPr>
              <a:t>JANUARY 31</a:t>
            </a:r>
            <a:r>
              <a:rPr lang="en-US" baseline="30000" dirty="0">
                <a:solidFill>
                  <a:schemeClr val="bg1"/>
                </a:solidFill>
              </a:rPr>
              <a:t>ST</a:t>
            </a:r>
            <a:r>
              <a:rPr lang="en-US" dirty="0">
                <a:solidFill>
                  <a:schemeClr val="bg1"/>
                </a:solidFill>
              </a:rPr>
              <a:t> </a:t>
            </a:r>
          </a:p>
        </p:txBody>
      </p:sp>
      <p:sp>
        <p:nvSpPr>
          <p:cNvPr id="7" name="TextBox 6">
            <a:extLst>
              <a:ext uri="{FF2B5EF4-FFF2-40B4-BE49-F238E27FC236}">
                <a16:creationId xmlns:a16="http://schemas.microsoft.com/office/drawing/2014/main" id="{294AE609-6C25-41F6-9976-B61E6AA41E82}"/>
              </a:ext>
            </a:extLst>
          </p:cNvPr>
          <p:cNvSpPr txBox="1"/>
          <p:nvPr/>
        </p:nvSpPr>
        <p:spPr>
          <a:xfrm>
            <a:off x="228600" y="3798332"/>
            <a:ext cx="11734800" cy="646331"/>
          </a:xfrm>
          <a:prstGeom prst="rect">
            <a:avLst/>
          </a:prstGeom>
          <a:noFill/>
        </p:spPr>
        <p:txBody>
          <a:bodyPr wrap="square" rtlCol="0">
            <a:spAutoFit/>
          </a:bodyPr>
          <a:lstStyle/>
          <a:p>
            <a:pPr algn="ctr"/>
            <a:r>
              <a:rPr lang="en-US" dirty="0"/>
              <a:t>The Hazardous Waste Annual Report and License Application is due. </a:t>
            </a:r>
          </a:p>
          <a:p>
            <a:pPr algn="ctr"/>
            <a:r>
              <a:rPr lang="en-US" dirty="0"/>
              <a:t>Once the application is received by the Department, an invoice is mailed to the generator for license payment. </a:t>
            </a:r>
          </a:p>
        </p:txBody>
      </p:sp>
      <p:sp>
        <p:nvSpPr>
          <p:cNvPr id="9" name="TextBox 8">
            <a:extLst>
              <a:ext uri="{FF2B5EF4-FFF2-40B4-BE49-F238E27FC236}">
                <a16:creationId xmlns:a16="http://schemas.microsoft.com/office/drawing/2014/main" id="{2CFA6DDE-477B-479B-B61C-DD4A6E58CB07}"/>
              </a:ext>
            </a:extLst>
          </p:cNvPr>
          <p:cNvSpPr txBox="1"/>
          <p:nvPr/>
        </p:nvSpPr>
        <p:spPr>
          <a:xfrm>
            <a:off x="4267200" y="4615089"/>
            <a:ext cx="2895600" cy="369332"/>
          </a:xfrm>
          <a:prstGeom prst="rect">
            <a:avLst/>
          </a:prstGeom>
          <a:noFill/>
        </p:spPr>
        <p:txBody>
          <a:bodyPr wrap="square" rtlCol="0">
            <a:spAutoFit/>
          </a:bodyPr>
          <a:lstStyle/>
          <a:p>
            <a:r>
              <a:rPr lang="en-US" dirty="0">
                <a:solidFill>
                  <a:schemeClr val="bg1"/>
                </a:solidFill>
              </a:rPr>
              <a:t>JANUARY – MARCH </a:t>
            </a:r>
          </a:p>
        </p:txBody>
      </p:sp>
      <p:sp>
        <p:nvSpPr>
          <p:cNvPr id="10" name="TextBox 9">
            <a:extLst>
              <a:ext uri="{FF2B5EF4-FFF2-40B4-BE49-F238E27FC236}">
                <a16:creationId xmlns:a16="http://schemas.microsoft.com/office/drawing/2014/main" id="{EFC4D758-AEDF-4EEF-9087-734C71D6CF64}"/>
              </a:ext>
            </a:extLst>
          </p:cNvPr>
          <p:cNvSpPr txBox="1"/>
          <p:nvPr/>
        </p:nvSpPr>
        <p:spPr>
          <a:xfrm>
            <a:off x="228600" y="4990952"/>
            <a:ext cx="11430000" cy="369332"/>
          </a:xfrm>
          <a:prstGeom prst="rect">
            <a:avLst/>
          </a:prstGeom>
          <a:noFill/>
        </p:spPr>
        <p:txBody>
          <a:bodyPr wrap="square" rtlCol="0">
            <a:spAutoFit/>
          </a:bodyPr>
          <a:lstStyle/>
          <a:p>
            <a:pPr algn="ctr"/>
            <a:r>
              <a:rPr lang="en-US" dirty="0"/>
              <a:t>Invoices issued before March 1</a:t>
            </a:r>
            <a:r>
              <a:rPr lang="en-US" baseline="30000" dirty="0"/>
              <a:t>st</a:t>
            </a:r>
            <a:r>
              <a:rPr lang="en-US" dirty="0"/>
              <a:t> must be paid within 30 days.  </a:t>
            </a:r>
          </a:p>
        </p:txBody>
      </p:sp>
      <p:sp>
        <p:nvSpPr>
          <p:cNvPr id="11" name="TextBox 10">
            <a:extLst>
              <a:ext uri="{FF2B5EF4-FFF2-40B4-BE49-F238E27FC236}">
                <a16:creationId xmlns:a16="http://schemas.microsoft.com/office/drawing/2014/main" id="{7AA82920-70E1-4442-90CB-A4D7D58D17B2}"/>
              </a:ext>
            </a:extLst>
          </p:cNvPr>
          <p:cNvSpPr txBox="1"/>
          <p:nvPr/>
        </p:nvSpPr>
        <p:spPr>
          <a:xfrm>
            <a:off x="4554876" y="5537240"/>
            <a:ext cx="1752600" cy="369332"/>
          </a:xfrm>
          <a:prstGeom prst="rect">
            <a:avLst/>
          </a:prstGeom>
          <a:noFill/>
        </p:spPr>
        <p:txBody>
          <a:bodyPr wrap="square" rtlCol="0">
            <a:spAutoFit/>
          </a:bodyPr>
          <a:lstStyle/>
          <a:p>
            <a:r>
              <a:rPr lang="en-US" dirty="0">
                <a:solidFill>
                  <a:schemeClr val="bg1"/>
                </a:solidFill>
              </a:rPr>
              <a:t>March 31</a:t>
            </a:r>
            <a:r>
              <a:rPr lang="en-US" baseline="30000" dirty="0">
                <a:solidFill>
                  <a:schemeClr val="bg1"/>
                </a:solidFill>
              </a:rPr>
              <a:t>st</a:t>
            </a:r>
            <a:r>
              <a:rPr lang="en-US" dirty="0">
                <a:solidFill>
                  <a:schemeClr val="bg1"/>
                </a:solidFill>
              </a:rPr>
              <a:t> </a:t>
            </a:r>
          </a:p>
        </p:txBody>
      </p:sp>
      <p:sp>
        <p:nvSpPr>
          <p:cNvPr id="12" name="TextBox 11">
            <a:extLst>
              <a:ext uri="{FF2B5EF4-FFF2-40B4-BE49-F238E27FC236}">
                <a16:creationId xmlns:a16="http://schemas.microsoft.com/office/drawing/2014/main" id="{C211EFA9-5767-4E3C-A107-250A279FE054}"/>
              </a:ext>
            </a:extLst>
          </p:cNvPr>
          <p:cNvSpPr txBox="1"/>
          <p:nvPr/>
        </p:nvSpPr>
        <p:spPr>
          <a:xfrm>
            <a:off x="228600" y="5934670"/>
            <a:ext cx="11353800" cy="923330"/>
          </a:xfrm>
          <a:prstGeom prst="rect">
            <a:avLst/>
          </a:prstGeom>
          <a:noFill/>
        </p:spPr>
        <p:txBody>
          <a:bodyPr wrap="square" rtlCol="0">
            <a:spAutoFit/>
          </a:bodyPr>
          <a:lstStyle/>
          <a:p>
            <a:pPr algn="ctr"/>
            <a:r>
              <a:rPr lang="en-US" dirty="0"/>
              <a:t>Invoices issued after March 1</a:t>
            </a:r>
            <a:r>
              <a:rPr lang="en-US" baseline="30000" dirty="0"/>
              <a:t>st</a:t>
            </a:r>
            <a:r>
              <a:rPr lang="en-US" dirty="0"/>
              <a:t> must be paid by March 31</a:t>
            </a:r>
            <a:r>
              <a:rPr lang="en-US" baseline="30000" dirty="0"/>
              <a:t>st</a:t>
            </a:r>
            <a:r>
              <a:rPr lang="en-US" dirty="0"/>
              <a:t>. </a:t>
            </a:r>
          </a:p>
          <a:p>
            <a:pPr algn="ctr"/>
            <a:r>
              <a:rPr lang="en-US" dirty="0"/>
              <a:t>If the invoice is not paid by March 31</a:t>
            </a:r>
            <a:r>
              <a:rPr lang="en-US" baseline="30000" dirty="0"/>
              <a:t>st</a:t>
            </a:r>
            <a:r>
              <a:rPr lang="en-US" dirty="0"/>
              <a:t>, generators are immediately considered operating without a license.</a:t>
            </a:r>
          </a:p>
          <a:p>
            <a:endParaRPr lang="en-US" dirty="0"/>
          </a:p>
        </p:txBody>
      </p:sp>
    </p:spTree>
    <p:extLst>
      <p:ext uri="{BB962C8B-B14F-4D97-AF65-F5344CB8AC3E}">
        <p14:creationId xmlns:p14="http://schemas.microsoft.com/office/powerpoint/2010/main" val="881606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C84D2658-2792-472E-BD28-57E9567C5983}"/>
              </a:ext>
            </a:extLst>
          </p:cNvPr>
          <p:cNvSpPr/>
          <p:nvPr/>
        </p:nvSpPr>
        <p:spPr>
          <a:xfrm>
            <a:off x="1032845" y="1452348"/>
            <a:ext cx="2819400" cy="77085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B62D596-4F9A-40AD-896C-D0E4AB1D3772}"/>
              </a:ext>
            </a:extLst>
          </p:cNvPr>
          <p:cNvSpPr/>
          <p:nvPr/>
        </p:nvSpPr>
        <p:spPr>
          <a:xfrm>
            <a:off x="4645877" y="3899956"/>
            <a:ext cx="2865120" cy="22733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B7DD80-0D3E-4860-8758-6709B330B104}"/>
              </a:ext>
            </a:extLst>
          </p:cNvPr>
          <p:cNvSpPr/>
          <p:nvPr/>
        </p:nvSpPr>
        <p:spPr>
          <a:xfrm>
            <a:off x="4906406" y="2221484"/>
            <a:ext cx="2209800" cy="10114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770B35D-5065-4C7C-9DBB-80A8994CE84B}"/>
              </a:ext>
            </a:extLst>
          </p:cNvPr>
          <p:cNvSpPr/>
          <p:nvPr/>
        </p:nvSpPr>
        <p:spPr>
          <a:xfrm>
            <a:off x="0" y="381000"/>
            <a:ext cx="12192000" cy="10114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1447800" y="350366"/>
            <a:ext cx="8808813" cy="939800"/>
          </a:xfrm>
          <a:prstGeom prst="rect">
            <a:avLst/>
          </a:prstGeom>
        </p:spPr>
        <p:txBody>
          <a:bodyPr vert="horz" wrap="square" lIns="0" tIns="12700" rIns="0" bIns="0" rtlCol="0">
            <a:spAutoFit/>
          </a:bodyPr>
          <a:lstStyle/>
          <a:p>
            <a:pPr marL="12700">
              <a:lnSpc>
                <a:spcPct val="100000"/>
              </a:lnSpc>
              <a:spcBef>
                <a:spcPts val="100"/>
              </a:spcBef>
            </a:pPr>
            <a:r>
              <a:rPr sz="6000" spc="-5" dirty="0">
                <a:solidFill>
                  <a:schemeClr val="tx1"/>
                </a:solidFill>
              </a:rPr>
              <a:t>Acute Hazardous</a:t>
            </a:r>
            <a:r>
              <a:rPr sz="6000" spc="-390" dirty="0">
                <a:solidFill>
                  <a:schemeClr val="tx1"/>
                </a:solidFill>
              </a:rPr>
              <a:t> </a:t>
            </a:r>
            <a:r>
              <a:rPr sz="6000" spc="-5" dirty="0">
                <a:solidFill>
                  <a:schemeClr val="tx1"/>
                </a:solidFill>
              </a:rPr>
              <a:t>Waste</a:t>
            </a:r>
            <a:endParaRPr sz="6000" dirty="0">
              <a:solidFill>
                <a:schemeClr val="tx1"/>
              </a:solidFill>
            </a:endParaRPr>
          </a:p>
        </p:txBody>
      </p:sp>
      <p:sp>
        <p:nvSpPr>
          <p:cNvPr id="3" name="object 3"/>
          <p:cNvSpPr txBox="1"/>
          <p:nvPr/>
        </p:nvSpPr>
        <p:spPr>
          <a:xfrm>
            <a:off x="1639270" y="1614330"/>
            <a:ext cx="142748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chemeClr val="accent2">
                    <a:lumMod val="75000"/>
                  </a:schemeClr>
                </a:solidFill>
                <a:latin typeface="Corbel"/>
                <a:cs typeface="Corbel"/>
              </a:rPr>
              <a:t>(</a:t>
            </a:r>
            <a:r>
              <a:rPr sz="2400" dirty="0">
                <a:solidFill>
                  <a:schemeClr val="accent2">
                    <a:lumMod val="75000"/>
                  </a:schemeClr>
                </a:solidFill>
                <a:latin typeface="Corbel"/>
                <a:cs typeface="Corbel"/>
              </a:rPr>
              <a:t>E</a:t>
            </a:r>
            <a:r>
              <a:rPr sz="2400" spc="-5" dirty="0">
                <a:solidFill>
                  <a:schemeClr val="accent2">
                    <a:lumMod val="75000"/>
                  </a:schemeClr>
                </a:solidFill>
                <a:latin typeface="Corbel"/>
                <a:cs typeface="Corbel"/>
              </a:rPr>
              <a:t>xam</a:t>
            </a:r>
            <a:r>
              <a:rPr sz="2400" dirty="0">
                <a:solidFill>
                  <a:schemeClr val="accent2">
                    <a:lumMod val="75000"/>
                  </a:schemeClr>
                </a:solidFill>
                <a:latin typeface="Corbel"/>
                <a:cs typeface="Corbel"/>
              </a:rPr>
              <a:t>p</a:t>
            </a:r>
            <a:r>
              <a:rPr sz="2400" spc="5" dirty="0">
                <a:solidFill>
                  <a:schemeClr val="accent2">
                    <a:lumMod val="75000"/>
                  </a:schemeClr>
                </a:solidFill>
                <a:latin typeface="Corbel"/>
                <a:cs typeface="Corbel"/>
              </a:rPr>
              <a:t>les)</a:t>
            </a:r>
            <a:endParaRPr sz="2400" dirty="0">
              <a:solidFill>
                <a:schemeClr val="accent2">
                  <a:lumMod val="75000"/>
                </a:schemeClr>
              </a:solidFill>
              <a:latin typeface="Corbel"/>
              <a:cs typeface="Corbel"/>
            </a:endParaRPr>
          </a:p>
        </p:txBody>
      </p:sp>
      <p:sp>
        <p:nvSpPr>
          <p:cNvPr id="4" name="object 4"/>
          <p:cNvSpPr/>
          <p:nvPr/>
        </p:nvSpPr>
        <p:spPr>
          <a:xfrm>
            <a:off x="7921076" y="1509693"/>
            <a:ext cx="1917914" cy="2438400"/>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7871731" y="1450625"/>
            <a:ext cx="2016603" cy="2438400"/>
          </a:xfrm>
          <a:custGeom>
            <a:avLst/>
            <a:gdLst/>
            <a:ahLst/>
            <a:cxnLst/>
            <a:rect l="l" t="t" r="r" b="b"/>
            <a:pathLst>
              <a:path w="1994534" h="2438400">
                <a:moveTo>
                  <a:pt x="0" y="0"/>
                </a:moveTo>
                <a:lnTo>
                  <a:pt x="1994114" y="0"/>
                </a:lnTo>
                <a:lnTo>
                  <a:pt x="1994114" y="2438400"/>
                </a:lnTo>
                <a:lnTo>
                  <a:pt x="0" y="2438400"/>
                </a:lnTo>
                <a:lnTo>
                  <a:pt x="0" y="0"/>
                </a:lnTo>
                <a:close/>
              </a:path>
            </a:pathLst>
          </a:custGeom>
          <a:ln w="76200">
            <a:solidFill>
              <a:schemeClr val="bg1"/>
            </a:solidFill>
          </a:ln>
        </p:spPr>
        <p:txBody>
          <a:bodyPr wrap="square" lIns="0" tIns="0" rIns="0" bIns="0" rtlCol="0"/>
          <a:lstStyle/>
          <a:p>
            <a:endParaRPr dirty="0"/>
          </a:p>
        </p:txBody>
      </p:sp>
      <p:sp>
        <p:nvSpPr>
          <p:cNvPr id="6" name="object 6"/>
          <p:cNvSpPr txBox="1"/>
          <p:nvPr/>
        </p:nvSpPr>
        <p:spPr>
          <a:xfrm>
            <a:off x="5206047" y="2421482"/>
            <a:ext cx="167513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chemeClr val="accent2">
                    <a:lumMod val="75000"/>
                  </a:schemeClr>
                </a:solidFill>
                <a:latin typeface="Corbel"/>
                <a:cs typeface="Corbel"/>
              </a:rPr>
              <a:t>Warfarin</a:t>
            </a:r>
            <a:endParaRPr sz="3600" dirty="0">
              <a:solidFill>
                <a:schemeClr val="accent2">
                  <a:lumMod val="75000"/>
                </a:schemeClr>
              </a:solidFill>
              <a:latin typeface="Corbel"/>
              <a:cs typeface="Corbel"/>
            </a:endParaRPr>
          </a:p>
        </p:txBody>
      </p:sp>
      <p:sp>
        <p:nvSpPr>
          <p:cNvPr id="7" name="object 7"/>
          <p:cNvSpPr/>
          <p:nvPr/>
        </p:nvSpPr>
        <p:spPr>
          <a:xfrm>
            <a:off x="7921076" y="4267200"/>
            <a:ext cx="3295650" cy="2197099"/>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7882976" y="4229100"/>
            <a:ext cx="3371850" cy="2273300"/>
          </a:xfrm>
          <a:custGeom>
            <a:avLst/>
            <a:gdLst/>
            <a:ahLst/>
            <a:cxnLst/>
            <a:rect l="l" t="t" r="r" b="b"/>
            <a:pathLst>
              <a:path w="3371850" h="2273300">
                <a:moveTo>
                  <a:pt x="0" y="0"/>
                </a:moveTo>
                <a:lnTo>
                  <a:pt x="3371849" y="0"/>
                </a:lnTo>
                <a:lnTo>
                  <a:pt x="3371849" y="2273299"/>
                </a:lnTo>
                <a:lnTo>
                  <a:pt x="0" y="2273299"/>
                </a:lnTo>
                <a:lnTo>
                  <a:pt x="0" y="0"/>
                </a:lnTo>
                <a:close/>
              </a:path>
            </a:pathLst>
          </a:custGeom>
          <a:ln w="76200">
            <a:solidFill>
              <a:schemeClr val="bg1"/>
            </a:solidFill>
          </a:ln>
        </p:spPr>
        <p:txBody>
          <a:bodyPr wrap="square" lIns="0" tIns="0" rIns="0" bIns="0" rtlCol="0"/>
          <a:lstStyle/>
          <a:p>
            <a:endParaRPr dirty="0"/>
          </a:p>
        </p:txBody>
      </p:sp>
      <p:sp>
        <p:nvSpPr>
          <p:cNvPr id="9" name="object 9"/>
          <p:cNvSpPr txBox="1"/>
          <p:nvPr/>
        </p:nvSpPr>
        <p:spPr>
          <a:xfrm>
            <a:off x="5105400" y="4187171"/>
            <a:ext cx="2331720" cy="1547090"/>
          </a:xfrm>
          <a:prstGeom prst="rect">
            <a:avLst/>
          </a:prstGeom>
        </p:spPr>
        <p:txBody>
          <a:bodyPr vert="horz" wrap="square" lIns="0" tIns="12700" rIns="0" bIns="0" rtlCol="0">
            <a:spAutoFit/>
          </a:bodyPr>
          <a:lstStyle/>
          <a:p>
            <a:pPr marL="12700">
              <a:lnSpc>
                <a:spcPts val="4105"/>
              </a:lnSpc>
              <a:spcBef>
                <a:spcPts val="100"/>
              </a:spcBef>
            </a:pPr>
            <a:r>
              <a:rPr sz="2800" dirty="0">
                <a:solidFill>
                  <a:schemeClr val="accent2">
                    <a:lumMod val="75000"/>
                  </a:schemeClr>
                </a:solidFill>
                <a:latin typeface="Corbel"/>
                <a:cs typeface="Corbel"/>
              </a:rPr>
              <a:t>Nicotine</a:t>
            </a:r>
          </a:p>
          <a:p>
            <a:pPr marL="12700" marR="5080">
              <a:lnSpc>
                <a:spcPts val="3910"/>
              </a:lnSpc>
              <a:spcBef>
                <a:spcPts val="254"/>
              </a:spcBef>
            </a:pPr>
            <a:r>
              <a:rPr sz="2800" dirty="0">
                <a:solidFill>
                  <a:schemeClr val="accent2">
                    <a:lumMod val="75000"/>
                  </a:schemeClr>
                </a:solidFill>
                <a:latin typeface="Corbel"/>
                <a:cs typeface="Corbel"/>
              </a:rPr>
              <a:t>(</a:t>
            </a:r>
            <a:r>
              <a:rPr sz="2800" spc="-65" dirty="0">
                <a:solidFill>
                  <a:schemeClr val="accent2">
                    <a:lumMod val="75000"/>
                  </a:schemeClr>
                </a:solidFill>
                <a:latin typeface="Corbel"/>
                <a:cs typeface="Corbel"/>
              </a:rPr>
              <a:t> </a:t>
            </a:r>
            <a:r>
              <a:rPr sz="2800" spc="-5" dirty="0">
                <a:solidFill>
                  <a:schemeClr val="accent2">
                    <a:lumMod val="75000"/>
                  </a:schemeClr>
                </a:solidFill>
                <a:latin typeface="Corbel"/>
                <a:cs typeface="Corbel"/>
              </a:rPr>
              <a:t>E-cigarette</a:t>
            </a:r>
            <a:r>
              <a:rPr lang="en-US" sz="2800" spc="-5" dirty="0">
                <a:solidFill>
                  <a:schemeClr val="accent2">
                    <a:lumMod val="75000"/>
                  </a:schemeClr>
                </a:solidFill>
                <a:latin typeface="Corbel"/>
                <a:cs typeface="Corbel"/>
              </a:rPr>
              <a:t> mixed </a:t>
            </a:r>
            <a:r>
              <a:rPr sz="2800" spc="-5" dirty="0">
                <a:solidFill>
                  <a:schemeClr val="accent2">
                    <a:lumMod val="75000"/>
                  </a:schemeClr>
                </a:solidFill>
                <a:latin typeface="Corbel"/>
                <a:cs typeface="Corbel"/>
              </a:rPr>
              <a:t>  liquids)</a:t>
            </a:r>
            <a:endParaRPr sz="2800" dirty="0">
              <a:solidFill>
                <a:schemeClr val="accent2">
                  <a:lumMod val="75000"/>
                </a:schemeClr>
              </a:solidFill>
              <a:latin typeface="Corbel"/>
              <a:cs typeface="Corbel"/>
            </a:endParaRPr>
          </a:p>
        </p:txBody>
      </p:sp>
      <p:sp>
        <p:nvSpPr>
          <p:cNvPr id="10" name="object 10"/>
          <p:cNvSpPr txBox="1"/>
          <p:nvPr/>
        </p:nvSpPr>
        <p:spPr>
          <a:xfrm>
            <a:off x="867222" y="2727198"/>
            <a:ext cx="2998470" cy="3097002"/>
          </a:xfrm>
          <a:prstGeom prst="rect">
            <a:avLst/>
          </a:prstGeom>
        </p:spPr>
        <p:txBody>
          <a:bodyPr vert="horz" wrap="square" lIns="0" tIns="49530" rIns="0" bIns="0" rtlCol="0">
            <a:spAutoFit/>
          </a:bodyPr>
          <a:lstStyle/>
          <a:p>
            <a:pPr marL="12700" marR="5080">
              <a:lnSpc>
                <a:spcPct val="89900"/>
              </a:lnSpc>
              <a:spcBef>
                <a:spcPts val="390"/>
              </a:spcBef>
            </a:pPr>
            <a:r>
              <a:rPr sz="2000" spc="-5" dirty="0">
                <a:solidFill>
                  <a:srgbClr val="FFFF00"/>
                </a:solidFill>
                <a:latin typeface="Corbel"/>
                <a:cs typeface="Corbel"/>
              </a:rPr>
              <a:t>Acute hazardous </a:t>
            </a:r>
            <a:r>
              <a:rPr sz="2000" dirty="0">
                <a:solidFill>
                  <a:srgbClr val="FFFF00"/>
                </a:solidFill>
                <a:latin typeface="Corbel"/>
                <a:cs typeface="Corbel"/>
              </a:rPr>
              <a:t>waste  </a:t>
            </a:r>
            <a:r>
              <a:rPr sz="2000" spc="-5" dirty="0">
                <a:latin typeface="Corbel"/>
                <a:cs typeface="Corbel"/>
              </a:rPr>
              <a:t>have more complex  </a:t>
            </a:r>
            <a:r>
              <a:rPr sz="2000" spc="-10" dirty="0">
                <a:latin typeface="Corbel"/>
                <a:cs typeface="Corbel"/>
              </a:rPr>
              <a:t>accumulation  </a:t>
            </a:r>
            <a:r>
              <a:rPr sz="2000" dirty="0">
                <a:latin typeface="Corbel"/>
                <a:cs typeface="Corbel"/>
              </a:rPr>
              <a:t>requirements. </a:t>
            </a:r>
            <a:r>
              <a:rPr sz="2000" spc="-5" dirty="0">
                <a:latin typeface="Corbel"/>
                <a:cs typeface="Corbel"/>
              </a:rPr>
              <a:t>If  </a:t>
            </a:r>
            <a:r>
              <a:rPr sz="2000" dirty="0">
                <a:latin typeface="Corbel"/>
                <a:cs typeface="Corbel"/>
              </a:rPr>
              <a:t>facilities </a:t>
            </a:r>
            <a:r>
              <a:rPr sz="2000" spc="-5" dirty="0">
                <a:latin typeface="Corbel"/>
                <a:cs typeface="Corbel"/>
              </a:rPr>
              <a:t>generate</a:t>
            </a:r>
            <a:r>
              <a:rPr sz="2000" spc="-65" dirty="0">
                <a:latin typeface="Corbel"/>
                <a:cs typeface="Corbel"/>
              </a:rPr>
              <a:t> </a:t>
            </a:r>
            <a:r>
              <a:rPr sz="2000" spc="-5" dirty="0">
                <a:latin typeface="Corbel"/>
                <a:cs typeface="Corbel"/>
              </a:rPr>
              <a:t>more  than 2.2 pounds </a:t>
            </a:r>
            <a:r>
              <a:rPr sz="2000" spc="5" dirty="0">
                <a:latin typeface="Corbel"/>
                <a:cs typeface="Corbel"/>
              </a:rPr>
              <a:t>(1  </a:t>
            </a:r>
            <a:r>
              <a:rPr sz="2000" spc="-5" dirty="0">
                <a:latin typeface="Corbel"/>
                <a:cs typeface="Corbel"/>
              </a:rPr>
              <a:t>quart) of </a:t>
            </a:r>
            <a:r>
              <a:rPr sz="2000" dirty="0">
                <a:latin typeface="Corbel"/>
                <a:cs typeface="Corbel"/>
              </a:rPr>
              <a:t>this waste per  </a:t>
            </a:r>
            <a:r>
              <a:rPr sz="2000" spc="-5" dirty="0">
                <a:latin typeface="Corbel"/>
                <a:cs typeface="Corbel"/>
              </a:rPr>
              <a:t>month, the</a:t>
            </a:r>
            <a:r>
              <a:rPr lang="en-US" sz="2000" spc="-5" dirty="0">
                <a:latin typeface="Corbel"/>
                <a:cs typeface="Corbel"/>
              </a:rPr>
              <a:t> facility is classified as </a:t>
            </a:r>
            <a:r>
              <a:rPr sz="2000" spc="-5" dirty="0">
                <a:latin typeface="Corbel"/>
                <a:cs typeface="Corbel"/>
              </a:rPr>
              <a:t>L</a:t>
            </a:r>
            <a:r>
              <a:rPr lang="en-US" sz="2000" spc="-5" dirty="0">
                <a:latin typeface="Corbel"/>
                <a:cs typeface="Corbel"/>
              </a:rPr>
              <a:t>QG. </a:t>
            </a:r>
            <a:r>
              <a:rPr lang="en-US" sz="2000" spc="-20" dirty="0">
                <a:latin typeface="Corbel"/>
                <a:cs typeface="Corbel"/>
              </a:rPr>
              <a:t> Anything less than 2.2 pounds of acute waste per month is classified as a VSQG. </a:t>
            </a:r>
            <a:endParaRPr sz="2000" dirty="0">
              <a:latin typeface="Corbel"/>
              <a:cs typeface="Corbel"/>
            </a:endParaRPr>
          </a:p>
        </p:txBody>
      </p:sp>
      <p:sp>
        <p:nvSpPr>
          <p:cNvPr id="15" name="object 14">
            <a:extLst>
              <a:ext uri="{FF2B5EF4-FFF2-40B4-BE49-F238E27FC236}">
                <a16:creationId xmlns:a16="http://schemas.microsoft.com/office/drawing/2014/main" id="{DC4D0663-AD5B-4918-9FA2-2E9A96B585C3}"/>
              </a:ext>
            </a:extLst>
          </p:cNvPr>
          <p:cNvSpPr/>
          <p:nvPr/>
        </p:nvSpPr>
        <p:spPr>
          <a:xfrm>
            <a:off x="485180" y="2457050"/>
            <a:ext cx="3665701" cy="3791349"/>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5678" y="997832"/>
            <a:ext cx="5708015" cy="695960"/>
          </a:xfrm>
          <a:prstGeom prst="rect">
            <a:avLst/>
          </a:prstGeom>
        </p:spPr>
        <p:txBody>
          <a:bodyPr vert="horz" wrap="square" lIns="0" tIns="12700" rIns="0" bIns="0" rtlCol="0">
            <a:spAutoFit/>
          </a:bodyPr>
          <a:lstStyle/>
          <a:p>
            <a:pPr marL="12700">
              <a:lnSpc>
                <a:spcPct val="100000"/>
              </a:lnSpc>
              <a:spcBef>
                <a:spcPts val="100"/>
              </a:spcBef>
            </a:pPr>
            <a:r>
              <a:rPr spc="-10" dirty="0"/>
              <a:t>Accumulation </a:t>
            </a:r>
            <a:r>
              <a:rPr spc="-5" dirty="0"/>
              <a:t>Start</a:t>
            </a:r>
            <a:r>
              <a:rPr spc="-170" dirty="0"/>
              <a:t> </a:t>
            </a:r>
            <a:r>
              <a:rPr spc="-5" dirty="0"/>
              <a:t>Date</a:t>
            </a:r>
          </a:p>
        </p:txBody>
      </p:sp>
      <p:sp>
        <p:nvSpPr>
          <p:cNvPr id="3" name="object 3"/>
          <p:cNvSpPr txBox="1"/>
          <p:nvPr/>
        </p:nvSpPr>
        <p:spPr>
          <a:xfrm>
            <a:off x="1143000" y="2417344"/>
            <a:ext cx="3955415" cy="3528060"/>
          </a:xfrm>
          <a:prstGeom prst="rect">
            <a:avLst/>
          </a:prstGeom>
        </p:spPr>
        <p:txBody>
          <a:bodyPr vert="horz" wrap="square" lIns="0" tIns="55244" rIns="0" bIns="0" rtlCol="0">
            <a:spAutoFit/>
          </a:bodyPr>
          <a:lstStyle/>
          <a:p>
            <a:pPr marL="195580" marR="492125" indent="-182880">
              <a:lnSpc>
                <a:spcPct val="88300"/>
              </a:lnSpc>
              <a:spcBef>
                <a:spcPts val="434"/>
              </a:spcBef>
              <a:buClr>
                <a:schemeClr val="tx1"/>
              </a:buClr>
              <a:buSzPct val="79166"/>
              <a:buChar char="•"/>
              <a:tabLst>
                <a:tab pos="195580" algn="l"/>
              </a:tabLst>
            </a:pPr>
            <a:r>
              <a:rPr sz="2400" dirty="0">
                <a:latin typeface="Corbel"/>
                <a:cs typeface="Corbel"/>
              </a:rPr>
              <a:t>Date </a:t>
            </a:r>
            <a:r>
              <a:rPr sz="2400" spc="-5" dirty="0">
                <a:latin typeface="Corbel"/>
                <a:cs typeface="Corbel"/>
              </a:rPr>
              <a:t>the </a:t>
            </a:r>
            <a:r>
              <a:rPr sz="2400" dirty="0">
                <a:latin typeface="Corbel"/>
                <a:cs typeface="Corbel"/>
              </a:rPr>
              <a:t>first </a:t>
            </a:r>
            <a:r>
              <a:rPr sz="2400" spc="-5" dirty="0">
                <a:latin typeface="Corbel"/>
                <a:cs typeface="Corbel"/>
              </a:rPr>
              <a:t>drop of  hazardous </a:t>
            </a:r>
            <a:r>
              <a:rPr sz="2400" dirty="0">
                <a:latin typeface="Corbel"/>
                <a:cs typeface="Corbel"/>
              </a:rPr>
              <a:t>waste is</a:t>
            </a:r>
            <a:r>
              <a:rPr sz="2400" spc="-95" dirty="0">
                <a:latin typeface="Corbel"/>
                <a:cs typeface="Corbel"/>
              </a:rPr>
              <a:t> </a:t>
            </a:r>
            <a:r>
              <a:rPr sz="2400" dirty="0">
                <a:latin typeface="Corbel"/>
                <a:cs typeface="Corbel"/>
              </a:rPr>
              <a:t>placed  into a </a:t>
            </a:r>
            <a:r>
              <a:rPr sz="2400" spc="-5" dirty="0">
                <a:latin typeface="Corbel"/>
                <a:cs typeface="Corbel"/>
              </a:rPr>
              <a:t>storage</a:t>
            </a:r>
            <a:r>
              <a:rPr sz="2400" spc="-55" dirty="0">
                <a:latin typeface="Corbel"/>
                <a:cs typeface="Corbel"/>
              </a:rPr>
              <a:t> </a:t>
            </a:r>
            <a:r>
              <a:rPr sz="2400" spc="-15" dirty="0">
                <a:latin typeface="Corbel"/>
                <a:cs typeface="Corbel"/>
              </a:rPr>
              <a:t>container.</a:t>
            </a:r>
            <a:endParaRPr sz="2400" dirty="0">
              <a:latin typeface="Corbel"/>
              <a:cs typeface="Corbel"/>
            </a:endParaRPr>
          </a:p>
          <a:p>
            <a:pPr marL="195580" marR="5080" indent="-182880">
              <a:lnSpc>
                <a:spcPct val="90300"/>
              </a:lnSpc>
              <a:spcBef>
                <a:spcPts val="1410"/>
              </a:spcBef>
              <a:buClr>
                <a:schemeClr val="tx1"/>
              </a:buClr>
              <a:buSzPct val="79166"/>
              <a:buChar char="•"/>
              <a:tabLst>
                <a:tab pos="195580" algn="l"/>
              </a:tabLst>
            </a:pPr>
            <a:r>
              <a:rPr sz="2400" spc="-15" dirty="0">
                <a:solidFill>
                  <a:srgbClr val="CC3300"/>
                </a:solidFill>
                <a:highlight>
                  <a:srgbClr val="FFFF00"/>
                </a:highlight>
                <a:latin typeface="Corbel"/>
                <a:cs typeface="Corbel"/>
              </a:rPr>
              <a:t>NOTE:</a:t>
            </a:r>
            <a:r>
              <a:rPr sz="2400" spc="-15" dirty="0">
                <a:solidFill>
                  <a:srgbClr val="CC3300"/>
                </a:solidFill>
                <a:latin typeface="Corbel"/>
                <a:cs typeface="Corbel"/>
              </a:rPr>
              <a:t> </a:t>
            </a:r>
            <a:r>
              <a:rPr lang="en-US" sz="2400" spc="-15" dirty="0">
                <a:solidFill>
                  <a:srgbClr val="CC3300"/>
                </a:solidFill>
                <a:latin typeface="Corbel"/>
                <a:cs typeface="Corbel"/>
              </a:rPr>
              <a:t> </a:t>
            </a:r>
            <a:r>
              <a:rPr sz="2400" dirty="0">
                <a:latin typeface="Corbel"/>
                <a:cs typeface="Corbel"/>
              </a:rPr>
              <a:t>VSQGs </a:t>
            </a:r>
            <a:r>
              <a:rPr sz="2400" spc="-5" dirty="0">
                <a:latin typeface="Corbel"/>
                <a:cs typeface="Corbel"/>
              </a:rPr>
              <a:t>and SQGs may  </a:t>
            </a:r>
            <a:r>
              <a:rPr sz="2400" dirty="0">
                <a:latin typeface="Corbel"/>
                <a:cs typeface="Corbel"/>
              </a:rPr>
              <a:t>retain </a:t>
            </a:r>
            <a:r>
              <a:rPr sz="2400" spc="-5" dirty="0">
                <a:latin typeface="Corbel"/>
                <a:cs typeface="Corbel"/>
              </a:rPr>
              <a:t>hazardous </a:t>
            </a:r>
            <a:r>
              <a:rPr sz="2400" dirty="0">
                <a:latin typeface="Corbel"/>
                <a:cs typeface="Corbel"/>
              </a:rPr>
              <a:t>waste </a:t>
            </a:r>
            <a:r>
              <a:rPr sz="2400" spc="-5" dirty="0">
                <a:latin typeface="Corbel"/>
                <a:cs typeface="Corbel"/>
              </a:rPr>
              <a:t>for an  additional </a:t>
            </a:r>
            <a:r>
              <a:rPr sz="2400" dirty="0">
                <a:latin typeface="Corbel"/>
                <a:cs typeface="Corbel"/>
              </a:rPr>
              <a:t>90 </a:t>
            </a:r>
            <a:r>
              <a:rPr sz="2400" spc="-5" dirty="0">
                <a:latin typeface="Corbel"/>
                <a:cs typeface="Corbel"/>
              </a:rPr>
              <a:t>days (for </a:t>
            </a:r>
            <a:r>
              <a:rPr sz="2400" dirty="0">
                <a:latin typeface="Corbel"/>
                <a:cs typeface="Corbel"/>
              </a:rPr>
              <a:t>a </a:t>
            </a:r>
            <a:r>
              <a:rPr sz="2400" spc="-5" dirty="0">
                <a:latin typeface="Corbel"/>
                <a:cs typeface="Corbel"/>
              </a:rPr>
              <a:t>total  of </a:t>
            </a:r>
            <a:r>
              <a:rPr sz="2400" spc="-20" dirty="0">
                <a:latin typeface="Corbel"/>
                <a:cs typeface="Corbel"/>
              </a:rPr>
              <a:t>270 </a:t>
            </a:r>
            <a:r>
              <a:rPr sz="2400" spc="-5" dirty="0">
                <a:latin typeface="Corbel"/>
                <a:cs typeface="Corbel"/>
              </a:rPr>
              <a:t>days), </a:t>
            </a:r>
            <a:r>
              <a:rPr sz="2400" dirty="0">
                <a:latin typeface="Corbel"/>
                <a:cs typeface="Corbel"/>
              </a:rPr>
              <a:t>if </a:t>
            </a:r>
            <a:r>
              <a:rPr sz="2400" spc="-5" dirty="0">
                <a:latin typeface="Corbel"/>
                <a:cs typeface="Corbel"/>
              </a:rPr>
              <a:t>the </a:t>
            </a:r>
            <a:r>
              <a:rPr sz="2400" dirty="0">
                <a:latin typeface="Corbel"/>
                <a:cs typeface="Corbel"/>
              </a:rPr>
              <a:t>designated  facility </a:t>
            </a:r>
            <a:r>
              <a:rPr sz="2400" spc="-5" dirty="0">
                <a:latin typeface="Corbel"/>
                <a:cs typeface="Corbel"/>
              </a:rPr>
              <a:t>for the </a:t>
            </a:r>
            <a:r>
              <a:rPr sz="2400" dirty="0">
                <a:latin typeface="Corbel"/>
                <a:cs typeface="Corbel"/>
              </a:rPr>
              <a:t>waste is  located </a:t>
            </a:r>
            <a:r>
              <a:rPr sz="2400" spc="-5" dirty="0">
                <a:latin typeface="Corbel"/>
                <a:cs typeface="Corbel"/>
              </a:rPr>
              <a:t>more than </a:t>
            </a:r>
            <a:r>
              <a:rPr sz="2400" spc="-20" dirty="0">
                <a:latin typeface="Corbel"/>
                <a:cs typeface="Corbel"/>
              </a:rPr>
              <a:t>200 </a:t>
            </a:r>
            <a:r>
              <a:rPr sz="2400" dirty="0">
                <a:latin typeface="Corbel"/>
                <a:cs typeface="Corbel"/>
              </a:rPr>
              <a:t>miles  </a:t>
            </a:r>
            <a:r>
              <a:rPr sz="2400" spc="-5" dirty="0">
                <a:latin typeface="Corbel"/>
                <a:cs typeface="Corbel"/>
              </a:rPr>
              <a:t>from the generation</a:t>
            </a:r>
            <a:r>
              <a:rPr sz="2400" spc="-25" dirty="0">
                <a:latin typeface="Corbel"/>
                <a:cs typeface="Corbel"/>
              </a:rPr>
              <a:t> </a:t>
            </a:r>
            <a:r>
              <a:rPr sz="2400" dirty="0">
                <a:latin typeface="Corbel"/>
                <a:cs typeface="Corbel"/>
              </a:rPr>
              <a:t>site.</a:t>
            </a:r>
          </a:p>
        </p:txBody>
      </p:sp>
      <p:sp>
        <p:nvSpPr>
          <p:cNvPr id="4" name="object 4"/>
          <p:cNvSpPr/>
          <p:nvPr/>
        </p:nvSpPr>
        <p:spPr>
          <a:xfrm>
            <a:off x="5994429" y="2641013"/>
            <a:ext cx="2138680" cy="3491865"/>
          </a:xfrm>
          <a:custGeom>
            <a:avLst/>
            <a:gdLst/>
            <a:ahLst/>
            <a:cxnLst/>
            <a:rect l="l" t="t" r="r" b="b"/>
            <a:pathLst>
              <a:path w="2138679" h="3491865">
                <a:moveTo>
                  <a:pt x="2138091" y="0"/>
                </a:moveTo>
                <a:lnTo>
                  <a:pt x="0" y="0"/>
                </a:lnTo>
                <a:lnTo>
                  <a:pt x="0" y="3169763"/>
                </a:lnTo>
                <a:lnTo>
                  <a:pt x="37673" y="3256155"/>
                </a:lnTo>
                <a:lnTo>
                  <a:pt x="89863" y="3303399"/>
                </a:lnTo>
                <a:lnTo>
                  <a:pt x="163823" y="3343953"/>
                </a:lnTo>
                <a:lnTo>
                  <a:pt x="238826" y="3374635"/>
                </a:lnTo>
                <a:lnTo>
                  <a:pt x="321431" y="3400018"/>
                </a:lnTo>
                <a:lnTo>
                  <a:pt x="411304" y="3425402"/>
                </a:lnTo>
                <a:lnTo>
                  <a:pt x="502542" y="3445505"/>
                </a:lnTo>
                <a:lnTo>
                  <a:pt x="592067" y="3460667"/>
                </a:lnTo>
                <a:lnTo>
                  <a:pt x="683318" y="3470893"/>
                </a:lnTo>
                <a:lnTo>
                  <a:pt x="785996" y="3481120"/>
                </a:lnTo>
                <a:lnTo>
                  <a:pt x="980212" y="3491345"/>
                </a:lnTo>
                <a:lnTo>
                  <a:pt x="1168228" y="3491345"/>
                </a:lnTo>
                <a:lnTo>
                  <a:pt x="1347603" y="3481119"/>
                </a:lnTo>
                <a:lnTo>
                  <a:pt x="1434701" y="3470893"/>
                </a:lnTo>
                <a:lnTo>
                  <a:pt x="1504177" y="3465957"/>
                </a:lnTo>
                <a:lnTo>
                  <a:pt x="1630041" y="3445505"/>
                </a:lnTo>
                <a:lnTo>
                  <a:pt x="1700909" y="3430345"/>
                </a:lnTo>
                <a:lnTo>
                  <a:pt x="1757575" y="3415174"/>
                </a:lnTo>
                <a:lnTo>
                  <a:pt x="1818419" y="3400018"/>
                </a:lnTo>
                <a:lnTo>
                  <a:pt x="1876060" y="3379564"/>
                </a:lnTo>
                <a:lnTo>
                  <a:pt x="1936904" y="3359464"/>
                </a:lnTo>
                <a:lnTo>
                  <a:pt x="1983267" y="3339010"/>
                </a:lnTo>
                <a:lnTo>
                  <a:pt x="2030884" y="3313626"/>
                </a:lnTo>
                <a:lnTo>
                  <a:pt x="2074463" y="3283300"/>
                </a:lnTo>
                <a:lnTo>
                  <a:pt x="2112195" y="3242746"/>
                </a:lnTo>
                <a:lnTo>
                  <a:pt x="2135306" y="3201851"/>
                </a:lnTo>
                <a:lnTo>
                  <a:pt x="2138091" y="3169763"/>
                </a:lnTo>
                <a:lnTo>
                  <a:pt x="2138091" y="0"/>
                </a:lnTo>
                <a:close/>
              </a:path>
            </a:pathLst>
          </a:custGeom>
          <a:solidFill>
            <a:srgbClr val="808080"/>
          </a:solidFill>
        </p:spPr>
        <p:txBody>
          <a:bodyPr wrap="square" lIns="0" tIns="0" rIns="0" bIns="0" rtlCol="0"/>
          <a:lstStyle/>
          <a:p>
            <a:endParaRPr dirty="0"/>
          </a:p>
        </p:txBody>
      </p:sp>
      <p:sp>
        <p:nvSpPr>
          <p:cNvPr id="5" name="object 5"/>
          <p:cNvSpPr/>
          <p:nvPr/>
        </p:nvSpPr>
        <p:spPr>
          <a:xfrm>
            <a:off x="5996376" y="2641013"/>
            <a:ext cx="2138680" cy="3491865"/>
          </a:xfrm>
          <a:custGeom>
            <a:avLst/>
            <a:gdLst/>
            <a:ahLst/>
            <a:cxnLst/>
            <a:rect l="l" t="t" r="r" b="b"/>
            <a:pathLst>
              <a:path w="2138679" h="3491865">
                <a:moveTo>
                  <a:pt x="27775" y="3239629"/>
                </a:moveTo>
                <a:lnTo>
                  <a:pt x="7259" y="3205374"/>
                </a:lnTo>
                <a:lnTo>
                  <a:pt x="0" y="3169763"/>
                </a:lnTo>
                <a:lnTo>
                  <a:pt x="0" y="0"/>
                </a:lnTo>
                <a:lnTo>
                  <a:pt x="2138091" y="0"/>
                </a:lnTo>
                <a:lnTo>
                  <a:pt x="2138091" y="3169763"/>
                </a:lnTo>
                <a:lnTo>
                  <a:pt x="2137888" y="3172112"/>
                </a:lnTo>
                <a:lnTo>
                  <a:pt x="2135306" y="3201851"/>
                </a:lnTo>
                <a:lnTo>
                  <a:pt x="2123610" y="3222547"/>
                </a:lnTo>
                <a:lnTo>
                  <a:pt x="2074463" y="3283300"/>
                </a:lnTo>
                <a:lnTo>
                  <a:pt x="2030884" y="3313626"/>
                </a:lnTo>
                <a:lnTo>
                  <a:pt x="1983267" y="3339010"/>
                </a:lnTo>
                <a:lnTo>
                  <a:pt x="1936904" y="3359464"/>
                </a:lnTo>
                <a:lnTo>
                  <a:pt x="1897164" y="3372592"/>
                </a:lnTo>
                <a:lnTo>
                  <a:pt x="1876060" y="3379564"/>
                </a:lnTo>
                <a:lnTo>
                  <a:pt x="1853969" y="3387403"/>
                </a:lnTo>
                <a:lnTo>
                  <a:pt x="1818419" y="3400018"/>
                </a:lnTo>
                <a:lnTo>
                  <a:pt x="1757575" y="3415174"/>
                </a:lnTo>
                <a:lnTo>
                  <a:pt x="1700909" y="3430345"/>
                </a:lnTo>
                <a:lnTo>
                  <a:pt x="1640847" y="3443194"/>
                </a:lnTo>
                <a:lnTo>
                  <a:pt x="1630041" y="3445505"/>
                </a:lnTo>
                <a:lnTo>
                  <a:pt x="1504254" y="3465944"/>
                </a:lnTo>
                <a:lnTo>
                  <a:pt x="1434701" y="3470893"/>
                </a:lnTo>
                <a:lnTo>
                  <a:pt x="1347612" y="3481119"/>
                </a:lnTo>
                <a:lnTo>
                  <a:pt x="1168248" y="3491344"/>
                </a:lnTo>
                <a:lnTo>
                  <a:pt x="1076991" y="3491345"/>
                </a:lnTo>
                <a:lnTo>
                  <a:pt x="980212" y="3491345"/>
                </a:lnTo>
                <a:lnTo>
                  <a:pt x="881707" y="3486056"/>
                </a:lnTo>
                <a:lnTo>
                  <a:pt x="785972" y="3481119"/>
                </a:lnTo>
                <a:lnTo>
                  <a:pt x="683318" y="3470893"/>
                </a:lnTo>
                <a:lnTo>
                  <a:pt x="638475" y="3465868"/>
                </a:lnTo>
                <a:lnTo>
                  <a:pt x="592067" y="3460667"/>
                </a:lnTo>
                <a:lnTo>
                  <a:pt x="502542" y="3445505"/>
                </a:lnTo>
                <a:lnTo>
                  <a:pt x="411304" y="3425402"/>
                </a:lnTo>
                <a:lnTo>
                  <a:pt x="321431" y="3400018"/>
                </a:lnTo>
                <a:lnTo>
                  <a:pt x="277783" y="3386606"/>
                </a:lnTo>
                <a:lnTo>
                  <a:pt x="238826" y="3374635"/>
                </a:lnTo>
                <a:lnTo>
                  <a:pt x="211968" y="3363648"/>
                </a:lnTo>
                <a:lnTo>
                  <a:pt x="163823" y="3343953"/>
                </a:lnTo>
                <a:lnTo>
                  <a:pt x="89863" y="3303399"/>
                </a:lnTo>
                <a:lnTo>
                  <a:pt x="68963" y="3284480"/>
                </a:lnTo>
                <a:lnTo>
                  <a:pt x="37673" y="3256155"/>
                </a:lnTo>
                <a:lnTo>
                  <a:pt x="27775" y="3239629"/>
                </a:lnTo>
              </a:path>
            </a:pathLst>
          </a:custGeom>
          <a:ln w="46570">
            <a:solidFill>
              <a:srgbClr val="000000"/>
            </a:solidFill>
          </a:ln>
        </p:spPr>
        <p:txBody>
          <a:bodyPr wrap="square" lIns="0" tIns="0" rIns="0" bIns="0" rtlCol="0"/>
          <a:lstStyle/>
          <a:p>
            <a:endParaRPr dirty="0"/>
          </a:p>
        </p:txBody>
      </p:sp>
      <p:sp>
        <p:nvSpPr>
          <p:cNvPr id="6" name="object 6"/>
          <p:cNvSpPr/>
          <p:nvPr/>
        </p:nvSpPr>
        <p:spPr>
          <a:xfrm>
            <a:off x="5988714" y="4058650"/>
            <a:ext cx="2150110" cy="328295"/>
          </a:xfrm>
          <a:custGeom>
            <a:avLst/>
            <a:gdLst/>
            <a:ahLst/>
            <a:cxnLst/>
            <a:rect l="l" t="t" r="r" b="b"/>
            <a:pathLst>
              <a:path w="2150109" h="328295">
                <a:moveTo>
                  <a:pt x="0" y="0"/>
                </a:moveTo>
                <a:lnTo>
                  <a:pt x="10920" y="42775"/>
                </a:lnTo>
                <a:lnTo>
                  <a:pt x="38793" y="83893"/>
                </a:lnTo>
                <a:lnTo>
                  <a:pt x="82509" y="123005"/>
                </a:lnTo>
                <a:lnTo>
                  <a:pt x="140956" y="159765"/>
                </a:lnTo>
                <a:lnTo>
                  <a:pt x="175358" y="177154"/>
                </a:lnTo>
                <a:lnTo>
                  <a:pt x="213025" y="193826"/>
                </a:lnTo>
                <a:lnTo>
                  <a:pt x="253820" y="209736"/>
                </a:lnTo>
                <a:lnTo>
                  <a:pt x="297604" y="224841"/>
                </a:lnTo>
                <a:lnTo>
                  <a:pt x="344238" y="239098"/>
                </a:lnTo>
                <a:lnTo>
                  <a:pt x="393582" y="252463"/>
                </a:lnTo>
                <a:lnTo>
                  <a:pt x="445500" y="264894"/>
                </a:lnTo>
                <a:lnTo>
                  <a:pt x="499850" y="276347"/>
                </a:lnTo>
                <a:lnTo>
                  <a:pt x="556495" y="286778"/>
                </a:lnTo>
                <a:lnTo>
                  <a:pt x="615296" y="296144"/>
                </a:lnTo>
                <a:lnTo>
                  <a:pt x="676114" y="304403"/>
                </a:lnTo>
                <a:lnTo>
                  <a:pt x="738810" y="311509"/>
                </a:lnTo>
                <a:lnTo>
                  <a:pt x="803245" y="317421"/>
                </a:lnTo>
                <a:lnTo>
                  <a:pt x="869281" y="322094"/>
                </a:lnTo>
                <a:lnTo>
                  <a:pt x="936778" y="325486"/>
                </a:lnTo>
                <a:lnTo>
                  <a:pt x="1005598" y="327553"/>
                </a:lnTo>
                <a:lnTo>
                  <a:pt x="1075602" y="328251"/>
                </a:lnTo>
                <a:lnTo>
                  <a:pt x="1145405" y="327553"/>
                </a:lnTo>
                <a:lnTo>
                  <a:pt x="1214041" y="325486"/>
                </a:lnTo>
                <a:lnTo>
                  <a:pt x="1281370" y="322094"/>
                </a:lnTo>
                <a:lnTo>
                  <a:pt x="1347252" y="317421"/>
                </a:lnTo>
                <a:lnTo>
                  <a:pt x="1411548" y="311509"/>
                </a:lnTo>
                <a:lnTo>
                  <a:pt x="1474119" y="304403"/>
                </a:lnTo>
                <a:lnTo>
                  <a:pt x="1534824" y="296144"/>
                </a:lnTo>
                <a:lnTo>
                  <a:pt x="1593525" y="286778"/>
                </a:lnTo>
                <a:lnTo>
                  <a:pt x="1650081" y="276347"/>
                </a:lnTo>
                <a:lnTo>
                  <a:pt x="1704353" y="264894"/>
                </a:lnTo>
                <a:lnTo>
                  <a:pt x="1756202" y="252463"/>
                </a:lnTo>
                <a:lnTo>
                  <a:pt x="1805489" y="239098"/>
                </a:lnTo>
                <a:lnTo>
                  <a:pt x="1852072" y="224841"/>
                </a:lnTo>
                <a:lnTo>
                  <a:pt x="1895814" y="209736"/>
                </a:lnTo>
                <a:lnTo>
                  <a:pt x="1936575" y="193826"/>
                </a:lnTo>
                <a:lnTo>
                  <a:pt x="1974214" y="177154"/>
                </a:lnTo>
                <a:lnTo>
                  <a:pt x="2008593" y="159765"/>
                </a:lnTo>
                <a:lnTo>
                  <a:pt x="2067010" y="123005"/>
                </a:lnTo>
                <a:lnTo>
                  <a:pt x="2110711" y="83893"/>
                </a:lnTo>
                <a:lnTo>
                  <a:pt x="2138579" y="42775"/>
                </a:lnTo>
                <a:lnTo>
                  <a:pt x="2146226" y="21573"/>
                </a:lnTo>
                <a:lnTo>
                  <a:pt x="2149497" y="0"/>
                </a:lnTo>
              </a:path>
            </a:pathLst>
          </a:custGeom>
          <a:ln w="23614">
            <a:solidFill>
              <a:srgbClr val="000000"/>
            </a:solidFill>
          </a:ln>
        </p:spPr>
        <p:txBody>
          <a:bodyPr wrap="square" lIns="0" tIns="0" rIns="0" bIns="0" rtlCol="0"/>
          <a:lstStyle/>
          <a:p>
            <a:endParaRPr dirty="0"/>
          </a:p>
        </p:txBody>
      </p:sp>
      <p:sp>
        <p:nvSpPr>
          <p:cNvPr id="8" name="object 8"/>
          <p:cNvSpPr/>
          <p:nvPr/>
        </p:nvSpPr>
        <p:spPr>
          <a:xfrm>
            <a:off x="5980459" y="2637027"/>
            <a:ext cx="2152650" cy="340360"/>
          </a:xfrm>
          <a:custGeom>
            <a:avLst/>
            <a:gdLst/>
            <a:ahLst/>
            <a:cxnLst/>
            <a:rect l="l" t="t" r="r" b="b"/>
            <a:pathLst>
              <a:path w="2152650" h="340360">
                <a:moveTo>
                  <a:pt x="2151674" y="0"/>
                </a:moveTo>
                <a:lnTo>
                  <a:pt x="885" y="0"/>
                </a:lnTo>
                <a:lnTo>
                  <a:pt x="0" y="8413"/>
                </a:lnTo>
                <a:lnTo>
                  <a:pt x="9062" y="51546"/>
                </a:lnTo>
                <a:lnTo>
                  <a:pt x="35494" y="93027"/>
                </a:lnTo>
                <a:lnTo>
                  <a:pt x="78163" y="132503"/>
                </a:lnTo>
                <a:lnTo>
                  <a:pt x="135939" y="169621"/>
                </a:lnTo>
                <a:lnTo>
                  <a:pt x="170138" y="187185"/>
                </a:lnTo>
                <a:lnTo>
                  <a:pt x="207689" y="204026"/>
                </a:lnTo>
                <a:lnTo>
                  <a:pt x="248451" y="220102"/>
                </a:lnTo>
                <a:lnTo>
                  <a:pt x="292282" y="235367"/>
                </a:lnTo>
                <a:lnTo>
                  <a:pt x="339040" y="249777"/>
                </a:lnTo>
                <a:lnTo>
                  <a:pt x="388585" y="263288"/>
                </a:lnTo>
                <a:lnTo>
                  <a:pt x="440774" y="275856"/>
                </a:lnTo>
                <a:lnTo>
                  <a:pt x="495466" y="287437"/>
                </a:lnTo>
                <a:lnTo>
                  <a:pt x="552520" y="297986"/>
                </a:lnTo>
                <a:lnTo>
                  <a:pt x="611794" y="307460"/>
                </a:lnTo>
                <a:lnTo>
                  <a:pt x="673147" y="315813"/>
                </a:lnTo>
                <a:lnTo>
                  <a:pt x="736437" y="323003"/>
                </a:lnTo>
                <a:lnTo>
                  <a:pt x="801523" y="328985"/>
                </a:lnTo>
                <a:lnTo>
                  <a:pt x="868263" y="333714"/>
                </a:lnTo>
                <a:lnTo>
                  <a:pt x="936516" y="337147"/>
                </a:lnTo>
                <a:lnTo>
                  <a:pt x="1006140" y="339239"/>
                </a:lnTo>
                <a:lnTo>
                  <a:pt x="1076994" y="339946"/>
                </a:lnTo>
                <a:lnTo>
                  <a:pt x="1147645" y="339239"/>
                </a:lnTo>
                <a:lnTo>
                  <a:pt x="1217087" y="337147"/>
                </a:lnTo>
                <a:lnTo>
                  <a:pt x="1285175" y="333714"/>
                </a:lnTo>
                <a:lnTo>
                  <a:pt x="1351768" y="328985"/>
                </a:lnTo>
                <a:lnTo>
                  <a:pt x="1416723" y="323003"/>
                </a:lnTo>
                <a:lnTo>
                  <a:pt x="1479898" y="315813"/>
                </a:lnTo>
                <a:lnTo>
                  <a:pt x="1541150" y="307460"/>
                </a:lnTo>
                <a:lnTo>
                  <a:pt x="1600338" y="297986"/>
                </a:lnTo>
                <a:lnTo>
                  <a:pt x="1657317" y="287437"/>
                </a:lnTo>
                <a:lnTo>
                  <a:pt x="1711947" y="275856"/>
                </a:lnTo>
                <a:lnTo>
                  <a:pt x="1764085" y="263288"/>
                </a:lnTo>
                <a:lnTo>
                  <a:pt x="1813588" y="249777"/>
                </a:lnTo>
                <a:lnTo>
                  <a:pt x="1860314" y="235367"/>
                </a:lnTo>
                <a:lnTo>
                  <a:pt x="1904120" y="220102"/>
                </a:lnTo>
                <a:lnTo>
                  <a:pt x="1944864" y="204026"/>
                </a:lnTo>
                <a:lnTo>
                  <a:pt x="1982403" y="187185"/>
                </a:lnTo>
                <a:lnTo>
                  <a:pt x="2016596" y="169621"/>
                </a:lnTo>
                <a:lnTo>
                  <a:pt x="2074371" y="132503"/>
                </a:lnTo>
                <a:lnTo>
                  <a:pt x="2117050" y="93027"/>
                </a:lnTo>
                <a:lnTo>
                  <a:pt x="2143493" y="51546"/>
                </a:lnTo>
                <a:lnTo>
                  <a:pt x="2152560" y="8413"/>
                </a:lnTo>
                <a:lnTo>
                  <a:pt x="2151674" y="0"/>
                </a:lnTo>
                <a:close/>
              </a:path>
            </a:pathLst>
          </a:custGeom>
          <a:solidFill>
            <a:srgbClr val="C0C0C0"/>
          </a:solidFill>
        </p:spPr>
        <p:txBody>
          <a:bodyPr wrap="square" lIns="0" tIns="0" rIns="0" bIns="0" rtlCol="0"/>
          <a:lstStyle/>
          <a:p>
            <a:endParaRPr dirty="0"/>
          </a:p>
        </p:txBody>
      </p:sp>
      <p:sp>
        <p:nvSpPr>
          <p:cNvPr id="9" name="object 9"/>
          <p:cNvSpPr/>
          <p:nvPr/>
        </p:nvSpPr>
        <p:spPr>
          <a:xfrm>
            <a:off x="5980459" y="2652242"/>
            <a:ext cx="2152650" cy="340360"/>
          </a:xfrm>
          <a:custGeom>
            <a:avLst/>
            <a:gdLst/>
            <a:ahLst/>
            <a:cxnLst/>
            <a:rect l="l" t="t" r="r" b="b"/>
            <a:pathLst>
              <a:path w="2152650" h="340360">
                <a:moveTo>
                  <a:pt x="885" y="0"/>
                </a:moveTo>
                <a:lnTo>
                  <a:pt x="9062" y="51546"/>
                </a:lnTo>
                <a:lnTo>
                  <a:pt x="35494" y="93027"/>
                </a:lnTo>
                <a:lnTo>
                  <a:pt x="78164" y="132503"/>
                </a:lnTo>
                <a:lnTo>
                  <a:pt x="135939" y="169621"/>
                </a:lnTo>
                <a:lnTo>
                  <a:pt x="170138" y="187185"/>
                </a:lnTo>
                <a:lnTo>
                  <a:pt x="207690" y="204026"/>
                </a:lnTo>
                <a:lnTo>
                  <a:pt x="248451" y="220102"/>
                </a:lnTo>
                <a:lnTo>
                  <a:pt x="292282" y="235367"/>
                </a:lnTo>
                <a:lnTo>
                  <a:pt x="339040" y="249777"/>
                </a:lnTo>
                <a:lnTo>
                  <a:pt x="388585" y="263288"/>
                </a:lnTo>
                <a:lnTo>
                  <a:pt x="440774" y="275856"/>
                </a:lnTo>
                <a:lnTo>
                  <a:pt x="495466" y="287437"/>
                </a:lnTo>
                <a:lnTo>
                  <a:pt x="552520" y="297986"/>
                </a:lnTo>
                <a:lnTo>
                  <a:pt x="611794" y="307460"/>
                </a:lnTo>
                <a:lnTo>
                  <a:pt x="673147" y="315813"/>
                </a:lnTo>
                <a:lnTo>
                  <a:pt x="736437" y="323003"/>
                </a:lnTo>
                <a:lnTo>
                  <a:pt x="801523" y="328985"/>
                </a:lnTo>
                <a:lnTo>
                  <a:pt x="868263" y="333714"/>
                </a:lnTo>
                <a:lnTo>
                  <a:pt x="936516" y="337147"/>
                </a:lnTo>
                <a:lnTo>
                  <a:pt x="1006140" y="339239"/>
                </a:lnTo>
                <a:lnTo>
                  <a:pt x="1076994" y="339946"/>
                </a:lnTo>
                <a:lnTo>
                  <a:pt x="1147645" y="339239"/>
                </a:lnTo>
                <a:lnTo>
                  <a:pt x="1217087" y="337147"/>
                </a:lnTo>
                <a:lnTo>
                  <a:pt x="1285175" y="333714"/>
                </a:lnTo>
                <a:lnTo>
                  <a:pt x="1351768" y="328985"/>
                </a:lnTo>
                <a:lnTo>
                  <a:pt x="1416723" y="323003"/>
                </a:lnTo>
                <a:lnTo>
                  <a:pt x="1479898" y="315813"/>
                </a:lnTo>
                <a:lnTo>
                  <a:pt x="1541150" y="307460"/>
                </a:lnTo>
                <a:lnTo>
                  <a:pt x="1600338" y="297986"/>
                </a:lnTo>
                <a:lnTo>
                  <a:pt x="1657318" y="287437"/>
                </a:lnTo>
                <a:lnTo>
                  <a:pt x="1711947" y="275856"/>
                </a:lnTo>
                <a:lnTo>
                  <a:pt x="1764085" y="263288"/>
                </a:lnTo>
                <a:lnTo>
                  <a:pt x="1813588" y="249777"/>
                </a:lnTo>
                <a:lnTo>
                  <a:pt x="1860314" y="235367"/>
                </a:lnTo>
                <a:lnTo>
                  <a:pt x="1904120" y="220102"/>
                </a:lnTo>
                <a:lnTo>
                  <a:pt x="1944864" y="204026"/>
                </a:lnTo>
                <a:lnTo>
                  <a:pt x="1982403" y="187185"/>
                </a:lnTo>
                <a:lnTo>
                  <a:pt x="2016596" y="169621"/>
                </a:lnTo>
                <a:lnTo>
                  <a:pt x="2074372" y="132503"/>
                </a:lnTo>
                <a:lnTo>
                  <a:pt x="2117050" y="93027"/>
                </a:lnTo>
                <a:lnTo>
                  <a:pt x="2132372" y="72515"/>
                </a:lnTo>
                <a:lnTo>
                  <a:pt x="2143493" y="51546"/>
                </a:lnTo>
                <a:lnTo>
                  <a:pt x="2150270" y="30164"/>
                </a:lnTo>
                <a:lnTo>
                  <a:pt x="2152560" y="8413"/>
                </a:lnTo>
                <a:lnTo>
                  <a:pt x="2151674" y="0"/>
                </a:lnTo>
                <a:lnTo>
                  <a:pt x="885" y="0"/>
                </a:lnTo>
              </a:path>
            </a:pathLst>
          </a:custGeom>
          <a:ln w="47228">
            <a:solidFill>
              <a:srgbClr val="000000"/>
            </a:solidFill>
          </a:ln>
        </p:spPr>
        <p:txBody>
          <a:bodyPr wrap="square" lIns="0" tIns="0" rIns="0" bIns="0" rtlCol="0"/>
          <a:lstStyle/>
          <a:p>
            <a:endParaRPr dirty="0"/>
          </a:p>
        </p:txBody>
      </p:sp>
      <p:sp>
        <p:nvSpPr>
          <p:cNvPr id="10" name="object 10"/>
          <p:cNvSpPr/>
          <p:nvPr/>
        </p:nvSpPr>
        <p:spPr>
          <a:xfrm>
            <a:off x="6740314" y="3428919"/>
            <a:ext cx="646909" cy="614516"/>
          </a:xfrm>
          <a:prstGeom prst="rect">
            <a:avLst/>
          </a:prstGeom>
          <a:blipFill>
            <a:blip r:embed="rId2" cstate="print"/>
            <a:stretch>
              <a:fillRect/>
            </a:stretch>
          </a:blipFill>
        </p:spPr>
        <p:txBody>
          <a:bodyPr wrap="square" lIns="0" tIns="0" rIns="0" bIns="0" rtlCol="0"/>
          <a:lstStyle/>
          <a:p>
            <a:endParaRPr dirty="0"/>
          </a:p>
        </p:txBody>
      </p:sp>
      <p:sp>
        <p:nvSpPr>
          <p:cNvPr id="11" name="object 11"/>
          <p:cNvSpPr/>
          <p:nvPr/>
        </p:nvSpPr>
        <p:spPr>
          <a:xfrm>
            <a:off x="6882039" y="1862513"/>
            <a:ext cx="381000" cy="609600"/>
          </a:xfrm>
          <a:custGeom>
            <a:avLst/>
            <a:gdLst/>
            <a:ahLst/>
            <a:cxnLst/>
            <a:rect l="l" t="t" r="r" b="b"/>
            <a:pathLst>
              <a:path w="381000" h="609600">
                <a:moveTo>
                  <a:pt x="190500" y="0"/>
                </a:moveTo>
                <a:lnTo>
                  <a:pt x="0" y="609600"/>
                </a:lnTo>
                <a:lnTo>
                  <a:pt x="381000" y="609600"/>
                </a:lnTo>
                <a:lnTo>
                  <a:pt x="190500" y="0"/>
                </a:lnTo>
                <a:close/>
              </a:path>
            </a:pathLst>
          </a:custGeom>
          <a:solidFill>
            <a:srgbClr val="FE9E00"/>
          </a:solidFill>
        </p:spPr>
        <p:txBody>
          <a:bodyPr wrap="square" lIns="0" tIns="0" rIns="0" bIns="0" rtlCol="0"/>
          <a:lstStyle/>
          <a:p>
            <a:endParaRPr dirty="0"/>
          </a:p>
        </p:txBody>
      </p:sp>
      <p:sp>
        <p:nvSpPr>
          <p:cNvPr id="12" name="object 12"/>
          <p:cNvSpPr/>
          <p:nvPr/>
        </p:nvSpPr>
        <p:spPr>
          <a:xfrm>
            <a:off x="6871680" y="2340058"/>
            <a:ext cx="384175" cy="457200"/>
          </a:xfrm>
          <a:custGeom>
            <a:avLst/>
            <a:gdLst/>
            <a:ahLst/>
            <a:cxnLst/>
            <a:rect l="l" t="t" r="r" b="b"/>
            <a:pathLst>
              <a:path w="384175" h="457200">
                <a:moveTo>
                  <a:pt x="192087" y="0"/>
                </a:moveTo>
                <a:lnTo>
                  <a:pt x="148043" y="6037"/>
                </a:lnTo>
                <a:lnTo>
                  <a:pt x="107612" y="23235"/>
                </a:lnTo>
                <a:lnTo>
                  <a:pt x="71946" y="50220"/>
                </a:lnTo>
                <a:lnTo>
                  <a:pt x="42199" y="85622"/>
                </a:lnTo>
                <a:lnTo>
                  <a:pt x="19524" y="128067"/>
                </a:lnTo>
                <a:lnTo>
                  <a:pt x="5073" y="176184"/>
                </a:lnTo>
                <a:lnTo>
                  <a:pt x="0" y="228600"/>
                </a:lnTo>
                <a:lnTo>
                  <a:pt x="5073" y="281015"/>
                </a:lnTo>
                <a:lnTo>
                  <a:pt x="19524" y="329132"/>
                </a:lnTo>
                <a:lnTo>
                  <a:pt x="42199" y="371577"/>
                </a:lnTo>
                <a:lnTo>
                  <a:pt x="71946" y="406979"/>
                </a:lnTo>
                <a:lnTo>
                  <a:pt x="107612" y="433964"/>
                </a:lnTo>
                <a:lnTo>
                  <a:pt x="148043" y="451162"/>
                </a:lnTo>
                <a:lnTo>
                  <a:pt x="192087" y="457200"/>
                </a:lnTo>
                <a:lnTo>
                  <a:pt x="236131" y="451162"/>
                </a:lnTo>
                <a:lnTo>
                  <a:pt x="276562" y="433964"/>
                </a:lnTo>
                <a:lnTo>
                  <a:pt x="312228" y="406979"/>
                </a:lnTo>
                <a:lnTo>
                  <a:pt x="341975" y="371577"/>
                </a:lnTo>
                <a:lnTo>
                  <a:pt x="364650" y="329132"/>
                </a:lnTo>
                <a:lnTo>
                  <a:pt x="379101" y="281015"/>
                </a:lnTo>
                <a:lnTo>
                  <a:pt x="384175" y="228600"/>
                </a:lnTo>
                <a:lnTo>
                  <a:pt x="379101" y="176184"/>
                </a:lnTo>
                <a:lnTo>
                  <a:pt x="364650" y="128067"/>
                </a:lnTo>
                <a:lnTo>
                  <a:pt x="341975" y="85622"/>
                </a:lnTo>
                <a:lnTo>
                  <a:pt x="312228" y="50220"/>
                </a:lnTo>
                <a:lnTo>
                  <a:pt x="276562" y="23235"/>
                </a:lnTo>
                <a:lnTo>
                  <a:pt x="236131" y="6037"/>
                </a:lnTo>
                <a:lnTo>
                  <a:pt x="192087" y="0"/>
                </a:lnTo>
                <a:close/>
              </a:path>
            </a:pathLst>
          </a:custGeom>
          <a:solidFill>
            <a:srgbClr val="FE9E00"/>
          </a:solidFill>
        </p:spPr>
        <p:txBody>
          <a:bodyPr wrap="square" lIns="0" tIns="0" rIns="0" bIns="0" rtlCol="0"/>
          <a:lstStyle/>
          <a:p>
            <a:endParaRPr dirty="0"/>
          </a:p>
        </p:txBody>
      </p:sp>
      <p:sp>
        <p:nvSpPr>
          <p:cNvPr id="13" name="object 14">
            <a:extLst>
              <a:ext uri="{FF2B5EF4-FFF2-40B4-BE49-F238E27FC236}">
                <a16:creationId xmlns:a16="http://schemas.microsoft.com/office/drawing/2014/main" id="{E09BCFA3-BE32-44B9-9DFA-5EE28CDBC3DC}"/>
              </a:ext>
            </a:extLst>
          </p:cNvPr>
          <p:cNvSpPr/>
          <p:nvPr/>
        </p:nvSpPr>
        <p:spPr>
          <a:xfrm>
            <a:off x="855678" y="2186940"/>
            <a:ext cx="4478322" cy="4213860"/>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
        <p:nvSpPr>
          <p:cNvPr id="14" name="TextBox 13">
            <a:extLst>
              <a:ext uri="{FF2B5EF4-FFF2-40B4-BE49-F238E27FC236}">
                <a16:creationId xmlns:a16="http://schemas.microsoft.com/office/drawing/2014/main" id="{01A835D1-2110-C3C6-6F32-1EC2D53B8EAD}"/>
              </a:ext>
            </a:extLst>
          </p:cNvPr>
          <p:cNvSpPr txBox="1"/>
          <p:nvPr/>
        </p:nvSpPr>
        <p:spPr>
          <a:xfrm>
            <a:off x="8779568" y="2340058"/>
            <a:ext cx="2362200" cy="4524315"/>
          </a:xfrm>
          <a:prstGeom prst="rect">
            <a:avLst/>
          </a:prstGeom>
          <a:noFill/>
        </p:spPr>
        <p:txBody>
          <a:bodyPr wrap="square" rtlCol="0">
            <a:spAutoFit/>
          </a:bodyPr>
          <a:lstStyle/>
          <a:p>
            <a:r>
              <a:rPr lang="en-US" dirty="0">
                <a:solidFill>
                  <a:srgbClr val="FFFF00"/>
                </a:solidFill>
              </a:rPr>
              <a:t>The generator must request an extension with the Minnesota Pollution Control Agency before exceeding the accumulation limits.  </a:t>
            </a:r>
            <a:r>
              <a:rPr lang="en-US" dirty="0"/>
              <a:t>More information about requesting an extension is listed at the  link below: </a:t>
            </a:r>
            <a:r>
              <a:rPr lang="en-US" dirty="0">
                <a:hlinkClick r:id="rId3"/>
              </a:rPr>
              <a:t>https://www.pca.state.mn.us/sites/default/files/w-hw1-05e.pdf</a:t>
            </a:r>
            <a:endParaRPr lang="en-US" dirty="0"/>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D8D264-5929-42C1-95C9-687B9DD7D90E}"/>
              </a:ext>
            </a:extLst>
          </p:cNvPr>
          <p:cNvSpPr/>
          <p:nvPr/>
        </p:nvSpPr>
        <p:spPr>
          <a:xfrm>
            <a:off x="762000" y="2156097"/>
            <a:ext cx="2514600" cy="381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066800" y="990600"/>
            <a:ext cx="5226050" cy="695960"/>
          </a:xfrm>
          <a:prstGeom prst="rect">
            <a:avLst/>
          </a:prstGeom>
        </p:spPr>
        <p:txBody>
          <a:bodyPr vert="horz" wrap="square" lIns="0" tIns="12700" rIns="0" bIns="0" rtlCol="0">
            <a:spAutoFit/>
          </a:bodyPr>
          <a:lstStyle/>
          <a:p>
            <a:pPr marL="12700">
              <a:lnSpc>
                <a:spcPct val="100000"/>
              </a:lnSpc>
              <a:spcBef>
                <a:spcPts val="100"/>
              </a:spcBef>
            </a:pPr>
            <a:r>
              <a:rPr spc="-5" dirty="0"/>
              <a:t>Satellite</a:t>
            </a:r>
            <a:r>
              <a:rPr spc="-229" dirty="0"/>
              <a:t> </a:t>
            </a:r>
            <a:r>
              <a:rPr spc="-10" dirty="0"/>
              <a:t>Accumulation</a:t>
            </a:r>
          </a:p>
        </p:txBody>
      </p:sp>
      <p:sp>
        <p:nvSpPr>
          <p:cNvPr id="3" name="object 3"/>
          <p:cNvSpPr txBox="1"/>
          <p:nvPr/>
        </p:nvSpPr>
        <p:spPr>
          <a:xfrm>
            <a:off x="810804" y="2156097"/>
            <a:ext cx="10180955" cy="4461478"/>
          </a:xfrm>
          <a:prstGeom prst="rect">
            <a:avLst/>
          </a:prstGeom>
        </p:spPr>
        <p:txBody>
          <a:bodyPr vert="horz" wrap="square" lIns="0" tIns="53975" rIns="0" bIns="0" rtlCol="0">
            <a:spAutoFit/>
          </a:bodyPr>
          <a:lstStyle/>
          <a:p>
            <a:pPr marL="12700" marR="5080">
              <a:lnSpc>
                <a:spcPct val="88700"/>
              </a:lnSpc>
              <a:spcBef>
                <a:spcPts val="425"/>
              </a:spcBef>
            </a:pPr>
            <a:r>
              <a:rPr sz="2400" spc="-5" dirty="0">
                <a:solidFill>
                  <a:srgbClr val="CC3300"/>
                </a:solidFill>
                <a:latin typeface="Corbel"/>
                <a:cs typeface="Corbel"/>
              </a:rPr>
              <a:t>What </a:t>
            </a:r>
            <a:r>
              <a:rPr sz="2400" dirty="0">
                <a:solidFill>
                  <a:srgbClr val="CC3300"/>
                </a:solidFill>
                <a:latin typeface="Corbel"/>
                <a:cs typeface="Corbel"/>
              </a:rPr>
              <a:t>is a Satellite?</a:t>
            </a:r>
            <a:r>
              <a:rPr lang="en-US" sz="2400" dirty="0">
                <a:solidFill>
                  <a:srgbClr val="CC3300"/>
                </a:solidFill>
                <a:latin typeface="Corbel"/>
                <a:cs typeface="Corbel"/>
              </a:rPr>
              <a:t> </a:t>
            </a:r>
            <a:r>
              <a:rPr sz="2400" dirty="0">
                <a:solidFill>
                  <a:srgbClr val="CC3300"/>
                </a:solidFill>
                <a:latin typeface="Corbel"/>
                <a:cs typeface="Corbel"/>
              </a:rPr>
              <a:t> </a:t>
            </a:r>
            <a:r>
              <a:rPr sz="2400" dirty="0">
                <a:latin typeface="Corbel"/>
                <a:cs typeface="Corbel"/>
              </a:rPr>
              <a:t>A satellite </a:t>
            </a:r>
            <a:r>
              <a:rPr sz="2400" spc="-5" dirty="0">
                <a:latin typeface="Corbel"/>
                <a:cs typeface="Corbel"/>
              </a:rPr>
              <a:t>container </a:t>
            </a:r>
            <a:r>
              <a:rPr sz="2400" dirty="0">
                <a:latin typeface="Corbel"/>
                <a:cs typeface="Corbel"/>
              </a:rPr>
              <a:t>allows a </a:t>
            </a:r>
            <a:r>
              <a:rPr sz="2400" spc="-5" dirty="0">
                <a:latin typeface="Corbel"/>
                <a:cs typeface="Corbel"/>
              </a:rPr>
              <a:t>generator </a:t>
            </a:r>
            <a:r>
              <a:rPr sz="2400" dirty="0">
                <a:latin typeface="Corbel"/>
                <a:cs typeface="Corbel"/>
              </a:rPr>
              <a:t>to </a:t>
            </a:r>
            <a:r>
              <a:rPr sz="2400" spc="-10" dirty="0">
                <a:latin typeface="Corbel"/>
                <a:cs typeface="Corbel"/>
              </a:rPr>
              <a:t>accumulate </a:t>
            </a:r>
            <a:r>
              <a:rPr sz="2400" dirty="0">
                <a:latin typeface="Corbel"/>
                <a:cs typeface="Corbel"/>
              </a:rPr>
              <a:t>waste  </a:t>
            </a:r>
            <a:r>
              <a:rPr sz="2400" spc="-5" dirty="0">
                <a:latin typeface="Corbel"/>
                <a:cs typeface="Corbel"/>
              </a:rPr>
              <a:t>without </a:t>
            </a:r>
            <a:r>
              <a:rPr sz="2400" dirty="0">
                <a:latin typeface="Corbel"/>
                <a:cs typeface="Corbel"/>
              </a:rPr>
              <a:t>a time limit </a:t>
            </a:r>
            <a:r>
              <a:rPr sz="2400" spc="-5" dirty="0">
                <a:latin typeface="Corbel"/>
                <a:cs typeface="Corbel"/>
              </a:rPr>
              <a:t>of 180 days or </a:t>
            </a:r>
            <a:r>
              <a:rPr sz="2400" dirty="0">
                <a:latin typeface="Corbel"/>
                <a:cs typeface="Corbel"/>
              </a:rPr>
              <a:t>90 days. The time limit starts </a:t>
            </a:r>
            <a:r>
              <a:rPr sz="2400" spc="-5" dirty="0">
                <a:latin typeface="Corbel"/>
                <a:cs typeface="Corbel"/>
              </a:rPr>
              <a:t>once </a:t>
            </a:r>
            <a:r>
              <a:rPr sz="2400" dirty="0">
                <a:latin typeface="Corbel"/>
                <a:cs typeface="Corbel"/>
              </a:rPr>
              <a:t>the</a:t>
            </a:r>
            <a:r>
              <a:rPr sz="2400" spc="-170" dirty="0">
                <a:latin typeface="Corbel"/>
                <a:cs typeface="Corbel"/>
              </a:rPr>
              <a:t> </a:t>
            </a:r>
            <a:r>
              <a:rPr sz="2400" dirty="0">
                <a:latin typeface="Corbel"/>
                <a:cs typeface="Corbel"/>
              </a:rPr>
              <a:t>satellite  </a:t>
            </a:r>
            <a:r>
              <a:rPr sz="2400" spc="-5" dirty="0">
                <a:latin typeface="Corbel"/>
                <a:cs typeface="Corbel"/>
              </a:rPr>
              <a:t>container</a:t>
            </a:r>
            <a:r>
              <a:rPr lang="en-US" sz="2400" spc="-5" dirty="0">
                <a:latin typeface="Corbel"/>
                <a:cs typeface="Corbel"/>
              </a:rPr>
              <a:t>s full and then dated with the filled date. </a:t>
            </a:r>
            <a:r>
              <a:rPr lang="en-US" sz="2400" spc="-5" dirty="0">
                <a:solidFill>
                  <a:srgbClr val="FFFF00"/>
                </a:solidFill>
                <a:latin typeface="Corbel"/>
                <a:cs typeface="Corbel"/>
              </a:rPr>
              <a:t>The newly dated container has three days to be moved to the hazardous waste storage area. </a:t>
            </a:r>
          </a:p>
          <a:p>
            <a:pPr marL="12700" marR="5080">
              <a:lnSpc>
                <a:spcPct val="88700"/>
              </a:lnSpc>
              <a:spcBef>
                <a:spcPts val="425"/>
              </a:spcBef>
            </a:pPr>
            <a:endParaRPr sz="3150" dirty="0">
              <a:latin typeface="Corbel"/>
              <a:cs typeface="Corbel"/>
            </a:endParaRPr>
          </a:p>
          <a:p>
            <a:pPr marL="58420" marR="613410">
              <a:lnSpc>
                <a:spcPct val="88800"/>
              </a:lnSpc>
              <a:buClr>
                <a:srgbClr val="A6B727"/>
              </a:buClr>
              <a:buSzPct val="79166"/>
              <a:tabLst>
                <a:tab pos="241300" algn="l"/>
              </a:tabLst>
            </a:pPr>
            <a:r>
              <a:rPr lang="en-US" sz="2400" spc="-5" dirty="0">
                <a:latin typeface="Corbel"/>
                <a:cs typeface="Corbel"/>
              </a:rPr>
              <a:t>This allows </a:t>
            </a:r>
            <a:r>
              <a:rPr sz="2400" spc="-5" dirty="0">
                <a:latin typeface="Corbel"/>
                <a:cs typeface="Corbel"/>
              </a:rPr>
              <a:t>you </a:t>
            </a:r>
            <a:r>
              <a:rPr sz="2400" dirty="0">
                <a:latin typeface="Corbel"/>
                <a:cs typeface="Corbel"/>
              </a:rPr>
              <a:t>to </a:t>
            </a:r>
            <a:r>
              <a:rPr sz="2400" spc="-10" dirty="0">
                <a:latin typeface="Corbel"/>
                <a:cs typeface="Corbel"/>
              </a:rPr>
              <a:t>accumulate </a:t>
            </a:r>
            <a:r>
              <a:rPr sz="2400" spc="-5" dirty="0">
                <a:latin typeface="Corbel"/>
                <a:cs typeface="Corbel"/>
              </a:rPr>
              <a:t>up </a:t>
            </a:r>
            <a:r>
              <a:rPr sz="2400" dirty="0">
                <a:latin typeface="Corbel"/>
                <a:cs typeface="Corbel"/>
              </a:rPr>
              <a:t>to </a:t>
            </a:r>
            <a:r>
              <a:rPr sz="2400" spc="-5" dirty="0">
                <a:latin typeface="Corbel"/>
                <a:cs typeface="Corbel"/>
              </a:rPr>
              <a:t>55 gallons of most hazardous </a:t>
            </a:r>
            <a:r>
              <a:rPr sz="2400" dirty="0">
                <a:latin typeface="Corbel"/>
                <a:cs typeface="Corbel"/>
              </a:rPr>
              <a:t>wastes </a:t>
            </a:r>
            <a:r>
              <a:rPr sz="2400" spc="-5" dirty="0">
                <a:latin typeface="Corbel"/>
                <a:cs typeface="Corbel"/>
              </a:rPr>
              <a:t>or </a:t>
            </a:r>
            <a:r>
              <a:rPr sz="2400" dirty="0">
                <a:latin typeface="Corbel"/>
                <a:cs typeface="Corbel"/>
              </a:rPr>
              <a:t>1  </a:t>
            </a:r>
            <a:r>
              <a:rPr sz="2400" spc="-5" dirty="0">
                <a:latin typeface="Corbel"/>
                <a:cs typeface="Corbel"/>
              </a:rPr>
              <a:t>quart of acute hazardous </a:t>
            </a:r>
            <a:r>
              <a:rPr sz="2400" dirty="0">
                <a:latin typeface="Corbel"/>
                <a:cs typeface="Corbel"/>
              </a:rPr>
              <a:t>waste </a:t>
            </a:r>
            <a:r>
              <a:rPr sz="2400" spc="-5" dirty="0">
                <a:latin typeface="Corbel"/>
                <a:cs typeface="Corbel"/>
              </a:rPr>
              <a:t>without attaching </a:t>
            </a:r>
            <a:r>
              <a:rPr sz="2400" dirty="0">
                <a:latin typeface="Corbel"/>
                <a:cs typeface="Corbel"/>
              </a:rPr>
              <a:t>an </a:t>
            </a:r>
            <a:r>
              <a:rPr sz="2400" spc="-5" dirty="0">
                <a:latin typeface="Corbel"/>
                <a:cs typeface="Corbel"/>
              </a:rPr>
              <a:t>accumulation start  </a:t>
            </a:r>
            <a:r>
              <a:rPr sz="2400" dirty="0">
                <a:latin typeface="Corbel"/>
                <a:cs typeface="Corbel"/>
              </a:rPr>
              <a:t>date to the </a:t>
            </a:r>
            <a:r>
              <a:rPr sz="2400" spc="-5" dirty="0">
                <a:latin typeface="Corbel"/>
                <a:cs typeface="Corbel"/>
              </a:rPr>
              <a:t>container or counting towards your accumulation volume</a:t>
            </a:r>
            <a:r>
              <a:rPr sz="2400" dirty="0">
                <a:latin typeface="Corbel"/>
                <a:cs typeface="Corbel"/>
              </a:rPr>
              <a:t> limit.</a:t>
            </a:r>
          </a:p>
          <a:p>
            <a:pPr marL="58420">
              <a:lnSpc>
                <a:spcPct val="100000"/>
              </a:lnSpc>
              <a:spcBef>
                <a:spcPts val="1105"/>
              </a:spcBef>
              <a:buClr>
                <a:srgbClr val="A6B727"/>
              </a:buClr>
              <a:buSzPct val="79166"/>
              <a:tabLst>
                <a:tab pos="241300" algn="l"/>
              </a:tabLst>
            </a:pPr>
            <a:r>
              <a:rPr sz="2400" spc="-10" dirty="0">
                <a:solidFill>
                  <a:srgbClr val="FFFF00"/>
                </a:solidFill>
                <a:latin typeface="Corbel"/>
                <a:cs typeface="Corbel"/>
              </a:rPr>
              <a:t>Accumulation </a:t>
            </a:r>
            <a:r>
              <a:rPr sz="2400" dirty="0">
                <a:solidFill>
                  <a:srgbClr val="FFFF00"/>
                </a:solidFill>
                <a:latin typeface="Corbel"/>
                <a:cs typeface="Corbel"/>
              </a:rPr>
              <a:t>start date begins </a:t>
            </a:r>
            <a:r>
              <a:rPr sz="2400" spc="-5" dirty="0">
                <a:solidFill>
                  <a:srgbClr val="FFFF00"/>
                </a:solidFill>
                <a:latin typeface="Corbel"/>
                <a:cs typeface="Corbel"/>
              </a:rPr>
              <a:t>once </a:t>
            </a:r>
            <a:r>
              <a:rPr sz="2400" dirty="0">
                <a:solidFill>
                  <a:srgbClr val="FFFF00"/>
                </a:solidFill>
                <a:latin typeface="Corbel"/>
                <a:cs typeface="Corbel"/>
              </a:rPr>
              <a:t>satellite </a:t>
            </a:r>
            <a:r>
              <a:rPr sz="2400" spc="-5" dirty="0">
                <a:solidFill>
                  <a:srgbClr val="FFFF00"/>
                </a:solidFill>
                <a:latin typeface="Corbel"/>
                <a:cs typeface="Corbel"/>
              </a:rPr>
              <a:t>container </a:t>
            </a:r>
            <a:r>
              <a:rPr sz="2400" dirty="0">
                <a:solidFill>
                  <a:srgbClr val="FFFF00"/>
                </a:solidFill>
                <a:latin typeface="Corbel"/>
                <a:cs typeface="Corbel"/>
              </a:rPr>
              <a:t>is</a:t>
            </a:r>
            <a:r>
              <a:rPr sz="2400" spc="-15" dirty="0">
                <a:solidFill>
                  <a:srgbClr val="FFFF00"/>
                </a:solidFill>
                <a:latin typeface="Corbel"/>
                <a:cs typeface="Corbel"/>
              </a:rPr>
              <a:t> </a:t>
            </a:r>
            <a:r>
              <a:rPr sz="2400" spc="-5" dirty="0">
                <a:solidFill>
                  <a:srgbClr val="FFFF00"/>
                </a:solidFill>
                <a:latin typeface="Corbel"/>
                <a:cs typeface="Corbel"/>
              </a:rPr>
              <a:t>full.</a:t>
            </a:r>
            <a:endParaRPr sz="2400" dirty="0">
              <a:solidFill>
                <a:srgbClr val="FFFF00"/>
              </a:solidFill>
              <a:latin typeface="Corbel"/>
              <a:cs typeface="Corbel"/>
            </a:endParaRPr>
          </a:p>
          <a:p>
            <a:pPr marL="58420">
              <a:lnSpc>
                <a:spcPct val="100000"/>
              </a:lnSpc>
              <a:spcBef>
                <a:spcPts val="1125"/>
              </a:spcBef>
              <a:buClr>
                <a:srgbClr val="A6B727"/>
              </a:buClr>
              <a:buSzPct val="79166"/>
              <a:tabLst>
                <a:tab pos="241300" algn="l"/>
              </a:tabLst>
            </a:pPr>
            <a:r>
              <a:rPr sz="2400" dirty="0">
                <a:latin typeface="Corbel"/>
                <a:cs typeface="Corbel"/>
              </a:rPr>
              <a:t>Satellite </a:t>
            </a:r>
            <a:r>
              <a:rPr sz="2400" spc="-10" dirty="0">
                <a:latin typeface="Corbel"/>
                <a:cs typeface="Corbel"/>
              </a:rPr>
              <a:t>accumulation </a:t>
            </a:r>
            <a:r>
              <a:rPr sz="2400" spc="-5" dirty="0">
                <a:latin typeface="Corbel"/>
                <a:cs typeface="Corbel"/>
              </a:rPr>
              <a:t>containers must</a:t>
            </a:r>
            <a:r>
              <a:rPr sz="2400" spc="470" dirty="0">
                <a:latin typeface="Corbel"/>
                <a:cs typeface="Corbel"/>
              </a:rPr>
              <a:t> </a:t>
            </a:r>
            <a:r>
              <a:rPr sz="2400" dirty="0">
                <a:latin typeface="Corbel"/>
                <a:cs typeface="Corbel"/>
              </a:rPr>
              <a:t>be:</a:t>
            </a:r>
          </a:p>
          <a:p>
            <a:pPr marL="287020" marR="689610" lvl="1">
              <a:lnSpc>
                <a:spcPts val="2210"/>
              </a:lnSpc>
              <a:spcBef>
                <a:spcPts val="250"/>
              </a:spcBef>
              <a:buClr>
                <a:srgbClr val="A6B727"/>
              </a:buClr>
              <a:buSzPct val="80000"/>
              <a:tabLst>
                <a:tab pos="469900" algn="l"/>
              </a:tabLst>
            </a:pPr>
            <a:r>
              <a:rPr sz="2000" spc="-5" dirty="0">
                <a:latin typeface="Corbel"/>
                <a:cs typeface="Corbel"/>
              </a:rPr>
              <a:t>Within </a:t>
            </a:r>
            <a:r>
              <a:rPr sz="2000" dirty="0">
                <a:latin typeface="Corbel"/>
                <a:cs typeface="Corbel"/>
              </a:rPr>
              <a:t>the immediate </a:t>
            </a:r>
            <a:r>
              <a:rPr sz="2000" spc="-5" dirty="0">
                <a:latin typeface="Corbel"/>
                <a:cs typeface="Corbel"/>
              </a:rPr>
              <a:t>working </a:t>
            </a:r>
            <a:r>
              <a:rPr sz="2000" dirty="0">
                <a:latin typeface="Corbel"/>
                <a:cs typeface="Corbel"/>
              </a:rPr>
              <a:t>area </a:t>
            </a:r>
            <a:r>
              <a:rPr sz="2000" spc="-5" dirty="0">
                <a:latin typeface="Corbel"/>
                <a:cs typeface="Corbel"/>
              </a:rPr>
              <a:t>of </a:t>
            </a:r>
            <a:r>
              <a:rPr sz="2000" dirty="0">
                <a:latin typeface="Corbel"/>
                <a:cs typeface="Corbel"/>
              </a:rPr>
              <a:t>the </a:t>
            </a:r>
            <a:r>
              <a:rPr sz="2000" spc="-5" dirty="0">
                <a:latin typeface="Corbel"/>
                <a:cs typeface="Corbel"/>
              </a:rPr>
              <a:t>process generating </a:t>
            </a:r>
            <a:r>
              <a:rPr sz="2000" dirty="0">
                <a:latin typeface="Corbel"/>
                <a:cs typeface="Corbel"/>
              </a:rPr>
              <a:t>the waste </a:t>
            </a:r>
            <a:r>
              <a:rPr sz="2000" spc="-5" dirty="0">
                <a:latin typeface="Corbel"/>
                <a:cs typeface="Corbel"/>
              </a:rPr>
              <a:t>and under </a:t>
            </a:r>
            <a:r>
              <a:rPr sz="2000" dirty="0">
                <a:latin typeface="Corbel"/>
                <a:cs typeface="Corbel"/>
              </a:rPr>
              <a:t>the  </a:t>
            </a:r>
            <a:r>
              <a:rPr sz="2000" spc="-5" dirty="0">
                <a:latin typeface="Corbel"/>
                <a:cs typeface="Corbel"/>
              </a:rPr>
              <a:t>direct physical and visual control of </a:t>
            </a:r>
            <a:r>
              <a:rPr sz="2000" dirty="0">
                <a:latin typeface="Corbel"/>
                <a:cs typeface="Corbel"/>
              </a:rPr>
              <a:t>the </a:t>
            </a:r>
            <a:r>
              <a:rPr sz="2000" spc="-5" dirty="0">
                <a:latin typeface="Corbel"/>
                <a:cs typeface="Corbel"/>
              </a:rPr>
              <a:t>operator of that</a:t>
            </a:r>
            <a:r>
              <a:rPr sz="2000" spc="50" dirty="0">
                <a:latin typeface="Corbel"/>
                <a:cs typeface="Corbel"/>
              </a:rPr>
              <a:t> </a:t>
            </a:r>
            <a:r>
              <a:rPr sz="2000" spc="-5" dirty="0">
                <a:latin typeface="Corbel"/>
                <a:cs typeface="Corbel"/>
              </a:rPr>
              <a:t>process.</a:t>
            </a:r>
            <a:endParaRPr sz="2000" dirty="0">
              <a:latin typeface="Corbel"/>
              <a:cs typeface="Corbel"/>
            </a:endParaRPr>
          </a:p>
        </p:txBody>
      </p:sp>
      <p:sp>
        <p:nvSpPr>
          <p:cNvPr id="5" name="object 14">
            <a:extLst>
              <a:ext uri="{FF2B5EF4-FFF2-40B4-BE49-F238E27FC236}">
                <a16:creationId xmlns:a16="http://schemas.microsoft.com/office/drawing/2014/main" id="{509AA5ED-EE58-4165-90A3-858C074BBED2}"/>
              </a:ext>
            </a:extLst>
          </p:cNvPr>
          <p:cNvSpPr/>
          <p:nvPr/>
        </p:nvSpPr>
        <p:spPr>
          <a:xfrm>
            <a:off x="609600" y="3657600"/>
            <a:ext cx="10180955" cy="3048000"/>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838200"/>
            <a:ext cx="8611235" cy="643125"/>
          </a:xfrm>
          <a:prstGeom prst="rect">
            <a:avLst/>
          </a:prstGeom>
        </p:spPr>
        <p:txBody>
          <a:bodyPr vert="horz" wrap="square" lIns="0" tIns="95885" rIns="0" bIns="0" rtlCol="0">
            <a:spAutoFit/>
          </a:bodyPr>
          <a:lstStyle/>
          <a:p>
            <a:pPr marL="12700" marR="5080">
              <a:lnSpc>
                <a:spcPts val="4680"/>
              </a:lnSpc>
              <a:spcBef>
                <a:spcPts val="755"/>
              </a:spcBef>
            </a:pPr>
            <a:r>
              <a:rPr sz="3200" spc="-5" dirty="0"/>
              <a:t>What</a:t>
            </a:r>
            <a:r>
              <a:rPr sz="3200" spc="-195" dirty="0"/>
              <a:t> </a:t>
            </a:r>
            <a:r>
              <a:rPr sz="3200" spc="-10" dirty="0"/>
              <a:t>Can</a:t>
            </a:r>
            <a:r>
              <a:rPr sz="3200" spc="-490" dirty="0"/>
              <a:t> </a:t>
            </a:r>
            <a:r>
              <a:rPr sz="3200" spc="-120" dirty="0"/>
              <a:t>You</a:t>
            </a:r>
            <a:r>
              <a:rPr sz="3200" spc="-215" dirty="0"/>
              <a:t> </a:t>
            </a:r>
            <a:r>
              <a:rPr sz="3200" spc="-10" dirty="0"/>
              <a:t>Accumulate</a:t>
            </a:r>
            <a:r>
              <a:rPr sz="3200" spc="-25" dirty="0"/>
              <a:t> </a:t>
            </a:r>
            <a:r>
              <a:rPr sz="3200" spc="-5" dirty="0"/>
              <a:t>Hazardous</a:t>
            </a:r>
            <a:r>
              <a:rPr lang="en-US" sz="3200" spc="-5" dirty="0"/>
              <a:t> </a:t>
            </a:r>
            <a:r>
              <a:rPr sz="3200" spc="-5" dirty="0"/>
              <a:t>Waste</a:t>
            </a:r>
            <a:r>
              <a:rPr sz="3200" spc="-15" dirty="0"/>
              <a:t> </a:t>
            </a:r>
            <a:r>
              <a:rPr sz="3200" dirty="0"/>
              <a:t>In?</a:t>
            </a:r>
          </a:p>
        </p:txBody>
      </p:sp>
      <p:sp>
        <p:nvSpPr>
          <p:cNvPr id="3" name="object 3"/>
          <p:cNvSpPr txBox="1"/>
          <p:nvPr/>
        </p:nvSpPr>
        <p:spPr>
          <a:xfrm>
            <a:off x="7669890" y="2368972"/>
            <a:ext cx="4187825" cy="4448012"/>
          </a:xfrm>
          <a:prstGeom prst="rect">
            <a:avLst/>
          </a:prstGeom>
        </p:spPr>
        <p:txBody>
          <a:bodyPr vert="horz" wrap="square" lIns="0" tIns="52069" rIns="0" bIns="0" rtlCol="0">
            <a:spAutoFit/>
          </a:bodyPr>
          <a:lstStyle/>
          <a:p>
            <a:pPr marL="12065" marR="845819">
              <a:lnSpc>
                <a:spcPct val="89200"/>
              </a:lnSpc>
              <a:spcBef>
                <a:spcPts val="409"/>
              </a:spcBef>
              <a:buClr>
                <a:srgbClr val="A6B727"/>
              </a:buClr>
              <a:buSzPct val="79166"/>
              <a:tabLst>
                <a:tab pos="195580" algn="l"/>
              </a:tabLst>
            </a:pPr>
            <a:r>
              <a:rPr sz="2400" spc="-5" dirty="0">
                <a:latin typeface="Corbel"/>
                <a:cs typeface="Corbel"/>
              </a:rPr>
              <a:t>Hazardous </a:t>
            </a:r>
            <a:r>
              <a:rPr sz="2400" dirty="0">
                <a:latin typeface="Corbel"/>
                <a:cs typeface="Corbel"/>
              </a:rPr>
              <a:t>waste </a:t>
            </a:r>
            <a:r>
              <a:rPr sz="2400" spc="-5" dirty="0">
                <a:latin typeface="Corbel"/>
                <a:cs typeface="Corbel"/>
              </a:rPr>
              <a:t>may</a:t>
            </a:r>
            <a:r>
              <a:rPr sz="2400" spc="-100" dirty="0">
                <a:latin typeface="Corbel"/>
                <a:cs typeface="Corbel"/>
              </a:rPr>
              <a:t> </a:t>
            </a:r>
            <a:r>
              <a:rPr sz="2400" dirty="0">
                <a:latin typeface="Corbel"/>
                <a:cs typeface="Corbel"/>
              </a:rPr>
              <a:t>be  </a:t>
            </a:r>
            <a:r>
              <a:rPr sz="2400" spc="-10" dirty="0">
                <a:latin typeface="Corbel"/>
                <a:cs typeface="Corbel"/>
              </a:rPr>
              <a:t>accumulated </a:t>
            </a:r>
            <a:r>
              <a:rPr sz="2400" dirty="0">
                <a:latin typeface="Corbel"/>
                <a:cs typeface="Corbel"/>
              </a:rPr>
              <a:t>in either a  </a:t>
            </a:r>
            <a:r>
              <a:rPr sz="2400" spc="-5" dirty="0">
                <a:latin typeface="Corbel"/>
                <a:cs typeface="Corbel"/>
              </a:rPr>
              <a:t>portable or stationary  </a:t>
            </a:r>
            <a:r>
              <a:rPr sz="2400" spc="-15" dirty="0">
                <a:latin typeface="Corbel"/>
                <a:cs typeface="Corbel"/>
              </a:rPr>
              <a:t>container.</a:t>
            </a:r>
            <a:endParaRPr lang="en-US" sz="2400" spc="-15" dirty="0">
              <a:latin typeface="Corbel"/>
              <a:cs typeface="Corbel"/>
            </a:endParaRPr>
          </a:p>
          <a:p>
            <a:pPr marL="12065" marR="845819">
              <a:lnSpc>
                <a:spcPct val="89200"/>
              </a:lnSpc>
              <a:spcBef>
                <a:spcPts val="409"/>
              </a:spcBef>
              <a:buClr>
                <a:srgbClr val="A6B727"/>
              </a:buClr>
              <a:buSzPct val="79166"/>
              <a:tabLst>
                <a:tab pos="195580" algn="l"/>
              </a:tabLst>
            </a:pPr>
            <a:endParaRPr sz="2400" dirty="0">
              <a:latin typeface="Corbel"/>
              <a:cs typeface="Corbel"/>
            </a:endParaRPr>
          </a:p>
          <a:p>
            <a:pPr marL="12700">
              <a:lnSpc>
                <a:spcPct val="100000"/>
              </a:lnSpc>
              <a:spcBef>
                <a:spcPts val="1130"/>
              </a:spcBef>
              <a:buClr>
                <a:srgbClr val="A6B727"/>
              </a:buClr>
              <a:buSzPct val="79166"/>
              <a:tabLst>
                <a:tab pos="195580" algn="l"/>
              </a:tabLst>
            </a:pPr>
            <a:r>
              <a:rPr sz="2400" spc="-5" dirty="0">
                <a:latin typeface="Corbel"/>
                <a:cs typeface="Corbel"/>
              </a:rPr>
              <a:t>Containers and tanks must</a:t>
            </a:r>
            <a:r>
              <a:rPr sz="2400" spc="-25" dirty="0">
                <a:latin typeface="Corbel"/>
                <a:cs typeface="Corbel"/>
              </a:rPr>
              <a:t> </a:t>
            </a:r>
            <a:r>
              <a:rPr sz="2400" dirty="0">
                <a:latin typeface="Corbel"/>
                <a:cs typeface="Corbel"/>
              </a:rPr>
              <a:t>be:</a:t>
            </a:r>
          </a:p>
          <a:p>
            <a:pPr marL="241300" lvl="1">
              <a:lnSpc>
                <a:spcPct val="100000"/>
              </a:lnSpc>
              <a:spcBef>
                <a:spcPts val="15"/>
              </a:spcBef>
              <a:buClr>
                <a:srgbClr val="A6B727"/>
              </a:buClr>
              <a:buSzPct val="80000"/>
              <a:tabLst>
                <a:tab pos="424180" algn="l"/>
              </a:tabLst>
            </a:pPr>
            <a:r>
              <a:rPr sz="2000" spc="-5" dirty="0">
                <a:latin typeface="Corbel"/>
                <a:cs typeface="Corbel"/>
              </a:rPr>
              <a:t>In good condition </a:t>
            </a:r>
            <a:r>
              <a:rPr sz="2000" dirty="0">
                <a:latin typeface="Corbel"/>
                <a:cs typeface="Corbel"/>
              </a:rPr>
              <a:t>&amp;</a:t>
            </a:r>
            <a:r>
              <a:rPr sz="2000" spc="-20" dirty="0">
                <a:latin typeface="Corbel"/>
                <a:cs typeface="Corbel"/>
              </a:rPr>
              <a:t> </a:t>
            </a:r>
            <a:r>
              <a:rPr sz="2000" spc="-5" dirty="0">
                <a:latin typeface="Corbel"/>
                <a:cs typeface="Corbel"/>
              </a:rPr>
              <a:t>leakproof</a:t>
            </a:r>
            <a:endParaRPr sz="2000" dirty="0">
              <a:latin typeface="Corbel"/>
              <a:cs typeface="Corbel"/>
            </a:endParaRPr>
          </a:p>
          <a:p>
            <a:pPr marL="240665" marR="418465" lvl="1">
              <a:lnSpc>
                <a:spcPts val="2090"/>
              </a:lnSpc>
              <a:spcBef>
                <a:spcPts val="735"/>
              </a:spcBef>
              <a:buClr>
                <a:srgbClr val="A6B727"/>
              </a:buClr>
              <a:buSzPct val="80000"/>
              <a:tabLst>
                <a:tab pos="424180" algn="l"/>
              </a:tabLst>
            </a:pPr>
            <a:r>
              <a:rPr sz="2000" spc="-5" dirty="0">
                <a:latin typeface="Corbel"/>
                <a:cs typeface="Corbel"/>
              </a:rPr>
              <a:t>Compatible </a:t>
            </a:r>
            <a:r>
              <a:rPr sz="2000" dirty="0">
                <a:latin typeface="Corbel"/>
                <a:cs typeface="Corbel"/>
              </a:rPr>
              <a:t>with the waste </a:t>
            </a:r>
            <a:r>
              <a:rPr sz="2000" spc="-5" dirty="0">
                <a:latin typeface="Corbel"/>
                <a:cs typeface="Corbel"/>
              </a:rPr>
              <a:t>they  hold</a:t>
            </a:r>
            <a:endParaRPr sz="2000" dirty="0">
              <a:latin typeface="Corbel"/>
              <a:cs typeface="Corbel"/>
            </a:endParaRPr>
          </a:p>
          <a:p>
            <a:pPr marL="240665" marR="5080" lvl="1">
              <a:lnSpc>
                <a:spcPct val="89500"/>
              </a:lnSpc>
              <a:spcBef>
                <a:spcPts val="640"/>
              </a:spcBef>
              <a:buClr>
                <a:srgbClr val="A6B727"/>
              </a:buClr>
              <a:buSzPct val="80000"/>
              <a:tabLst>
                <a:tab pos="424180" algn="l"/>
              </a:tabLst>
            </a:pPr>
            <a:r>
              <a:rPr sz="2000" spc="-5" dirty="0">
                <a:latin typeface="Corbel"/>
                <a:cs typeface="Corbel"/>
              </a:rPr>
              <a:t>Strong enough </a:t>
            </a:r>
            <a:r>
              <a:rPr sz="2000" dirty="0">
                <a:latin typeface="Corbel"/>
                <a:cs typeface="Corbel"/>
              </a:rPr>
              <a:t>to </a:t>
            </a:r>
            <a:r>
              <a:rPr sz="2000" spc="-5" dirty="0">
                <a:latin typeface="Corbel"/>
                <a:cs typeface="Corbel"/>
              </a:rPr>
              <a:t>contain </a:t>
            </a:r>
            <a:r>
              <a:rPr sz="2000" dirty="0">
                <a:latin typeface="Corbel"/>
                <a:cs typeface="Corbel"/>
              </a:rPr>
              <a:t>the waste  </a:t>
            </a:r>
            <a:r>
              <a:rPr sz="2000" spc="-5" dirty="0">
                <a:latin typeface="Corbel"/>
                <a:cs typeface="Corbel"/>
              </a:rPr>
              <a:t>they hold; for containers even if  </a:t>
            </a:r>
            <a:r>
              <a:rPr sz="2000" dirty="0">
                <a:latin typeface="Corbel"/>
                <a:cs typeface="Corbel"/>
              </a:rPr>
              <a:t>dropped </a:t>
            </a:r>
            <a:r>
              <a:rPr sz="2000" spc="-5" dirty="0">
                <a:latin typeface="Corbel"/>
                <a:cs typeface="Corbel"/>
              </a:rPr>
              <a:t>while filled</a:t>
            </a:r>
            <a:endParaRPr sz="2000" dirty="0">
              <a:latin typeface="Corbel"/>
              <a:cs typeface="Corbel"/>
            </a:endParaRPr>
          </a:p>
          <a:p>
            <a:pPr marL="241300" lvl="1">
              <a:lnSpc>
                <a:spcPct val="100000"/>
              </a:lnSpc>
              <a:spcBef>
                <a:spcPts val="290"/>
              </a:spcBef>
              <a:buClr>
                <a:srgbClr val="A6B727"/>
              </a:buClr>
              <a:buSzPct val="80000"/>
              <a:tabLst>
                <a:tab pos="424180" algn="l"/>
              </a:tabLst>
            </a:pPr>
            <a:r>
              <a:rPr sz="2000" spc="-5" dirty="0">
                <a:latin typeface="Corbel"/>
                <a:cs typeface="Corbel"/>
              </a:rPr>
              <a:t>Labeled</a:t>
            </a:r>
            <a:endParaRPr sz="2000" dirty="0">
              <a:latin typeface="Corbel"/>
              <a:cs typeface="Corbel"/>
            </a:endParaRPr>
          </a:p>
        </p:txBody>
      </p:sp>
      <p:sp>
        <p:nvSpPr>
          <p:cNvPr id="4" name="object 4"/>
          <p:cNvSpPr/>
          <p:nvPr/>
        </p:nvSpPr>
        <p:spPr>
          <a:xfrm>
            <a:off x="4375497" y="2196101"/>
            <a:ext cx="2945600" cy="4397041"/>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501642" y="2109676"/>
            <a:ext cx="3389195" cy="2039840"/>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208332" y="4292820"/>
            <a:ext cx="4000808" cy="2339642"/>
          </a:xfrm>
          <a:prstGeom prst="rect">
            <a:avLst/>
          </a:prstGeom>
          <a:blipFill>
            <a:blip r:embed="rId4" cstate="print"/>
            <a:stretch>
              <a:fillRect/>
            </a:stretch>
          </a:blipFill>
        </p:spPr>
        <p:txBody>
          <a:bodyPr wrap="square" lIns="0" tIns="0" rIns="0" bIns="0" rtlCol="0"/>
          <a:lstStyle/>
          <a:p>
            <a:endParaRPr dirty="0"/>
          </a:p>
        </p:txBody>
      </p:sp>
      <p:sp>
        <p:nvSpPr>
          <p:cNvPr id="7" name="object 14">
            <a:extLst>
              <a:ext uri="{FF2B5EF4-FFF2-40B4-BE49-F238E27FC236}">
                <a16:creationId xmlns:a16="http://schemas.microsoft.com/office/drawing/2014/main" id="{0FE2A322-7597-4F98-8FE4-DBEC4F1F56EB}"/>
              </a:ext>
            </a:extLst>
          </p:cNvPr>
          <p:cNvSpPr/>
          <p:nvPr/>
        </p:nvSpPr>
        <p:spPr>
          <a:xfrm>
            <a:off x="490477" y="2109676"/>
            <a:ext cx="3389194" cy="2039840"/>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
        <p:nvSpPr>
          <p:cNvPr id="8" name="object 14">
            <a:extLst>
              <a:ext uri="{FF2B5EF4-FFF2-40B4-BE49-F238E27FC236}">
                <a16:creationId xmlns:a16="http://schemas.microsoft.com/office/drawing/2014/main" id="{90191A4F-2909-40F5-AE80-D19D0D210877}"/>
              </a:ext>
            </a:extLst>
          </p:cNvPr>
          <p:cNvSpPr/>
          <p:nvPr/>
        </p:nvSpPr>
        <p:spPr>
          <a:xfrm>
            <a:off x="4375497" y="2192742"/>
            <a:ext cx="2945600" cy="4439720"/>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
        <p:nvSpPr>
          <p:cNvPr id="9" name="object 14">
            <a:extLst>
              <a:ext uri="{FF2B5EF4-FFF2-40B4-BE49-F238E27FC236}">
                <a16:creationId xmlns:a16="http://schemas.microsoft.com/office/drawing/2014/main" id="{159356EE-15AD-4A79-AB47-D999A26B732F}"/>
              </a:ext>
            </a:extLst>
          </p:cNvPr>
          <p:cNvSpPr/>
          <p:nvPr/>
        </p:nvSpPr>
        <p:spPr>
          <a:xfrm>
            <a:off x="195489" y="4292820"/>
            <a:ext cx="4013651" cy="2339642"/>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1551" y="706172"/>
            <a:ext cx="9584055" cy="566822"/>
          </a:xfrm>
          <a:prstGeom prst="rect">
            <a:avLst/>
          </a:prstGeom>
        </p:spPr>
        <p:txBody>
          <a:bodyPr vert="horz" wrap="square" lIns="0" tIns="12700" rIns="0" bIns="0" rtlCol="0">
            <a:spAutoFit/>
          </a:bodyPr>
          <a:lstStyle/>
          <a:p>
            <a:pPr marL="12700">
              <a:lnSpc>
                <a:spcPct val="100000"/>
              </a:lnSpc>
              <a:spcBef>
                <a:spcPts val="100"/>
              </a:spcBef>
            </a:pPr>
            <a:r>
              <a:rPr dirty="0"/>
              <a:t>How </a:t>
            </a:r>
            <a:r>
              <a:rPr spc="-5" dirty="0"/>
              <a:t>should </a:t>
            </a:r>
            <a:r>
              <a:rPr dirty="0"/>
              <a:t>a </a:t>
            </a:r>
            <a:r>
              <a:rPr spc="-5" dirty="0"/>
              <a:t>Hazardous Waste label</a:t>
            </a:r>
            <a:r>
              <a:rPr spc="-305" dirty="0"/>
              <a:t> </a:t>
            </a:r>
            <a:r>
              <a:rPr dirty="0"/>
              <a:t>look</a:t>
            </a:r>
          </a:p>
        </p:txBody>
      </p:sp>
      <p:sp>
        <p:nvSpPr>
          <p:cNvPr id="3" name="object 3"/>
          <p:cNvSpPr txBox="1"/>
          <p:nvPr/>
        </p:nvSpPr>
        <p:spPr>
          <a:xfrm>
            <a:off x="991551" y="1137966"/>
            <a:ext cx="5583285" cy="566822"/>
          </a:xfrm>
          <a:prstGeom prst="rect">
            <a:avLst/>
          </a:prstGeom>
        </p:spPr>
        <p:txBody>
          <a:bodyPr vert="horz" wrap="square" lIns="0" tIns="12700" rIns="0" bIns="0" rtlCol="0">
            <a:spAutoFit/>
          </a:bodyPr>
          <a:lstStyle/>
          <a:p>
            <a:pPr marL="12700">
              <a:lnSpc>
                <a:spcPct val="100000"/>
              </a:lnSpc>
              <a:spcBef>
                <a:spcPts val="100"/>
              </a:spcBef>
            </a:pPr>
            <a:r>
              <a:rPr sz="3600" dirty="0">
                <a:latin typeface="Corbel"/>
                <a:cs typeface="Corbel"/>
              </a:rPr>
              <a:t>on </a:t>
            </a:r>
            <a:r>
              <a:rPr sz="3600" spc="-5" dirty="0">
                <a:latin typeface="Corbel"/>
                <a:cs typeface="Corbel"/>
              </a:rPr>
              <a:t>containers and</a:t>
            </a:r>
            <a:r>
              <a:rPr sz="3600" spc="-60" dirty="0">
                <a:latin typeface="Corbel"/>
                <a:cs typeface="Corbel"/>
              </a:rPr>
              <a:t> </a:t>
            </a:r>
            <a:r>
              <a:rPr sz="3600" spc="-10" dirty="0">
                <a:latin typeface="Corbel"/>
                <a:cs typeface="Corbel"/>
              </a:rPr>
              <a:t>tanks?</a:t>
            </a:r>
            <a:endParaRPr sz="3600" dirty="0">
              <a:latin typeface="Corbel"/>
              <a:cs typeface="Corbel"/>
            </a:endParaRPr>
          </a:p>
        </p:txBody>
      </p:sp>
      <p:sp>
        <p:nvSpPr>
          <p:cNvPr id="4" name="object 4"/>
          <p:cNvSpPr txBox="1"/>
          <p:nvPr/>
        </p:nvSpPr>
        <p:spPr>
          <a:xfrm>
            <a:off x="5324304" y="5127825"/>
            <a:ext cx="4742815" cy="1488440"/>
          </a:xfrm>
          <a:prstGeom prst="rect">
            <a:avLst/>
          </a:prstGeom>
        </p:spPr>
        <p:txBody>
          <a:bodyPr vert="horz" wrap="square" lIns="0" tIns="12700" rIns="0" bIns="0" rtlCol="0">
            <a:spAutoFit/>
          </a:bodyPr>
          <a:lstStyle/>
          <a:p>
            <a:pPr marL="12700" marR="5080">
              <a:lnSpc>
                <a:spcPct val="100000"/>
              </a:lnSpc>
              <a:spcBef>
                <a:spcPts val="100"/>
              </a:spcBef>
            </a:pPr>
            <a:r>
              <a:rPr sz="1600" spc="-10" dirty="0">
                <a:solidFill>
                  <a:srgbClr val="FF0000"/>
                </a:solidFill>
                <a:highlight>
                  <a:srgbClr val="FFFF00"/>
                </a:highlight>
                <a:latin typeface="Corbel"/>
                <a:cs typeface="Corbel"/>
              </a:rPr>
              <a:t>NOTE: </a:t>
            </a:r>
            <a:r>
              <a:rPr sz="1600" spc="-5" dirty="0">
                <a:solidFill>
                  <a:srgbClr val="FF0000"/>
                </a:solidFill>
                <a:highlight>
                  <a:srgbClr val="FFFF00"/>
                </a:highlight>
                <a:latin typeface="Corbel"/>
                <a:cs typeface="Corbel"/>
              </a:rPr>
              <a:t>Hazardous waste </a:t>
            </a:r>
            <a:r>
              <a:rPr sz="1600" dirty="0">
                <a:solidFill>
                  <a:srgbClr val="FF0000"/>
                </a:solidFill>
                <a:highlight>
                  <a:srgbClr val="FFFF00"/>
                </a:highlight>
                <a:latin typeface="Corbel"/>
                <a:cs typeface="Corbel"/>
              </a:rPr>
              <a:t>labels do not </a:t>
            </a:r>
            <a:r>
              <a:rPr sz="1600" spc="-5" dirty="0">
                <a:solidFill>
                  <a:srgbClr val="FF0000"/>
                </a:solidFill>
                <a:highlight>
                  <a:srgbClr val="FFFF00"/>
                </a:highlight>
                <a:latin typeface="Corbel"/>
                <a:cs typeface="Corbel"/>
              </a:rPr>
              <a:t>have required  colors, format, or </a:t>
            </a:r>
            <a:r>
              <a:rPr sz="1600" dirty="0">
                <a:solidFill>
                  <a:srgbClr val="FF0000"/>
                </a:solidFill>
                <a:highlight>
                  <a:srgbClr val="FFFF00"/>
                </a:highlight>
                <a:latin typeface="Corbel"/>
                <a:cs typeface="Corbel"/>
              </a:rPr>
              <a:t>size but </a:t>
            </a:r>
            <a:r>
              <a:rPr sz="1600" spc="-5" dirty="0">
                <a:solidFill>
                  <a:srgbClr val="FF0000"/>
                </a:solidFill>
                <a:highlight>
                  <a:srgbClr val="FFFF00"/>
                </a:highlight>
                <a:latin typeface="Corbel"/>
                <a:cs typeface="Corbel"/>
              </a:rPr>
              <a:t>must </a:t>
            </a:r>
            <a:r>
              <a:rPr sz="1600" dirty="0">
                <a:solidFill>
                  <a:srgbClr val="FF0000"/>
                </a:solidFill>
                <a:highlight>
                  <a:srgbClr val="FFFF00"/>
                </a:highlight>
                <a:latin typeface="Corbel"/>
                <a:cs typeface="Corbel"/>
              </a:rPr>
              <a:t>be </a:t>
            </a:r>
            <a:r>
              <a:rPr sz="1600" spc="-5" dirty="0">
                <a:solidFill>
                  <a:srgbClr val="FF0000"/>
                </a:solidFill>
                <a:highlight>
                  <a:srgbClr val="FFFF00"/>
                </a:highlight>
                <a:latin typeface="Corbel"/>
                <a:cs typeface="Corbel"/>
              </a:rPr>
              <a:t>clearly </a:t>
            </a:r>
            <a:r>
              <a:rPr sz="1600" dirty="0">
                <a:solidFill>
                  <a:srgbClr val="FF0000"/>
                </a:solidFill>
                <a:highlight>
                  <a:srgbClr val="FFFF00"/>
                </a:highlight>
                <a:latin typeface="Corbel"/>
                <a:cs typeface="Corbel"/>
              </a:rPr>
              <a:t>visible </a:t>
            </a:r>
            <a:r>
              <a:rPr sz="1600" spc="-5" dirty="0">
                <a:solidFill>
                  <a:srgbClr val="FF0000"/>
                </a:solidFill>
                <a:highlight>
                  <a:srgbClr val="FFFF00"/>
                </a:highlight>
                <a:latin typeface="Corbel"/>
                <a:cs typeface="Corbel"/>
              </a:rPr>
              <a:t>without  moving containers. If </a:t>
            </a:r>
            <a:r>
              <a:rPr sz="1600" dirty="0">
                <a:solidFill>
                  <a:srgbClr val="FF0000"/>
                </a:solidFill>
                <a:highlight>
                  <a:srgbClr val="FFFF00"/>
                </a:highlight>
                <a:latin typeface="Corbel"/>
                <a:cs typeface="Corbel"/>
              </a:rPr>
              <a:t>it is not reasonably possible </a:t>
            </a:r>
            <a:r>
              <a:rPr sz="1600" spc="-5" dirty="0">
                <a:solidFill>
                  <a:srgbClr val="FF0000"/>
                </a:solidFill>
                <a:highlight>
                  <a:srgbClr val="FFFF00"/>
                </a:highlight>
                <a:latin typeface="Corbel"/>
                <a:cs typeface="Corbel"/>
              </a:rPr>
              <a:t>to </a:t>
            </a:r>
            <a:r>
              <a:rPr sz="1600" dirty="0">
                <a:solidFill>
                  <a:srgbClr val="FF0000"/>
                </a:solidFill>
                <a:highlight>
                  <a:srgbClr val="FFFF00"/>
                </a:highlight>
                <a:latin typeface="Corbel"/>
                <a:cs typeface="Corbel"/>
              </a:rPr>
              <a:t>see  </a:t>
            </a:r>
            <a:r>
              <a:rPr sz="1600" spc="-5" dirty="0">
                <a:solidFill>
                  <a:srgbClr val="FF0000"/>
                </a:solidFill>
                <a:highlight>
                  <a:srgbClr val="FFFF00"/>
                </a:highlight>
                <a:latin typeface="Corbel"/>
                <a:cs typeface="Corbel"/>
              </a:rPr>
              <a:t>the </a:t>
            </a:r>
            <a:r>
              <a:rPr sz="1600" dirty="0">
                <a:solidFill>
                  <a:srgbClr val="FF0000"/>
                </a:solidFill>
                <a:highlight>
                  <a:srgbClr val="FFFF00"/>
                </a:highlight>
                <a:latin typeface="Corbel"/>
                <a:cs typeface="Corbel"/>
              </a:rPr>
              <a:t>label </a:t>
            </a:r>
            <a:r>
              <a:rPr sz="1600" spc="-5" dirty="0">
                <a:solidFill>
                  <a:srgbClr val="FF0000"/>
                </a:solidFill>
                <a:highlight>
                  <a:srgbClr val="FFFF00"/>
                </a:highlight>
                <a:latin typeface="Corbel"/>
                <a:cs typeface="Corbel"/>
              </a:rPr>
              <a:t>on </a:t>
            </a:r>
            <a:r>
              <a:rPr sz="1600" dirty="0">
                <a:solidFill>
                  <a:srgbClr val="FF0000"/>
                </a:solidFill>
                <a:highlight>
                  <a:srgbClr val="FFFF00"/>
                </a:highlight>
                <a:latin typeface="Corbel"/>
                <a:cs typeface="Corbel"/>
              </a:rPr>
              <a:t>a </a:t>
            </a:r>
            <a:r>
              <a:rPr sz="1600" spc="-5" dirty="0">
                <a:solidFill>
                  <a:srgbClr val="FF0000"/>
                </a:solidFill>
                <a:highlight>
                  <a:srgbClr val="FFFF00"/>
                </a:highlight>
                <a:latin typeface="Corbel"/>
                <a:cs typeface="Corbel"/>
              </a:rPr>
              <a:t>specific container or tank, </a:t>
            </a:r>
            <a:r>
              <a:rPr sz="1600" spc="-10" dirty="0">
                <a:solidFill>
                  <a:srgbClr val="FF0000"/>
                </a:solidFill>
                <a:highlight>
                  <a:srgbClr val="FFFF00"/>
                </a:highlight>
                <a:latin typeface="Corbel"/>
                <a:cs typeface="Corbel"/>
              </a:rPr>
              <a:t>keep </a:t>
            </a:r>
            <a:r>
              <a:rPr sz="1600" spc="-5" dirty="0">
                <a:solidFill>
                  <a:srgbClr val="FF0000"/>
                </a:solidFill>
                <a:highlight>
                  <a:srgbClr val="FFFF00"/>
                </a:highlight>
                <a:latin typeface="Corbel"/>
                <a:cs typeface="Corbel"/>
              </a:rPr>
              <a:t>the </a:t>
            </a:r>
            <a:r>
              <a:rPr sz="1600" dirty="0">
                <a:solidFill>
                  <a:srgbClr val="FF0000"/>
                </a:solidFill>
                <a:highlight>
                  <a:srgbClr val="FFFF00"/>
                </a:highlight>
                <a:latin typeface="Corbel"/>
                <a:cs typeface="Corbel"/>
              </a:rPr>
              <a:t>label  </a:t>
            </a:r>
            <a:r>
              <a:rPr sz="1600" spc="-5" dirty="0">
                <a:solidFill>
                  <a:srgbClr val="FF0000"/>
                </a:solidFill>
                <a:highlight>
                  <a:srgbClr val="FFFF00"/>
                </a:highlight>
                <a:latin typeface="Corbel"/>
                <a:cs typeface="Corbel"/>
              </a:rPr>
              <a:t>information </a:t>
            </a:r>
            <a:r>
              <a:rPr sz="1600" dirty="0">
                <a:solidFill>
                  <a:srgbClr val="FF0000"/>
                </a:solidFill>
                <a:highlight>
                  <a:srgbClr val="FFFF00"/>
                </a:highlight>
                <a:latin typeface="Corbel"/>
                <a:cs typeface="Corbel"/>
              </a:rPr>
              <a:t>in a </a:t>
            </a:r>
            <a:r>
              <a:rPr sz="1600" spc="-5" dirty="0">
                <a:solidFill>
                  <a:srgbClr val="FF0000"/>
                </a:solidFill>
                <a:highlight>
                  <a:srgbClr val="FFFF00"/>
                </a:highlight>
                <a:latin typeface="Corbel"/>
                <a:cs typeface="Corbel"/>
              </a:rPr>
              <a:t>clearly </a:t>
            </a:r>
            <a:r>
              <a:rPr sz="1600" dirty="0">
                <a:solidFill>
                  <a:srgbClr val="FF0000"/>
                </a:solidFill>
                <a:highlight>
                  <a:srgbClr val="FFFF00"/>
                </a:highlight>
                <a:latin typeface="Corbel"/>
                <a:cs typeface="Corbel"/>
              </a:rPr>
              <a:t>visible designated </a:t>
            </a:r>
            <a:r>
              <a:rPr sz="1600" spc="-5" dirty="0">
                <a:solidFill>
                  <a:srgbClr val="FF0000"/>
                </a:solidFill>
                <a:highlight>
                  <a:srgbClr val="FFFF00"/>
                </a:highlight>
                <a:latin typeface="Corbel"/>
                <a:cs typeface="Corbel"/>
              </a:rPr>
              <a:t>record </a:t>
            </a:r>
            <a:r>
              <a:rPr sz="1600" dirty="0">
                <a:solidFill>
                  <a:srgbClr val="FF0000"/>
                </a:solidFill>
                <a:highlight>
                  <a:srgbClr val="FFFF00"/>
                </a:highlight>
                <a:latin typeface="Corbel"/>
                <a:cs typeface="Corbel"/>
              </a:rPr>
              <a:t>in </a:t>
            </a:r>
            <a:r>
              <a:rPr sz="1600" spc="-5" dirty="0">
                <a:solidFill>
                  <a:srgbClr val="FF0000"/>
                </a:solidFill>
                <a:highlight>
                  <a:srgbClr val="FFFF00"/>
                </a:highlight>
                <a:latin typeface="Corbel"/>
                <a:cs typeface="Corbel"/>
              </a:rPr>
              <a:t>the  immediate</a:t>
            </a:r>
            <a:r>
              <a:rPr sz="1600" spc="5" dirty="0">
                <a:solidFill>
                  <a:srgbClr val="FF0000"/>
                </a:solidFill>
                <a:highlight>
                  <a:srgbClr val="FFFF00"/>
                </a:highlight>
                <a:latin typeface="Corbel"/>
                <a:cs typeface="Corbel"/>
              </a:rPr>
              <a:t> </a:t>
            </a:r>
            <a:r>
              <a:rPr sz="1600" dirty="0">
                <a:solidFill>
                  <a:srgbClr val="FF0000"/>
                </a:solidFill>
                <a:highlight>
                  <a:srgbClr val="FFFF00"/>
                </a:highlight>
                <a:latin typeface="Corbel"/>
                <a:cs typeface="Corbel"/>
              </a:rPr>
              <a:t>area.</a:t>
            </a:r>
          </a:p>
        </p:txBody>
      </p:sp>
      <p:sp>
        <p:nvSpPr>
          <p:cNvPr id="5" name="object 5"/>
          <p:cNvSpPr/>
          <p:nvPr/>
        </p:nvSpPr>
        <p:spPr>
          <a:xfrm>
            <a:off x="7718611" y="1513515"/>
            <a:ext cx="3545542" cy="3248212"/>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7695712" y="1517997"/>
            <a:ext cx="3591340" cy="3248212"/>
          </a:xfrm>
          <a:custGeom>
            <a:avLst/>
            <a:gdLst/>
            <a:ahLst/>
            <a:cxnLst/>
            <a:rect l="l" t="t" r="r" b="b"/>
            <a:pathLst>
              <a:path w="3200400" h="2794000">
                <a:moveTo>
                  <a:pt x="3200399" y="0"/>
                </a:moveTo>
                <a:lnTo>
                  <a:pt x="3200399" y="2793999"/>
                </a:lnTo>
                <a:lnTo>
                  <a:pt x="0" y="2793999"/>
                </a:lnTo>
                <a:lnTo>
                  <a:pt x="0" y="0"/>
                </a:lnTo>
                <a:lnTo>
                  <a:pt x="3200399" y="0"/>
                </a:lnTo>
                <a:close/>
              </a:path>
            </a:pathLst>
          </a:custGeom>
          <a:ln w="76200">
            <a:solidFill>
              <a:schemeClr val="bg1"/>
            </a:solidFill>
          </a:ln>
        </p:spPr>
        <p:txBody>
          <a:bodyPr wrap="square" lIns="0" tIns="0" rIns="0" bIns="0" rtlCol="0"/>
          <a:lstStyle/>
          <a:p>
            <a:endParaRPr dirty="0"/>
          </a:p>
        </p:txBody>
      </p:sp>
      <p:sp>
        <p:nvSpPr>
          <p:cNvPr id="7" name="TextBox 6">
            <a:extLst>
              <a:ext uri="{FF2B5EF4-FFF2-40B4-BE49-F238E27FC236}">
                <a16:creationId xmlns:a16="http://schemas.microsoft.com/office/drawing/2014/main" id="{6C04228F-CB84-629A-E3D4-F63BFA3457E5}"/>
              </a:ext>
            </a:extLst>
          </p:cNvPr>
          <p:cNvSpPr txBox="1"/>
          <p:nvPr/>
        </p:nvSpPr>
        <p:spPr>
          <a:xfrm>
            <a:off x="381000" y="2229211"/>
            <a:ext cx="6346057" cy="2898614"/>
          </a:xfrm>
          <a:prstGeom prst="rect">
            <a:avLst/>
          </a:prstGeom>
          <a:noFill/>
        </p:spPr>
        <p:txBody>
          <a:bodyPr wrap="square" rtlCol="0">
            <a:spAutoFit/>
          </a:bodyPr>
          <a:lstStyle/>
          <a:p>
            <a:pPr marL="57785">
              <a:lnSpc>
                <a:spcPct val="100000"/>
              </a:lnSpc>
              <a:spcBef>
                <a:spcPts val="2215"/>
              </a:spcBef>
              <a:buClr>
                <a:srgbClr val="A6B727"/>
              </a:buClr>
              <a:buSzPct val="79166"/>
              <a:tabLst>
                <a:tab pos="241300" algn="l"/>
              </a:tabLst>
            </a:pPr>
            <a:r>
              <a:rPr lang="en-US" sz="1800" spc="-25">
                <a:latin typeface="Corbel"/>
                <a:cs typeface="Corbel"/>
              </a:rPr>
              <a:t>1. Words </a:t>
            </a:r>
            <a:r>
              <a:rPr lang="en-US" sz="1800" spc="-5">
                <a:solidFill>
                  <a:srgbClr val="FFFF00"/>
                </a:solidFill>
                <a:latin typeface="Corbel"/>
                <a:cs typeface="Corbel"/>
              </a:rPr>
              <a:t>“Hazardous</a:t>
            </a:r>
            <a:r>
              <a:rPr lang="en-US" sz="1800" spc="-114">
                <a:solidFill>
                  <a:srgbClr val="FFFF00"/>
                </a:solidFill>
                <a:latin typeface="Corbel"/>
                <a:cs typeface="Corbel"/>
              </a:rPr>
              <a:t> </a:t>
            </a:r>
            <a:r>
              <a:rPr lang="en-US" sz="1800">
                <a:solidFill>
                  <a:srgbClr val="FFFF00"/>
                </a:solidFill>
                <a:latin typeface="Corbel"/>
                <a:cs typeface="Corbel"/>
              </a:rPr>
              <a:t>Waste”</a:t>
            </a:r>
          </a:p>
          <a:p>
            <a:pPr marL="58420" marR="855980">
              <a:lnSpc>
                <a:spcPct val="88300"/>
              </a:lnSpc>
              <a:spcBef>
                <a:spcPts val="1465"/>
              </a:spcBef>
              <a:buClr>
                <a:srgbClr val="A6B727"/>
              </a:buClr>
              <a:buSzPct val="79166"/>
              <a:tabLst>
                <a:tab pos="241300" algn="l"/>
              </a:tabLst>
            </a:pPr>
            <a:r>
              <a:rPr lang="en-US" sz="1800" spc="-5">
                <a:latin typeface="Corbel"/>
                <a:cs typeface="Corbel"/>
              </a:rPr>
              <a:t>2. Description that </a:t>
            </a:r>
            <a:r>
              <a:rPr lang="en-US" sz="1800">
                <a:latin typeface="Corbel"/>
                <a:cs typeface="Corbel"/>
              </a:rPr>
              <a:t>clearly identifies </a:t>
            </a:r>
            <a:r>
              <a:rPr lang="en-US" sz="1800" spc="-5">
                <a:latin typeface="Corbel"/>
                <a:cs typeface="Corbel"/>
              </a:rPr>
              <a:t>the  contents </a:t>
            </a:r>
            <a:r>
              <a:rPr lang="en-US" sz="1800">
                <a:latin typeface="Corbel"/>
                <a:cs typeface="Corbel"/>
              </a:rPr>
              <a:t>to employees </a:t>
            </a:r>
            <a:r>
              <a:rPr lang="en-US" sz="1800" spc="-5">
                <a:latin typeface="Corbel"/>
                <a:cs typeface="Corbel"/>
              </a:rPr>
              <a:t>and  emergency</a:t>
            </a:r>
            <a:r>
              <a:rPr lang="en-US" sz="1800" spc="-15">
                <a:latin typeface="Corbel"/>
                <a:cs typeface="Corbel"/>
              </a:rPr>
              <a:t> </a:t>
            </a:r>
            <a:r>
              <a:rPr lang="en-US" sz="1800" spc="-5">
                <a:latin typeface="Corbel"/>
                <a:cs typeface="Corbel"/>
              </a:rPr>
              <a:t>responders. </a:t>
            </a:r>
            <a:r>
              <a:rPr lang="en-US" sz="1800" spc="-5">
                <a:solidFill>
                  <a:srgbClr val="FFFF00"/>
                </a:solidFill>
                <a:latin typeface="Corbel"/>
                <a:cs typeface="Corbel"/>
              </a:rPr>
              <a:t>For example: Flammable liquid</a:t>
            </a:r>
            <a:endParaRPr lang="en-US" sz="1800">
              <a:solidFill>
                <a:srgbClr val="FFFF00"/>
              </a:solidFill>
              <a:latin typeface="Corbel"/>
              <a:cs typeface="Corbel"/>
            </a:endParaRPr>
          </a:p>
          <a:p>
            <a:pPr marL="58420" marR="748665">
              <a:lnSpc>
                <a:spcPct val="90300"/>
              </a:lnSpc>
              <a:spcBef>
                <a:spcPts val="1405"/>
              </a:spcBef>
              <a:buClr>
                <a:srgbClr val="A6B727"/>
              </a:buClr>
              <a:buSzPct val="79166"/>
              <a:tabLst>
                <a:tab pos="241300" algn="l"/>
              </a:tabLst>
            </a:pPr>
            <a:r>
              <a:rPr lang="en-US" sz="1800" spc="-10">
                <a:latin typeface="Corbel"/>
                <a:cs typeface="Corbel"/>
              </a:rPr>
              <a:t>3. Accumulation </a:t>
            </a:r>
            <a:r>
              <a:rPr lang="en-US" sz="1800" spc="-5">
                <a:latin typeface="Corbel"/>
                <a:cs typeface="Corbel"/>
              </a:rPr>
              <a:t>Start </a:t>
            </a:r>
            <a:r>
              <a:rPr lang="en-US" sz="1800">
                <a:latin typeface="Corbel"/>
                <a:cs typeface="Corbel"/>
              </a:rPr>
              <a:t>Date: the date in which the first drop of waste is placed into the container. </a:t>
            </a:r>
          </a:p>
          <a:p>
            <a:pPr marL="58420" marR="748665">
              <a:lnSpc>
                <a:spcPct val="90300"/>
              </a:lnSpc>
              <a:spcBef>
                <a:spcPts val="1405"/>
              </a:spcBef>
              <a:buClr>
                <a:srgbClr val="A6B727"/>
              </a:buClr>
              <a:buSzPct val="79166"/>
              <a:tabLst>
                <a:tab pos="241300" algn="l"/>
              </a:tabLst>
            </a:pPr>
            <a:r>
              <a:rPr lang="en-US" sz="1800">
                <a:latin typeface="Corbel"/>
                <a:cs typeface="Corbel"/>
              </a:rPr>
              <a:t>Satellite containers dated immediately once classified as full. </a:t>
            </a:r>
            <a:r>
              <a:rPr lang="en-US" sz="1800">
                <a:solidFill>
                  <a:srgbClr val="FFFF00"/>
                </a:solidFill>
                <a:latin typeface="Corbel"/>
                <a:cs typeface="Corbel"/>
              </a:rPr>
              <a:t>(Facilities </a:t>
            </a:r>
            <a:r>
              <a:rPr lang="en-US" sz="1800" spc="-5">
                <a:solidFill>
                  <a:srgbClr val="FFFF00"/>
                </a:solidFill>
                <a:latin typeface="Corbel"/>
                <a:cs typeface="Corbel"/>
              </a:rPr>
              <a:t>can only have  up </a:t>
            </a:r>
            <a:r>
              <a:rPr lang="en-US" sz="1800">
                <a:solidFill>
                  <a:srgbClr val="FFFF00"/>
                </a:solidFill>
                <a:latin typeface="Corbel"/>
                <a:cs typeface="Corbel"/>
              </a:rPr>
              <a:t>to </a:t>
            </a:r>
            <a:r>
              <a:rPr lang="en-US" sz="1800" spc="-5">
                <a:solidFill>
                  <a:srgbClr val="FFFF00"/>
                </a:solidFill>
                <a:latin typeface="Corbel"/>
                <a:cs typeface="Corbel"/>
              </a:rPr>
              <a:t>55 gallons of one </a:t>
            </a:r>
            <a:r>
              <a:rPr lang="en-US" sz="1800">
                <a:solidFill>
                  <a:srgbClr val="FFFF00"/>
                </a:solidFill>
                <a:latin typeface="Corbel"/>
                <a:cs typeface="Corbel"/>
              </a:rPr>
              <a:t>waste </a:t>
            </a:r>
            <a:r>
              <a:rPr lang="en-US" sz="1800" spc="-5">
                <a:solidFill>
                  <a:srgbClr val="FFFF00"/>
                </a:solidFill>
                <a:latin typeface="Corbel"/>
                <a:cs typeface="Corbel"/>
              </a:rPr>
              <a:t>material  as </a:t>
            </a:r>
            <a:r>
              <a:rPr lang="en-US" sz="1800">
                <a:solidFill>
                  <a:srgbClr val="FFFF00"/>
                </a:solidFill>
                <a:latin typeface="Corbel"/>
                <a:cs typeface="Corbel"/>
              </a:rPr>
              <a:t>a</a:t>
            </a:r>
            <a:r>
              <a:rPr lang="en-US" sz="1800" spc="-10">
                <a:solidFill>
                  <a:srgbClr val="FFFF00"/>
                </a:solidFill>
                <a:latin typeface="Corbel"/>
                <a:cs typeface="Corbel"/>
              </a:rPr>
              <a:t> </a:t>
            </a:r>
            <a:r>
              <a:rPr lang="en-US" sz="1800">
                <a:solidFill>
                  <a:srgbClr val="FFFF00"/>
                </a:solidFill>
                <a:latin typeface="Corbel"/>
                <a:cs typeface="Corbel"/>
              </a:rPr>
              <a:t>satellite.)</a:t>
            </a:r>
            <a:endParaRPr lang="en-US" sz="1800" dirty="0">
              <a:solidFill>
                <a:srgbClr val="FFFF00"/>
              </a:solidFill>
              <a:latin typeface="Corbel"/>
              <a:cs typeface="Corbel"/>
            </a:endParaRPr>
          </a:p>
        </p:txBody>
      </p:sp>
      <p:pic>
        <p:nvPicPr>
          <p:cNvPr id="2054" name="Picture 6" descr="Transparent school GIF on GIFER - by Ballarn">
            <a:extLst>
              <a:ext uri="{FF2B5EF4-FFF2-40B4-BE49-F238E27FC236}">
                <a16:creationId xmlns:a16="http://schemas.microsoft.com/office/drawing/2014/main" id="{F853CBBB-A796-4CE0-C590-80E69087A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789" y="4925846"/>
            <a:ext cx="2180515" cy="18923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9F97A27-CDED-4EFC-8865-6F5D0C5D06B8}"/>
              </a:ext>
            </a:extLst>
          </p:cNvPr>
          <p:cNvSpPr/>
          <p:nvPr/>
        </p:nvSpPr>
        <p:spPr>
          <a:xfrm>
            <a:off x="557709" y="4746918"/>
            <a:ext cx="1600200" cy="1524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E3A8D97-A290-42E9-8198-5EC307F753C7}"/>
              </a:ext>
            </a:extLst>
          </p:cNvPr>
          <p:cNvSpPr/>
          <p:nvPr/>
        </p:nvSpPr>
        <p:spPr>
          <a:xfrm>
            <a:off x="580569" y="2362200"/>
            <a:ext cx="1600200" cy="1524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819493" y="620268"/>
            <a:ext cx="9629775" cy="695960"/>
          </a:xfrm>
          <a:prstGeom prst="rect">
            <a:avLst/>
          </a:prstGeom>
        </p:spPr>
        <p:txBody>
          <a:bodyPr vert="horz" wrap="square" lIns="0" tIns="12700" rIns="0" bIns="0" rtlCol="0">
            <a:spAutoFit/>
          </a:bodyPr>
          <a:lstStyle/>
          <a:p>
            <a:pPr marL="12700">
              <a:lnSpc>
                <a:spcPct val="100000"/>
              </a:lnSpc>
              <a:spcBef>
                <a:spcPts val="100"/>
              </a:spcBef>
            </a:pPr>
            <a:r>
              <a:rPr spc="-10" dirty="0"/>
              <a:t>Can </a:t>
            </a:r>
            <a:r>
              <a:rPr dirty="0"/>
              <a:t>you </a:t>
            </a:r>
            <a:r>
              <a:rPr spc="-30" dirty="0"/>
              <a:t>keep </a:t>
            </a:r>
            <a:r>
              <a:rPr spc="-5" dirty="0"/>
              <a:t>hazardous waste</a:t>
            </a:r>
            <a:r>
              <a:rPr spc="5" dirty="0"/>
              <a:t> </a:t>
            </a:r>
            <a:r>
              <a:rPr spc="-5" dirty="0"/>
              <a:t>containers</a:t>
            </a:r>
          </a:p>
        </p:txBody>
      </p:sp>
      <p:sp>
        <p:nvSpPr>
          <p:cNvPr id="3" name="object 3"/>
          <p:cNvSpPr txBox="1"/>
          <p:nvPr/>
        </p:nvSpPr>
        <p:spPr>
          <a:xfrm>
            <a:off x="819493" y="1214628"/>
            <a:ext cx="1431925" cy="695960"/>
          </a:xfrm>
          <a:prstGeom prst="rect">
            <a:avLst/>
          </a:prstGeom>
        </p:spPr>
        <p:txBody>
          <a:bodyPr vert="horz" wrap="square" lIns="0" tIns="12700" rIns="0" bIns="0" rtlCol="0">
            <a:spAutoFit/>
          </a:bodyPr>
          <a:lstStyle/>
          <a:p>
            <a:pPr marL="12700">
              <a:lnSpc>
                <a:spcPct val="100000"/>
              </a:lnSpc>
              <a:spcBef>
                <a:spcPts val="100"/>
              </a:spcBef>
            </a:pPr>
            <a:r>
              <a:rPr sz="4400" dirty="0">
                <a:latin typeface="Corbel"/>
                <a:cs typeface="Corbel"/>
              </a:rPr>
              <a:t>o</a:t>
            </a:r>
            <a:r>
              <a:rPr sz="4400" spc="-5" dirty="0">
                <a:latin typeface="Corbel"/>
                <a:cs typeface="Corbel"/>
              </a:rPr>
              <a:t>pe</a:t>
            </a:r>
            <a:r>
              <a:rPr sz="4400" dirty="0">
                <a:latin typeface="Corbel"/>
                <a:cs typeface="Corbel"/>
              </a:rPr>
              <a:t>n?</a:t>
            </a:r>
          </a:p>
        </p:txBody>
      </p:sp>
      <p:sp>
        <p:nvSpPr>
          <p:cNvPr id="4" name="object 4"/>
          <p:cNvSpPr txBox="1"/>
          <p:nvPr/>
        </p:nvSpPr>
        <p:spPr>
          <a:xfrm>
            <a:off x="6324600" y="2498709"/>
            <a:ext cx="5246370" cy="3433445"/>
          </a:xfrm>
          <a:prstGeom prst="rect">
            <a:avLst/>
          </a:prstGeom>
        </p:spPr>
        <p:txBody>
          <a:bodyPr vert="horz" wrap="square" lIns="0" tIns="46990" rIns="0" bIns="0" rtlCol="0">
            <a:spAutoFit/>
          </a:bodyPr>
          <a:lstStyle/>
          <a:p>
            <a:pPr marL="195580" marR="132080" indent="-182880">
              <a:lnSpc>
                <a:spcPct val="89700"/>
              </a:lnSpc>
              <a:spcBef>
                <a:spcPts val="370"/>
              </a:spcBef>
              <a:buClr>
                <a:schemeClr val="tx1"/>
              </a:buClr>
              <a:buSzPct val="81818"/>
              <a:buChar char="•"/>
              <a:tabLst>
                <a:tab pos="195580" algn="l"/>
              </a:tabLst>
            </a:pPr>
            <a:r>
              <a:rPr sz="2200" spc="-5" dirty="0">
                <a:latin typeface="Corbel"/>
                <a:cs typeface="Corbel"/>
              </a:rPr>
              <a:t>No, you must </a:t>
            </a:r>
            <a:r>
              <a:rPr sz="2200" spc="-10" dirty="0">
                <a:latin typeface="Corbel"/>
                <a:cs typeface="Corbel"/>
              </a:rPr>
              <a:t>keep </a:t>
            </a:r>
            <a:r>
              <a:rPr sz="2200" spc="-5" dirty="0">
                <a:latin typeface="Corbel"/>
                <a:cs typeface="Corbel"/>
              </a:rPr>
              <a:t>hazardous waste  containers closed at all times, except </a:t>
            </a:r>
            <a:r>
              <a:rPr sz="2200" dirty="0">
                <a:latin typeface="Corbel"/>
                <a:cs typeface="Corbel"/>
              </a:rPr>
              <a:t>when  </a:t>
            </a:r>
            <a:r>
              <a:rPr sz="2200" spc="-5" dirty="0">
                <a:latin typeface="Corbel"/>
                <a:cs typeface="Corbel"/>
              </a:rPr>
              <a:t>adding </a:t>
            </a:r>
            <a:r>
              <a:rPr sz="2200" dirty="0">
                <a:latin typeface="Corbel"/>
                <a:cs typeface="Corbel"/>
              </a:rPr>
              <a:t>or </a:t>
            </a:r>
            <a:r>
              <a:rPr sz="2200" spc="-5" dirty="0">
                <a:latin typeface="Corbel"/>
                <a:cs typeface="Corbel"/>
              </a:rPr>
              <a:t>removing waste </a:t>
            </a:r>
            <a:r>
              <a:rPr sz="2200" dirty="0">
                <a:latin typeface="Corbel"/>
                <a:cs typeface="Corbel"/>
              </a:rPr>
              <a:t>from the  </a:t>
            </a:r>
            <a:r>
              <a:rPr sz="2200" spc="-15" dirty="0">
                <a:latin typeface="Corbel"/>
                <a:cs typeface="Corbel"/>
              </a:rPr>
              <a:t>container.</a:t>
            </a:r>
            <a:endParaRPr sz="2200" dirty="0">
              <a:latin typeface="Corbel"/>
              <a:cs typeface="Corbel"/>
            </a:endParaRPr>
          </a:p>
          <a:p>
            <a:pPr marL="195580" marR="5080" indent="-182880">
              <a:lnSpc>
                <a:spcPct val="89700"/>
              </a:lnSpc>
              <a:spcBef>
                <a:spcPts val="1425"/>
              </a:spcBef>
              <a:buClr>
                <a:schemeClr val="tx1"/>
              </a:buClr>
              <a:buSzPct val="81818"/>
              <a:buChar char="•"/>
              <a:tabLst>
                <a:tab pos="195580" algn="l"/>
              </a:tabLst>
            </a:pPr>
            <a:r>
              <a:rPr sz="2200" dirty="0">
                <a:latin typeface="Corbel"/>
                <a:cs typeface="Corbel"/>
              </a:rPr>
              <a:t>Closed means </a:t>
            </a:r>
            <a:r>
              <a:rPr sz="2200" spc="-5" dirty="0">
                <a:latin typeface="Corbel"/>
                <a:cs typeface="Corbel"/>
              </a:rPr>
              <a:t>that the </a:t>
            </a:r>
            <a:r>
              <a:rPr sz="2200" dirty="0">
                <a:latin typeface="Corbel"/>
                <a:cs typeface="Corbel"/>
              </a:rPr>
              <a:t>lid of </a:t>
            </a:r>
            <a:r>
              <a:rPr sz="2200" spc="-5" dirty="0">
                <a:latin typeface="Corbel"/>
                <a:cs typeface="Corbel"/>
              </a:rPr>
              <a:t>the container </a:t>
            </a:r>
            <a:r>
              <a:rPr sz="2200" dirty="0">
                <a:latin typeface="Corbel"/>
                <a:cs typeface="Corbel"/>
              </a:rPr>
              <a:t>is  </a:t>
            </a:r>
            <a:r>
              <a:rPr sz="2200" spc="-5" dirty="0">
                <a:latin typeface="Corbel"/>
                <a:cs typeface="Corbel"/>
              </a:rPr>
              <a:t>secured such that </a:t>
            </a:r>
            <a:r>
              <a:rPr sz="2200" dirty="0">
                <a:latin typeface="Corbel"/>
                <a:cs typeface="Corbel"/>
              </a:rPr>
              <a:t>no </a:t>
            </a:r>
            <a:r>
              <a:rPr sz="2200" spc="-5" dirty="0">
                <a:latin typeface="Corbel"/>
                <a:cs typeface="Corbel"/>
              </a:rPr>
              <a:t>waste would be  </a:t>
            </a:r>
            <a:r>
              <a:rPr sz="2200" dirty="0">
                <a:latin typeface="Corbel"/>
                <a:cs typeface="Corbel"/>
              </a:rPr>
              <a:t>released if </a:t>
            </a:r>
            <a:r>
              <a:rPr sz="2200" spc="-5" dirty="0">
                <a:latin typeface="Corbel"/>
                <a:cs typeface="Corbel"/>
              </a:rPr>
              <a:t>the container </a:t>
            </a:r>
            <a:r>
              <a:rPr sz="2200" dirty="0">
                <a:latin typeface="Corbel"/>
                <a:cs typeface="Corbel"/>
              </a:rPr>
              <a:t>were </a:t>
            </a:r>
            <a:r>
              <a:rPr sz="2200" spc="-5" dirty="0">
                <a:latin typeface="Corbel"/>
                <a:cs typeface="Corbel"/>
              </a:rPr>
              <a:t>dropped </a:t>
            </a:r>
            <a:r>
              <a:rPr sz="2200" dirty="0">
                <a:latin typeface="Corbel"/>
                <a:cs typeface="Corbel"/>
              </a:rPr>
              <a:t>or  </a:t>
            </a:r>
            <a:r>
              <a:rPr sz="2200" spc="-5" dirty="0">
                <a:latin typeface="Corbel"/>
                <a:cs typeface="Corbel"/>
              </a:rPr>
              <a:t>overturned.</a:t>
            </a:r>
            <a:endParaRPr sz="2200" dirty="0">
              <a:latin typeface="Corbel"/>
              <a:cs typeface="Corbel"/>
            </a:endParaRPr>
          </a:p>
          <a:p>
            <a:pPr marL="195580" marR="84455" indent="-182880">
              <a:lnSpc>
                <a:spcPts val="2400"/>
              </a:lnSpc>
              <a:spcBef>
                <a:spcPts val="1430"/>
              </a:spcBef>
              <a:buClr>
                <a:schemeClr val="tx1"/>
              </a:buClr>
              <a:buSzPct val="81818"/>
              <a:buChar char="•"/>
              <a:tabLst>
                <a:tab pos="195580" algn="l"/>
              </a:tabLst>
            </a:pPr>
            <a:r>
              <a:rPr sz="2200" u="sng" spc="-5" dirty="0">
                <a:uFill>
                  <a:solidFill>
                    <a:srgbClr val="000000"/>
                  </a:solidFill>
                </a:uFill>
                <a:latin typeface="Corbel"/>
                <a:cs typeface="Corbel"/>
              </a:rPr>
              <a:t>Physical fastening</a:t>
            </a:r>
            <a:r>
              <a:rPr sz="2200" spc="-5" dirty="0">
                <a:latin typeface="Corbel"/>
                <a:cs typeface="Corbel"/>
              </a:rPr>
              <a:t> </a:t>
            </a:r>
            <a:r>
              <a:rPr sz="2200" dirty="0">
                <a:latin typeface="Corbel"/>
                <a:cs typeface="Corbel"/>
              </a:rPr>
              <a:t>is </a:t>
            </a:r>
            <a:r>
              <a:rPr sz="2200" spc="-5" dirty="0">
                <a:latin typeface="Corbel"/>
                <a:cs typeface="Corbel"/>
              </a:rPr>
              <a:t>required; lids that shut  by gravity alone</a:t>
            </a:r>
            <a:r>
              <a:rPr lang="en-US" sz="2200" spc="-5" dirty="0">
                <a:latin typeface="Corbel"/>
                <a:cs typeface="Corbel"/>
              </a:rPr>
              <a:t> is</a:t>
            </a:r>
            <a:r>
              <a:rPr sz="2200" spc="-5" dirty="0">
                <a:latin typeface="Corbel"/>
                <a:cs typeface="Corbel"/>
              </a:rPr>
              <a:t> </a:t>
            </a:r>
            <a:r>
              <a:rPr sz="2200" dirty="0">
                <a:latin typeface="Corbel"/>
                <a:cs typeface="Corbel"/>
              </a:rPr>
              <a:t>not</a:t>
            </a:r>
            <a:r>
              <a:rPr sz="2200" spc="-10" dirty="0">
                <a:latin typeface="Corbel"/>
                <a:cs typeface="Corbel"/>
              </a:rPr>
              <a:t> </a:t>
            </a:r>
            <a:r>
              <a:rPr sz="2200" spc="-5" dirty="0">
                <a:latin typeface="Corbel"/>
                <a:cs typeface="Corbel"/>
              </a:rPr>
              <a:t>sufficient.</a:t>
            </a:r>
            <a:endParaRPr sz="2200" dirty="0">
              <a:latin typeface="Corbel"/>
              <a:cs typeface="Corbel"/>
            </a:endParaRPr>
          </a:p>
        </p:txBody>
      </p:sp>
      <p:sp>
        <p:nvSpPr>
          <p:cNvPr id="5" name="object 5"/>
          <p:cNvSpPr/>
          <p:nvPr/>
        </p:nvSpPr>
        <p:spPr>
          <a:xfrm>
            <a:off x="2407732" y="2112033"/>
            <a:ext cx="3615420" cy="2033673"/>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2404110" y="2057400"/>
            <a:ext cx="3619042" cy="2088306"/>
          </a:xfrm>
          <a:custGeom>
            <a:avLst/>
            <a:gdLst/>
            <a:ahLst/>
            <a:cxnLst/>
            <a:rect l="l" t="t" r="r" b="b"/>
            <a:pathLst>
              <a:path w="3691890" h="2110104">
                <a:moveTo>
                  <a:pt x="0" y="0"/>
                </a:moveTo>
                <a:lnTo>
                  <a:pt x="3691620" y="0"/>
                </a:lnTo>
                <a:lnTo>
                  <a:pt x="3691620" y="2109873"/>
                </a:lnTo>
                <a:lnTo>
                  <a:pt x="0" y="2109873"/>
                </a:lnTo>
                <a:lnTo>
                  <a:pt x="0" y="0"/>
                </a:lnTo>
                <a:close/>
              </a:path>
            </a:pathLst>
          </a:custGeom>
          <a:ln w="76200">
            <a:solidFill>
              <a:schemeClr val="bg1"/>
            </a:solidFill>
          </a:ln>
        </p:spPr>
        <p:txBody>
          <a:bodyPr wrap="square" lIns="0" tIns="0" rIns="0" bIns="0" rtlCol="0"/>
          <a:lstStyle/>
          <a:p>
            <a:endParaRPr dirty="0"/>
          </a:p>
        </p:txBody>
      </p:sp>
      <p:sp>
        <p:nvSpPr>
          <p:cNvPr id="7" name="object 7"/>
          <p:cNvSpPr/>
          <p:nvPr/>
        </p:nvSpPr>
        <p:spPr>
          <a:xfrm>
            <a:off x="2338248" y="4390608"/>
            <a:ext cx="3684904" cy="2343984"/>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2339960" y="4352290"/>
            <a:ext cx="3684904" cy="2420620"/>
          </a:xfrm>
          <a:custGeom>
            <a:avLst/>
            <a:gdLst/>
            <a:ahLst/>
            <a:cxnLst/>
            <a:rect l="l" t="t" r="r" b="b"/>
            <a:pathLst>
              <a:path w="3684904" h="2420620">
                <a:moveTo>
                  <a:pt x="0" y="0"/>
                </a:moveTo>
                <a:lnTo>
                  <a:pt x="3684416" y="0"/>
                </a:lnTo>
                <a:lnTo>
                  <a:pt x="3684416" y="2420184"/>
                </a:lnTo>
                <a:lnTo>
                  <a:pt x="0" y="2420184"/>
                </a:lnTo>
                <a:lnTo>
                  <a:pt x="0" y="0"/>
                </a:lnTo>
                <a:close/>
              </a:path>
            </a:pathLst>
          </a:custGeom>
          <a:ln w="76200">
            <a:solidFill>
              <a:schemeClr val="bg1"/>
            </a:solidFill>
          </a:ln>
        </p:spPr>
        <p:txBody>
          <a:bodyPr wrap="square" lIns="0" tIns="0" rIns="0" bIns="0" rtlCol="0"/>
          <a:lstStyle/>
          <a:p>
            <a:endParaRPr dirty="0"/>
          </a:p>
        </p:txBody>
      </p:sp>
      <p:sp>
        <p:nvSpPr>
          <p:cNvPr id="9" name="object 9"/>
          <p:cNvSpPr/>
          <p:nvPr/>
        </p:nvSpPr>
        <p:spPr>
          <a:xfrm>
            <a:off x="950976" y="2596388"/>
            <a:ext cx="917447" cy="917448"/>
          </a:xfrm>
          <a:prstGeom prst="rect">
            <a:avLst/>
          </a:prstGeom>
          <a:blipFill>
            <a:blip r:embed="rId4" cstate="print"/>
            <a:stretch>
              <a:fillRect/>
            </a:stretch>
          </a:blipFill>
        </p:spPr>
        <p:txBody>
          <a:bodyPr wrap="square" lIns="0" tIns="0" rIns="0" bIns="0" rtlCol="0"/>
          <a:lstStyle/>
          <a:p>
            <a:endParaRPr dirty="0">
              <a:solidFill>
                <a:srgbClr val="FF0000"/>
              </a:solidFill>
            </a:endParaRPr>
          </a:p>
        </p:txBody>
      </p:sp>
      <p:sp>
        <p:nvSpPr>
          <p:cNvPr id="10" name="object 10"/>
          <p:cNvSpPr/>
          <p:nvPr/>
        </p:nvSpPr>
        <p:spPr>
          <a:xfrm>
            <a:off x="859662" y="5105400"/>
            <a:ext cx="917447" cy="914400"/>
          </a:xfrm>
          <a:prstGeom prst="rect">
            <a:avLst/>
          </a:prstGeom>
          <a:blipFill>
            <a:blip r:embed="rId5" cstate="print"/>
            <a:stretch>
              <a:fillRect/>
            </a:stretch>
          </a:blipFill>
        </p:spPr>
        <p:txBody>
          <a:bodyPr wrap="square" lIns="0" tIns="0" rIns="0" bIns="0" rtlCol="0"/>
          <a:lstStyle/>
          <a:p>
            <a:endParaRPr dirty="0"/>
          </a:p>
        </p:txBody>
      </p:sp>
      <p:sp>
        <p:nvSpPr>
          <p:cNvPr id="12" name="Rectangle 11">
            <a:extLst>
              <a:ext uri="{FF2B5EF4-FFF2-40B4-BE49-F238E27FC236}">
                <a16:creationId xmlns:a16="http://schemas.microsoft.com/office/drawing/2014/main" id="{2F74CBCA-971D-4DF9-892C-0545B1825F4C}"/>
              </a:ext>
            </a:extLst>
          </p:cNvPr>
          <p:cNvSpPr/>
          <p:nvPr/>
        </p:nvSpPr>
        <p:spPr>
          <a:xfrm>
            <a:off x="876227" y="4754881"/>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C8F1CA-EB53-4CEF-913D-6980F30BF86E}"/>
              </a:ext>
            </a:extLst>
          </p:cNvPr>
          <p:cNvSpPr/>
          <p:nvPr/>
        </p:nvSpPr>
        <p:spPr>
          <a:xfrm>
            <a:off x="838200" y="2133600"/>
            <a:ext cx="27432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object 2"/>
          <p:cNvSpPr txBox="1">
            <a:spLocks noGrp="1"/>
          </p:cNvSpPr>
          <p:nvPr>
            <p:ph type="title"/>
          </p:nvPr>
        </p:nvSpPr>
        <p:spPr>
          <a:xfrm>
            <a:off x="457200" y="933871"/>
            <a:ext cx="9002395" cy="641201"/>
          </a:xfrm>
          <a:prstGeom prst="rect">
            <a:avLst/>
          </a:prstGeom>
        </p:spPr>
        <p:txBody>
          <a:bodyPr vert="horz" wrap="square" lIns="0" tIns="93980" rIns="0" bIns="0" rtlCol="0">
            <a:spAutoFit/>
          </a:bodyPr>
          <a:lstStyle/>
          <a:p>
            <a:pPr marL="12700" marR="5080">
              <a:lnSpc>
                <a:spcPts val="4700"/>
              </a:lnSpc>
              <a:spcBef>
                <a:spcPts val="740"/>
              </a:spcBef>
            </a:pPr>
            <a:r>
              <a:rPr sz="3200" spc="-5" dirty="0"/>
              <a:t>Step #6: </a:t>
            </a:r>
            <a:r>
              <a:rPr sz="3200" spc="-60" dirty="0"/>
              <a:t>Treat </a:t>
            </a:r>
            <a:r>
              <a:rPr sz="3200" dirty="0"/>
              <a:t>or </a:t>
            </a:r>
            <a:r>
              <a:rPr sz="3200" spc="-5" dirty="0"/>
              <a:t>Dispose </a:t>
            </a:r>
            <a:r>
              <a:rPr sz="3200" dirty="0"/>
              <a:t>of</a:t>
            </a:r>
            <a:r>
              <a:rPr sz="3200" spc="-315" dirty="0"/>
              <a:t> </a:t>
            </a:r>
            <a:r>
              <a:rPr sz="3200" spc="-5" dirty="0"/>
              <a:t>Hazardous  Waste</a:t>
            </a:r>
          </a:p>
        </p:txBody>
      </p:sp>
      <p:sp>
        <p:nvSpPr>
          <p:cNvPr id="3" name="object 3"/>
          <p:cNvSpPr/>
          <p:nvPr/>
        </p:nvSpPr>
        <p:spPr>
          <a:xfrm>
            <a:off x="4026983" y="4517299"/>
            <a:ext cx="2455827" cy="2133600"/>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152400" y="1905000"/>
            <a:ext cx="12954000" cy="4236416"/>
          </a:xfrm>
          <a:prstGeom prst="rect">
            <a:avLst/>
          </a:prstGeom>
        </p:spPr>
        <p:txBody>
          <a:bodyPr vert="horz" wrap="square" lIns="0" tIns="291465" rIns="0" bIns="0" rtlCol="0">
            <a:spAutoFit/>
          </a:bodyPr>
          <a:lstStyle/>
          <a:p>
            <a:pPr marL="12700">
              <a:lnSpc>
                <a:spcPct val="100000"/>
              </a:lnSpc>
              <a:spcBef>
                <a:spcPts val="2295"/>
              </a:spcBef>
            </a:pPr>
            <a:r>
              <a:rPr lang="en-US" sz="3600" b="1" spc="-5" dirty="0">
                <a:solidFill>
                  <a:srgbClr val="FF0000"/>
                </a:solidFill>
                <a:latin typeface="Corbel"/>
                <a:cs typeface="Corbel"/>
              </a:rPr>
              <a:t>         </a:t>
            </a:r>
            <a:r>
              <a:rPr sz="3600" b="1" spc="-5" dirty="0">
                <a:solidFill>
                  <a:srgbClr val="FF0000"/>
                </a:solidFill>
                <a:latin typeface="Corbel"/>
                <a:cs typeface="Corbel"/>
              </a:rPr>
              <a:t>Pr</a:t>
            </a:r>
            <a:r>
              <a:rPr lang="en-US" sz="3600" b="1" spc="-5" dirty="0">
                <a:solidFill>
                  <a:srgbClr val="FF0000"/>
                </a:solidFill>
                <a:latin typeface="Corbel"/>
                <a:cs typeface="Corbel"/>
              </a:rPr>
              <a:t>ohi</a:t>
            </a:r>
            <a:r>
              <a:rPr sz="3600" b="1" spc="-5" dirty="0">
                <a:solidFill>
                  <a:srgbClr val="FF0000"/>
                </a:solidFill>
                <a:latin typeface="Corbel"/>
                <a:cs typeface="Corbel"/>
              </a:rPr>
              <a:t>bitions:</a:t>
            </a:r>
            <a:endParaRPr lang="en-US" sz="2400" spc="-5" dirty="0">
              <a:latin typeface="Corbel"/>
              <a:cs typeface="Corbel"/>
            </a:endParaRPr>
          </a:p>
          <a:p>
            <a:pPr marL="134620" marR="5080">
              <a:lnSpc>
                <a:spcPts val="2590"/>
              </a:lnSpc>
              <a:spcBef>
                <a:spcPts val="1789"/>
              </a:spcBef>
              <a:buClr>
                <a:srgbClr val="FFFF00"/>
              </a:buClr>
              <a:buSzPct val="79166"/>
              <a:tabLst>
                <a:tab pos="317500" algn="l"/>
              </a:tabLst>
            </a:pPr>
            <a:r>
              <a:rPr sz="2400" spc="-5" dirty="0">
                <a:latin typeface="Corbel"/>
                <a:cs typeface="Corbel"/>
              </a:rPr>
              <a:t>Without authorization from the Minnesota </a:t>
            </a:r>
            <a:r>
              <a:rPr sz="2400" spc="-15" dirty="0">
                <a:latin typeface="Corbel"/>
                <a:cs typeface="Corbel"/>
              </a:rPr>
              <a:t>Pollution </a:t>
            </a:r>
            <a:r>
              <a:rPr sz="2400" spc="-5" dirty="0">
                <a:latin typeface="Corbel"/>
                <a:cs typeface="Corbel"/>
              </a:rPr>
              <a:t>Control Agency</a:t>
            </a:r>
            <a:r>
              <a:rPr sz="2400" spc="-155" dirty="0">
                <a:latin typeface="Corbel"/>
                <a:cs typeface="Corbel"/>
              </a:rPr>
              <a:t> </a:t>
            </a:r>
            <a:r>
              <a:rPr sz="2400" spc="-10" dirty="0">
                <a:latin typeface="Corbel"/>
                <a:cs typeface="Corbel"/>
              </a:rPr>
              <a:t>or </a:t>
            </a:r>
            <a:r>
              <a:rPr sz="2400" spc="-5" dirty="0">
                <a:latin typeface="Corbel"/>
                <a:cs typeface="Corbel"/>
              </a:rPr>
              <a:t>Anoka </a:t>
            </a:r>
            <a:r>
              <a:rPr sz="2400" spc="-15" dirty="0">
                <a:latin typeface="Corbel"/>
                <a:cs typeface="Corbel"/>
              </a:rPr>
              <a:t>County, </a:t>
            </a:r>
            <a:r>
              <a:rPr lang="en-US" sz="2400" spc="-15" dirty="0">
                <a:latin typeface="Corbel"/>
                <a:cs typeface="Corbel"/>
              </a:rPr>
              <a:t>                         </a:t>
            </a:r>
            <a:r>
              <a:rPr sz="2400" spc="-5" dirty="0">
                <a:latin typeface="Corbel"/>
                <a:cs typeface="Corbel"/>
              </a:rPr>
              <a:t>some practices are </a:t>
            </a:r>
            <a:r>
              <a:rPr sz="2400" dirty="0">
                <a:latin typeface="Corbel"/>
                <a:cs typeface="Corbel"/>
              </a:rPr>
              <a:t>strictly</a:t>
            </a:r>
            <a:r>
              <a:rPr sz="2400" spc="-95" dirty="0">
                <a:latin typeface="Corbel"/>
                <a:cs typeface="Corbel"/>
              </a:rPr>
              <a:t> </a:t>
            </a:r>
            <a:r>
              <a:rPr sz="2400" dirty="0">
                <a:latin typeface="Corbel"/>
                <a:cs typeface="Corbel"/>
              </a:rPr>
              <a:t>prohibited.</a:t>
            </a:r>
          </a:p>
          <a:p>
            <a:pPr marL="134620" marR="872490">
              <a:lnSpc>
                <a:spcPts val="2590"/>
              </a:lnSpc>
              <a:spcBef>
                <a:spcPts val="1325"/>
              </a:spcBef>
              <a:buClr>
                <a:srgbClr val="FFFF00"/>
              </a:buClr>
              <a:buSzPct val="79166"/>
              <a:tabLst>
                <a:tab pos="317500" algn="l"/>
              </a:tabLst>
            </a:pPr>
            <a:r>
              <a:rPr lang="en-US" sz="2400" spc="-5" dirty="0">
                <a:latin typeface="Corbel"/>
                <a:cs typeface="Corbel"/>
              </a:rPr>
              <a:t>     </a:t>
            </a:r>
            <a:r>
              <a:rPr sz="2400" spc="-5" dirty="0">
                <a:latin typeface="Corbel"/>
                <a:cs typeface="Corbel"/>
              </a:rPr>
              <a:t>It </a:t>
            </a:r>
            <a:r>
              <a:rPr sz="2400" dirty="0">
                <a:latin typeface="Corbel"/>
                <a:cs typeface="Corbel"/>
              </a:rPr>
              <a:t>is</a:t>
            </a:r>
            <a:r>
              <a:rPr sz="2400" dirty="0">
                <a:solidFill>
                  <a:srgbClr val="FFFF00"/>
                </a:solidFill>
                <a:latin typeface="Corbel"/>
                <a:cs typeface="Corbel"/>
              </a:rPr>
              <a:t> </a:t>
            </a:r>
            <a:r>
              <a:rPr sz="2400" u="sng" spc="-5" dirty="0">
                <a:solidFill>
                  <a:srgbClr val="FFFF00"/>
                </a:solidFill>
                <a:uFill>
                  <a:solidFill>
                    <a:srgbClr val="CC3300"/>
                  </a:solidFill>
                </a:uFill>
                <a:latin typeface="Corbel"/>
                <a:cs typeface="Corbel"/>
              </a:rPr>
              <a:t>unlawful</a:t>
            </a:r>
            <a:r>
              <a:rPr sz="2400" spc="-5" dirty="0">
                <a:solidFill>
                  <a:srgbClr val="FFFF00"/>
                </a:solidFill>
                <a:latin typeface="Corbel"/>
                <a:cs typeface="Corbel"/>
              </a:rPr>
              <a:t> </a:t>
            </a:r>
            <a:r>
              <a:rPr sz="2400" dirty="0">
                <a:latin typeface="Corbel"/>
                <a:cs typeface="Corbel"/>
              </a:rPr>
              <a:t>to </a:t>
            </a:r>
            <a:r>
              <a:rPr sz="2400" spc="-5" dirty="0">
                <a:latin typeface="Corbel"/>
                <a:cs typeface="Corbel"/>
              </a:rPr>
              <a:t>use the following methods </a:t>
            </a:r>
            <a:r>
              <a:rPr sz="2400" dirty="0">
                <a:latin typeface="Corbel"/>
                <a:cs typeface="Corbel"/>
              </a:rPr>
              <a:t>to </a:t>
            </a:r>
            <a:r>
              <a:rPr sz="2400" spc="-5" dirty="0">
                <a:latin typeface="Corbel"/>
                <a:cs typeface="Corbel"/>
              </a:rPr>
              <a:t>treat or </a:t>
            </a:r>
            <a:r>
              <a:rPr sz="2400" dirty="0">
                <a:latin typeface="Corbel"/>
                <a:cs typeface="Corbel"/>
              </a:rPr>
              <a:t>dispose </a:t>
            </a:r>
            <a:r>
              <a:rPr sz="2400" spc="-5" dirty="0">
                <a:latin typeface="Corbel"/>
                <a:cs typeface="Corbel"/>
              </a:rPr>
              <a:t>of  hazardous</a:t>
            </a:r>
            <a:r>
              <a:rPr sz="2400" spc="-10" dirty="0">
                <a:latin typeface="Corbel"/>
                <a:cs typeface="Corbel"/>
              </a:rPr>
              <a:t> </a:t>
            </a:r>
            <a:r>
              <a:rPr lang="en-US" sz="2400" spc="-10" dirty="0">
                <a:latin typeface="Corbel"/>
                <a:cs typeface="Corbel"/>
              </a:rPr>
              <a:t> waste:</a:t>
            </a:r>
            <a:endParaRPr sz="2400" dirty="0">
              <a:latin typeface="Corbel"/>
              <a:cs typeface="Corbel"/>
            </a:endParaRPr>
          </a:p>
          <a:p>
            <a:pPr marL="706120" lvl="1" indent="-342900">
              <a:lnSpc>
                <a:spcPts val="2770"/>
              </a:lnSpc>
              <a:buClr>
                <a:srgbClr val="FFFF00"/>
              </a:buClr>
              <a:buSzPct val="79166"/>
              <a:buFont typeface="Wingdings" panose="05000000000000000000" pitchFamily="2" charset="2"/>
              <a:buChar char="ü"/>
              <a:tabLst>
                <a:tab pos="546100" algn="l"/>
              </a:tabLst>
            </a:pPr>
            <a:r>
              <a:rPr sz="2400" spc="-5" dirty="0">
                <a:latin typeface="Corbel"/>
                <a:cs typeface="Corbel"/>
              </a:rPr>
              <a:t>Burn</a:t>
            </a:r>
            <a:endParaRPr sz="2400" dirty="0">
              <a:latin typeface="Corbel"/>
              <a:cs typeface="Corbel"/>
            </a:endParaRPr>
          </a:p>
          <a:p>
            <a:pPr marL="706120" lvl="1" indent="-342900">
              <a:lnSpc>
                <a:spcPct val="100000"/>
              </a:lnSpc>
              <a:spcBef>
                <a:spcPts val="310"/>
              </a:spcBef>
              <a:buClr>
                <a:srgbClr val="FFFF00"/>
              </a:buClr>
              <a:buSzPct val="79166"/>
              <a:buFont typeface="Wingdings" panose="05000000000000000000" pitchFamily="2" charset="2"/>
              <a:buChar char="ü"/>
              <a:tabLst>
                <a:tab pos="546100" algn="l"/>
              </a:tabLst>
            </a:pPr>
            <a:r>
              <a:rPr sz="2400" spc="-5" dirty="0">
                <a:latin typeface="Corbel"/>
                <a:cs typeface="Corbel"/>
              </a:rPr>
              <a:t>Evaporate</a:t>
            </a:r>
            <a:endParaRPr sz="2400" dirty="0">
              <a:latin typeface="Corbel"/>
              <a:cs typeface="Corbel"/>
            </a:endParaRPr>
          </a:p>
          <a:p>
            <a:pPr marL="706120" lvl="1" indent="-342900">
              <a:lnSpc>
                <a:spcPct val="100000"/>
              </a:lnSpc>
              <a:spcBef>
                <a:spcPts val="315"/>
              </a:spcBef>
              <a:buClr>
                <a:srgbClr val="FFFF00"/>
              </a:buClr>
              <a:buSzPct val="79166"/>
              <a:buFont typeface="Wingdings" panose="05000000000000000000" pitchFamily="2" charset="2"/>
              <a:buChar char="ü"/>
              <a:tabLst>
                <a:tab pos="546100" algn="l"/>
              </a:tabLst>
            </a:pPr>
            <a:r>
              <a:rPr sz="2400" spc="-5" dirty="0">
                <a:latin typeface="Corbel"/>
                <a:cs typeface="Corbel"/>
              </a:rPr>
              <a:t>Dump</a:t>
            </a:r>
            <a:endParaRPr sz="2400" dirty="0">
              <a:latin typeface="Corbel"/>
              <a:cs typeface="Corbel"/>
            </a:endParaRPr>
          </a:p>
          <a:p>
            <a:pPr marL="706120" lvl="1" indent="-342900">
              <a:lnSpc>
                <a:spcPct val="100000"/>
              </a:lnSpc>
              <a:spcBef>
                <a:spcPts val="335"/>
              </a:spcBef>
              <a:buClr>
                <a:srgbClr val="FFFF00"/>
              </a:buClr>
              <a:buSzPct val="79166"/>
              <a:buFont typeface="Wingdings" panose="05000000000000000000" pitchFamily="2" charset="2"/>
              <a:buChar char="ü"/>
              <a:tabLst>
                <a:tab pos="546100" algn="l"/>
              </a:tabLst>
            </a:pPr>
            <a:r>
              <a:rPr sz="2400" dirty="0">
                <a:latin typeface="Corbel"/>
                <a:cs typeface="Corbel"/>
              </a:rPr>
              <a:t>Dilute to</a:t>
            </a:r>
            <a:r>
              <a:rPr sz="2400" spc="-20" dirty="0">
                <a:latin typeface="Corbel"/>
                <a:cs typeface="Corbel"/>
              </a:rPr>
              <a:t> </a:t>
            </a:r>
            <a:r>
              <a:rPr sz="2400" spc="-5" dirty="0">
                <a:latin typeface="Corbel"/>
                <a:cs typeface="Corbel"/>
              </a:rPr>
              <a:t>dispose</a:t>
            </a:r>
            <a:endParaRPr sz="2400" dirty="0">
              <a:latin typeface="Corbel"/>
              <a:cs typeface="Corbel"/>
            </a:endParaRPr>
          </a:p>
          <a:p>
            <a:pPr marL="706120" lvl="1" indent="-342900">
              <a:lnSpc>
                <a:spcPct val="100000"/>
              </a:lnSpc>
              <a:spcBef>
                <a:spcPts val="310"/>
              </a:spcBef>
              <a:buClr>
                <a:srgbClr val="FFFF00"/>
              </a:buClr>
              <a:buSzPct val="79166"/>
              <a:buFont typeface="Wingdings" panose="05000000000000000000" pitchFamily="2" charset="2"/>
              <a:buChar char="ü"/>
              <a:tabLst>
                <a:tab pos="546100" algn="l"/>
              </a:tabLst>
            </a:pPr>
            <a:r>
              <a:rPr sz="2400" dirty="0">
                <a:latin typeface="Corbel"/>
                <a:cs typeface="Corbel"/>
              </a:rPr>
              <a:t>Mix to</a:t>
            </a:r>
            <a:r>
              <a:rPr sz="2400" spc="-35" dirty="0">
                <a:latin typeface="Corbel"/>
                <a:cs typeface="Corbel"/>
              </a:rPr>
              <a:t> </a:t>
            </a:r>
            <a:r>
              <a:rPr sz="2400" spc="-5" dirty="0">
                <a:latin typeface="Corbel"/>
                <a:cs typeface="Corbel"/>
              </a:rPr>
              <a:t>dispose</a:t>
            </a:r>
            <a:endParaRPr sz="2400" dirty="0">
              <a:latin typeface="Corbel"/>
              <a:cs typeface="Corbe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1D5AE8-36EC-480A-AC16-06D675BA44DD}"/>
              </a:ext>
            </a:extLst>
          </p:cNvPr>
          <p:cNvSpPr/>
          <p:nvPr/>
        </p:nvSpPr>
        <p:spPr>
          <a:xfrm>
            <a:off x="838235" y="5739385"/>
            <a:ext cx="9906000" cy="990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838235" y="623315"/>
            <a:ext cx="9002395" cy="1293495"/>
          </a:xfrm>
          <a:prstGeom prst="rect">
            <a:avLst/>
          </a:prstGeom>
        </p:spPr>
        <p:txBody>
          <a:bodyPr vert="horz" wrap="square" lIns="0" tIns="93980" rIns="0" bIns="0" rtlCol="0">
            <a:spAutoFit/>
          </a:bodyPr>
          <a:lstStyle/>
          <a:p>
            <a:pPr marL="12700" marR="5080">
              <a:lnSpc>
                <a:spcPts val="4700"/>
              </a:lnSpc>
              <a:spcBef>
                <a:spcPts val="740"/>
              </a:spcBef>
            </a:pPr>
            <a:r>
              <a:rPr spc="-5" dirty="0"/>
              <a:t>Step #6: </a:t>
            </a:r>
            <a:r>
              <a:rPr spc="-60" dirty="0"/>
              <a:t>Treat </a:t>
            </a:r>
            <a:r>
              <a:rPr dirty="0"/>
              <a:t>or </a:t>
            </a:r>
            <a:r>
              <a:rPr spc="-5" dirty="0"/>
              <a:t>Dispose </a:t>
            </a:r>
            <a:r>
              <a:rPr dirty="0"/>
              <a:t>of</a:t>
            </a:r>
            <a:r>
              <a:rPr spc="-315" dirty="0"/>
              <a:t> </a:t>
            </a:r>
            <a:r>
              <a:rPr spc="-5" dirty="0"/>
              <a:t>Hazardous  Waste</a:t>
            </a:r>
          </a:p>
        </p:txBody>
      </p:sp>
      <p:sp>
        <p:nvSpPr>
          <p:cNvPr id="3" name="object 3"/>
          <p:cNvSpPr txBox="1"/>
          <p:nvPr/>
        </p:nvSpPr>
        <p:spPr>
          <a:xfrm>
            <a:off x="922971" y="2093069"/>
            <a:ext cx="10091420" cy="4540987"/>
          </a:xfrm>
          <a:prstGeom prst="rect">
            <a:avLst/>
          </a:prstGeom>
        </p:spPr>
        <p:txBody>
          <a:bodyPr vert="horz" wrap="square" lIns="0" tIns="148590" rIns="0" bIns="0" rtlCol="0">
            <a:spAutoFit/>
          </a:bodyPr>
          <a:lstStyle/>
          <a:p>
            <a:pPr marL="12700">
              <a:lnSpc>
                <a:spcPct val="100000"/>
              </a:lnSpc>
              <a:spcBef>
                <a:spcPts val="1170"/>
              </a:spcBef>
            </a:pPr>
            <a:r>
              <a:rPr lang="en-US" sz="4000" spc="-5" dirty="0">
                <a:latin typeface="Corbel"/>
                <a:cs typeface="Corbel"/>
              </a:rPr>
              <a:t>            </a:t>
            </a:r>
            <a:r>
              <a:rPr sz="4000" spc="-5" dirty="0" err="1">
                <a:latin typeface="Corbel"/>
                <a:cs typeface="Corbel"/>
              </a:rPr>
              <a:t>Sewering</a:t>
            </a:r>
            <a:r>
              <a:rPr sz="4000" spc="-195" dirty="0">
                <a:latin typeface="Corbel"/>
                <a:cs typeface="Corbel"/>
              </a:rPr>
              <a:t> </a:t>
            </a:r>
            <a:r>
              <a:rPr sz="4000" spc="-5" dirty="0">
                <a:latin typeface="Corbel"/>
                <a:cs typeface="Corbel"/>
              </a:rPr>
              <a:t>Waste</a:t>
            </a:r>
            <a:endParaRPr lang="en-US" sz="4000" spc="-5" dirty="0">
              <a:latin typeface="Corbel"/>
              <a:cs typeface="Corbel"/>
            </a:endParaRPr>
          </a:p>
          <a:p>
            <a:pPr marL="12700">
              <a:lnSpc>
                <a:spcPct val="100000"/>
              </a:lnSpc>
              <a:spcBef>
                <a:spcPts val="1170"/>
              </a:spcBef>
            </a:pPr>
            <a:endParaRPr lang="en-US" sz="3600" dirty="0">
              <a:latin typeface="Corbel"/>
              <a:cs typeface="Corbel"/>
            </a:endParaRPr>
          </a:p>
          <a:p>
            <a:pPr marL="241300" marR="5003800" indent="-182880">
              <a:lnSpc>
                <a:spcPts val="2400"/>
              </a:lnSpc>
              <a:spcBef>
                <a:spcPts val="940"/>
              </a:spcBef>
              <a:buClr>
                <a:schemeClr val="tx1"/>
              </a:buClr>
              <a:buSzPct val="81818"/>
              <a:buChar char="•"/>
              <a:tabLst>
                <a:tab pos="241300" algn="l"/>
              </a:tabLst>
            </a:pPr>
            <a:r>
              <a:rPr sz="2200" spc="-5" dirty="0">
                <a:latin typeface="Corbel"/>
                <a:cs typeface="Corbel"/>
              </a:rPr>
              <a:t>Discharging hazardous waste to </a:t>
            </a:r>
            <a:r>
              <a:rPr sz="2200" dirty="0">
                <a:latin typeface="Corbel"/>
                <a:cs typeface="Corbel"/>
              </a:rPr>
              <a:t>a </a:t>
            </a:r>
            <a:r>
              <a:rPr sz="2200" spc="-5" dirty="0">
                <a:latin typeface="Corbel"/>
                <a:cs typeface="Corbel"/>
              </a:rPr>
              <a:t>sanitary  sewer </a:t>
            </a:r>
            <a:r>
              <a:rPr sz="2200" dirty="0">
                <a:latin typeface="Corbel"/>
                <a:cs typeface="Corbel"/>
              </a:rPr>
              <a:t>is </a:t>
            </a:r>
            <a:r>
              <a:rPr sz="2200" spc="-5" dirty="0">
                <a:latin typeface="Corbel"/>
                <a:cs typeface="Corbel"/>
              </a:rPr>
              <a:t>allowed</a:t>
            </a:r>
            <a:r>
              <a:rPr sz="2200" spc="-25" dirty="0">
                <a:latin typeface="Corbel"/>
                <a:cs typeface="Corbel"/>
              </a:rPr>
              <a:t> </a:t>
            </a:r>
            <a:r>
              <a:rPr sz="2200" spc="-5" dirty="0">
                <a:solidFill>
                  <a:srgbClr val="FFFF00"/>
                </a:solidFill>
                <a:latin typeface="Corbel"/>
                <a:cs typeface="Corbel"/>
              </a:rPr>
              <a:t>IF</a:t>
            </a:r>
            <a:r>
              <a:rPr sz="2200" spc="-5" dirty="0">
                <a:latin typeface="Corbel"/>
                <a:cs typeface="Corbel"/>
              </a:rPr>
              <a:t>:</a:t>
            </a:r>
            <a:endParaRPr sz="2200" dirty="0">
              <a:latin typeface="Corbel"/>
              <a:cs typeface="Corbel"/>
            </a:endParaRPr>
          </a:p>
          <a:p>
            <a:pPr marL="469900" marR="4795520" lvl="1" indent="-182880">
              <a:lnSpc>
                <a:spcPts val="2090"/>
              </a:lnSpc>
              <a:spcBef>
                <a:spcPts val="245"/>
              </a:spcBef>
              <a:buClr>
                <a:schemeClr val="tx1"/>
              </a:buClr>
              <a:buSzPct val="80000"/>
              <a:buChar char="•"/>
              <a:tabLst>
                <a:tab pos="469900" algn="l"/>
              </a:tabLst>
            </a:pPr>
            <a:r>
              <a:rPr sz="2000" spc="-5" dirty="0">
                <a:latin typeface="Corbel"/>
                <a:cs typeface="Corbel"/>
              </a:rPr>
              <a:t>The public owned </a:t>
            </a:r>
            <a:r>
              <a:rPr sz="2000" dirty="0">
                <a:latin typeface="Corbel"/>
                <a:cs typeface="Corbel"/>
              </a:rPr>
              <a:t>treatment works </a:t>
            </a:r>
            <a:r>
              <a:rPr sz="2000" spc="-10" dirty="0">
                <a:latin typeface="Corbel"/>
                <a:cs typeface="Corbel"/>
              </a:rPr>
              <a:t>(POTW) </a:t>
            </a:r>
            <a:r>
              <a:rPr sz="2000" spc="-5" dirty="0">
                <a:latin typeface="Corbel"/>
                <a:cs typeface="Corbel"/>
              </a:rPr>
              <a:t>or  sewering authority has </a:t>
            </a:r>
            <a:r>
              <a:rPr sz="2000" dirty="0">
                <a:latin typeface="Corbel"/>
                <a:cs typeface="Corbel"/>
              </a:rPr>
              <a:t>been</a:t>
            </a:r>
            <a:r>
              <a:rPr sz="2000" spc="5" dirty="0">
                <a:latin typeface="Corbel"/>
                <a:cs typeface="Corbel"/>
              </a:rPr>
              <a:t> </a:t>
            </a:r>
            <a:r>
              <a:rPr sz="2000" spc="-5" dirty="0">
                <a:latin typeface="Corbel"/>
                <a:cs typeface="Corbel"/>
              </a:rPr>
              <a:t>notified.</a:t>
            </a:r>
            <a:endParaRPr sz="2000" dirty="0">
              <a:latin typeface="Corbel"/>
              <a:cs typeface="Corbel"/>
            </a:endParaRPr>
          </a:p>
          <a:p>
            <a:pPr marL="469900" lvl="1" indent="-182880">
              <a:lnSpc>
                <a:spcPct val="100000"/>
              </a:lnSpc>
              <a:spcBef>
                <a:spcPts val="390"/>
              </a:spcBef>
              <a:buClr>
                <a:schemeClr val="tx1"/>
              </a:buClr>
              <a:buSzPct val="80000"/>
              <a:buChar char="•"/>
              <a:tabLst>
                <a:tab pos="469900" algn="l"/>
              </a:tabLst>
            </a:pPr>
            <a:r>
              <a:rPr sz="2000" spc="-5" dirty="0">
                <a:latin typeface="Corbel"/>
                <a:cs typeface="Corbel"/>
              </a:rPr>
              <a:t>All conditions imposed </a:t>
            </a:r>
            <a:r>
              <a:rPr sz="2000" dirty="0">
                <a:latin typeface="Corbel"/>
                <a:cs typeface="Corbel"/>
              </a:rPr>
              <a:t>by the </a:t>
            </a:r>
            <a:r>
              <a:rPr sz="2000" spc="-15" dirty="0">
                <a:latin typeface="Corbel"/>
                <a:cs typeface="Corbel"/>
              </a:rPr>
              <a:t>POTW </a:t>
            </a:r>
            <a:r>
              <a:rPr sz="2000" dirty="0">
                <a:latin typeface="Corbel"/>
                <a:cs typeface="Corbel"/>
              </a:rPr>
              <a:t>are</a:t>
            </a:r>
            <a:r>
              <a:rPr sz="2000" spc="15" dirty="0">
                <a:latin typeface="Corbel"/>
                <a:cs typeface="Corbel"/>
              </a:rPr>
              <a:t> </a:t>
            </a:r>
            <a:r>
              <a:rPr sz="2000" dirty="0">
                <a:latin typeface="Corbel"/>
                <a:cs typeface="Corbel"/>
              </a:rPr>
              <a:t>met.</a:t>
            </a:r>
          </a:p>
          <a:p>
            <a:pPr>
              <a:lnSpc>
                <a:spcPct val="100000"/>
              </a:lnSpc>
            </a:pPr>
            <a:endParaRPr sz="2000" dirty="0">
              <a:latin typeface="Corbel"/>
              <a:cs typeface="Corbel"/>
            </a:endParaRPr>
          </a:p>
          <a:p>
            <a:pPr>
              <a:lnSpc>
                <a:spcPct val="100000"/>
              </a:lnSpc>
              <a:spcBef>
                <a:spcPts val="5"/>
              </a:spcBef>
            </a:pPr>
            <a:endParaRPr sz="2850" dirty="0">
              <a:latin typeface="Corbel"/>
              <a:cs typeface="Corbel"/>
            </a:endParaRPr>
          </a:p>
          <a:p>
            <a:pPr marL="12700" marR="5080">
              <a:lnSpc>
                <a:spcPts val="2590"/>
              </a:lnSpc>
              <a:tabLst>
                <a:tab pos="354965" algn="l"/>
                <a:tab pos="355600" algn="l"/>
              </a:tabLst>
            </a:pPr>
            <a:r>
              <a:rPr sz="2400" spc="-65" dirty="0">
                <a:solidFill>
                  <a:srgbClr val="CC3300"/>
                </a:solidFill>
                <a:latin typeface="Corbel"/>
                <a:cs typeface="Corbel"/>
              </a:rPr>
              <a:t>You </a:t>
            </a:r>
            <a:r>
              <a:rPr sz="2400" u="sng" spc="-5" dirty="0">
                <a:solidFill>
                  <a:srgbClr val="CC3300"/>
                </a:solidFill>
                <a:uFill>
                  <a:solidFill>
                    <a:srgbClr val="CC3300"/>
                  </a:solidFill>
                </a:uFill>
                <a:latin typeface="Corbel"/>
                <a:cs typeface="Corbel"/>
              </a:rPr>
              <a:t>cannot</a:t>
            </a:r>
            <a:r>
              <a:rPr sz="2400" spc="-5" dirty="0">
                <a:solidFill>
                  <a:srgbClr val="CC3300"/>
                </a:solidFill>
                <a:latin typeface="Corbel"/>
                <a:cs typeface="Corbel"/>
              </a:rPr>
              <a:t> </a:t>
            </a:r>
            <a:r>
              <a:rPr sz="2400" dirty="0">
                <a:solidFill>
                  <a:srgbClr val="CC3300"/>
                </a:solidFill>
                <a:latin typeface="Corbel"/>
                <a:cs typeface="Corbel"/>
              </a:rPr>
              <a:t>dispose </a:t>
            </a:r>
            <a:r>
              <a:rPr sz="2400" spc="-5" dirty="0">
                <a:solidFill>
                  <a:srgbClr val="CC3300"/>
                </a:solidFill>
                <a:latin typeface="Corbel"/>
                <a:cs typeface="Corbel"/>
              </a:rPr>
              <a:t>of hazardous </a:t>
            </a:r>
            <a:r>
              <a:rPr sz="2400" dirty="0">
                <a:solidFill>
                  <a:srgbClr val="CC3300"/>
                </a:solidFill>
                <a:latin typeface="Corbel"/>
                <a:cs typeface="Corbel"/>
              </a:rPr>
              <a:t>waste to a septic system </a:t>
            </a:r>
            <a:r>
              <a:rPr sz="2400" spc="-5" dirty="0">
                <a:solidFill>
                  <a:srgbClr val="CC3300"/>
                </a:solidFill>
                <a:latin typeface="Corbel"/>
                <a:cs typeface="Corbel"/>
              </a:rPr>
              <a:t>or an individual </a:t>
            </a:r>
            <a:r>
              <a:rPr sz="2400" dirty="0">
                <a:solidFill>
                  <a:srgbClr val="CC3300"/>
                </a:solidFill>
                <a:latin typeface="Corbel"/>
                <a:cs typeface="Corbel"/>
              </a:rPr>
              <a:t>site  </a:t>
            </a:r>
            <a:r>
              <a:rPr sz="2400" spc="-5" dirty="0">
                <a:solidFill>
                  <a:srgbClr val="CC3300"/>
                </a:solidFill>
                <a:latin typeface="Corbel"/>
                <a:cs typeface="Corbel"/>
              </a:rPr>
              <a:t>treatment system </a:t>
            </a:r>
            <a:r>
              <a:rPr sz="2400" dirty="0">
                <a:solidFill>
                  <a:srgbClr val="CC3300"/>
                </a:solidFill>
                <a:latin typeface="Corbel"/>
                <a:cs typeface="Corbel"/>
              </a:rPr>
              <a:t>unless first </a:t>
            </a:r>
            <a:r>
              <a:rPr sz="2400" spc="-5" dirty="0">
                <a:solidFill>
                  <a:srgbClr val="CC3300"/>
                </a:solidFill>
                <a:latin typeface="Corbel"/>
                <a:cs typeface="Corbel"/>
              </a:rPr>
              <a:t>approved </a:t>
            </a:r>
            <a:r>
              <a:rPr sz="2400" dirty="0">
                <a:solidFill>
                  <a:srgbClr val="CC3300"/>
                </a:solidFill>
                <a:latin typeface="Corbel"/>
                <a:cs typeface="Corbel"/>
              </a:rPr>
              <a:t>by </a:t>
            </a:r>
            <a:r>
              <a:rPr sz="2400" spc="-5" dirty="0">
                <a:solidFill>
                  <a:srgbClr val="CC3300"/>
                </a:solidFill>
                <a:latin typeface="Corbel"/>
                <a:cs typeface="Corbel"/>
              </a:rPr>
              <a:t>the</a:t>
            </a:r>
            <a:r>
              <a:rPr sz="2400" spc="-25" dirty="0">
                <a:solidFill>
                  <a:srgbClr val="CC3300"/>
                </a:solidFill>
                <a:latin typeface="Corbel"/>
                <a:cs typeface="Corbel"/>
              </a:rPr>
              <a:t> </a:t>
            </a:r>
            <a:r>
              <a:rPr sz="2400" spc="-5" dirty="0">
                <a:solidFill>
                  <a:srgbClr val="CC3300"/>
                </a:solidFill>
                <a:latin typeface="Corbel"/>
                <a:cs typeface="Corbel"/>
              </a:rPr>
              <a:t>MPCA.</a:t>
            </a:r>
            <a:endParaRPr sz="2400" dirty="0">
              <a:latin typeface="Corbel"/>
              <a:cs typeface="Corbel"/>
            </a:endParaRPr>
          </a:p>
        </p:txBody>
      </p:sp>
      <p:sp>
        <p:nvSpPr>
          <p:cNvPr id="4" name="object 4"/>
          <p:cNvSpPr/>
          <p:nvPr/>
        </p:nvSpPr>
        <p:spPr>
          <a:xfrm>
            <a:off x="6814457" y="2121323"/>
            <a:ext cx="4343400" cy="2882757"/>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780210" y="2121323"/>
            <a:ext cx="4419600" cy="2895600"/>
          </a:xfrm>
          <a:custGeom>
            <a:avLst/>
            <a:gdLst/>
            <a:ahLst/>
            <a:cxnLst/>
            <a:rect l="l" t="t" r="r" b="b"/>
            <a:pathLst>
              <a:path w="4419600" h="2895600">
                <a:moveTo>
                  <a:pt x="0" y="0"/>
                </a:moveTo>
                <a:lnTo>
                  <a:pt x="4419599" y="0"/>
                </a:lnTo>
                <a:lnTo>
                  <a:pt x="4419599" y="2895599"/>
                </a:lnTo>
                <a:lnTo>
                  <a:pt x="0" y="2895599"/>
                </a:lnTo>
                <a:lnTo>
                  <a:pt x="0" y="0"/>
                </a:lnTo>
                <a:close/>
              </a:path>
            </a:pathLst>
          </a:custGeom>
          <a:ln w="76200">
            <a:solidFill>
              <a:schemeClr val="bg1"/>
            </a:solidFill>
          </a:ln>
        </p:spPr>
        <p:txBody>
          <a:bodyPr wrap="square" lIns="0" tIns="0" rIns="0" bIns="0" rtlCol="0"/>
          <a:lstStyle/>
          <a:p>
            <a:endParaRPr dirty="0"/>
          </a:p>
        </p:txBody>
      </p:sp>
      <p:sp>
        <p:nvSpPr>
          <p:cNvPr id="7" name="object 14">
            <a:extLst>
              <a:ext uri="{FF2B5EF4-FFF2-40B4-BE49-F238E27FC236}">
                <a16:creationId xmlns:a16="http://schemas.microsoft.com/office/drawing/2014/main" id="{960EA8DB-B554-45A0-B7E9-5AF437412AE8}"/>
              </a:ext>
            </a:extLst>
          </p:cNvPr>
          <p:cNvSpPr/>
          <p:nvPr/>
        </p:nvSpPr>
        <p:spPr>
          <a:xfrm>
            <a:off x="568078" y="3352800"/>
            <a:ext cx="5941976" cy="2057400"/>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50992-09F4-40CD-A421-1BA5171B924E}"/>
              </a:ext>
            </a:extLst>
          </p:cNvPr>
          <p:cNvSpPr/>
          <p:nvPr/>
        </p:nvSpPr>
        <p:spPr>
          <a:xfrm>
            <a:off x="2514600" y="4953000"/>
            <a:ext cx="4648200" cy="381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E29090-131F-44E7-A704-5017DF3FEE6D}"/>
              </a:ext>
            </a:extLst>
          </p:cNvPr>
          <p:cNvSpPr/>
          <p:nvPr/>
        </p:nvSpPr>
        <p:spPr>
          <a:xfrm>
            <a:off x="762000" y="3429000"/>
            <a:ext cx="3962400" cy="381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7825CA7-0702-4BC2-B567-79C2A4AD8EB1}"/>
              </a:ext>
            </a:extLst>
          </p:cNvPr>
          <p:cNvSpPr/>
          <p:nvPr/>
        </p:nvSpPr>
        <p:spPr>
          <a:xfrm>
            <a:off x="457200" y="1981200"/>
            <a:ext cx="5943600" cy="6857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55255" y="948346"/>
            <a:ext cx="10930255" cy="695960"/>
          </a:xfrm>
          <a:prstGeom prst="rect">
            <a:avLst/>
          </a:prstGeom>
        </p:spPr>
        <p:txBody>
          <a:bodyPr vert="horz" wrap="square" lIns="0" tIns="12700" rIns="0" bIns="0" rtlCol="0">
            <a:spAutoFit/>
          </a:bodyPr>
          <a:lstStyle/>
          <a:p>
            <a:pPr marL="12700">
              <a:lnSpc>
                <a:spcPct val="100000"/>
              </a:lnSpc>
              <a:spcBef>
                <a:spcPts val="100"/>
              </a:spcBef>
            </a:pPr>
            <a:r>
              <a:rPr spc="-5" dirty="0"/>
              <a:t>Step #6: </a:t>
            </a:r>
            <a:r>
              <a:rPr spc="-60" dirty="0"/>
              <a:t>Treat </a:t>
            </a:r>
            <a:r>
              <a:rPr dirty="0"/>
              <a:t>and </a:t>
            </a:r>
            <a:r>
              <a:rPr spc="-5" dirty="0"/>
              <a:t>Dispose </a:t>
            </a:r>
            <a:r>
              <a:rPr dirty="0"/>
              <a:t>of </a:t>
            </a:r>
            <a:r>
              <a:rPr spc="-5" dirty="0"/>
              <a:t>Hazardous</a:t>
            </a:r>
            <a:r>
              <a:rPr spc="-540" dirty="0"/>
              <a:t> </a:t>
            </a:r>
            <a:r>
              <a:rPr spc="-5" dirty="0"/>
              <a:t>Waste</a:t>
            </a:r>
          </a:p>
        </p:txBody>
      </p:sp>
      <p:sp>
        <p:nvSpPr>
          <p:cNvPr id="3" name="object 3"/>
          <p:cNvSpPr/>
          <p:nvPr/>
        </p:nvSpPr>
        <p:spPr>
          <a:xfrm>
            <a:off x="8380412" y="2209800"/>
            <a:ext cx="2897188" cy="3853587"/>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8342310" y="2205979"/>
            <a:ext cx="2935290" cy="3853587"/>
          </a:xfrm>
          <a:custGeom>
            <a:avLst/>
            <a:gdLst/>
            <a:ahLst/>
            <a:cxnLst/>
            <a:rect l="l" t="t" r="r" b="b"/>
            <a:pathLst>
              <a:path w="2743200" h="3592195">
                <a:moveTo>
                  <a:pt x="0" y="0"/>
                </a:moveTo>
                <a:lnTo>
                  <a:pt x="2743199" y="0"/>
                </a:lnTo>
                <a:lnTo>
                  <a:pt x="2743199" y="3591793"/>
                </a:lnTo>
                <a:lnTo>
                  <a:pt x="0" y="3591793"/>
                </a:lnTo>
                <a:lnTo>
                  <a:pt x="0" y="0"/>
                </a:lnTo>
                <a:close/>
              </a:path>
            </a:pathLst>
          </a:custGeom>
          <a:ln w="76200">
            <a:solidFill>
              <a:schemeClr val="bg1"/>
            </a:solidFill>
          </a:ln>
        </p:spPr>
        <p:txBody>
          <a:bodyPr wrap="square" lIns="0" tIns="0" rIns="0" bIns="0" rtlCol="0"/>
          <a:lstStyle/>
          <a:p>
            <a:endParaRPr dirty="0"/>
          </a:p>
        </p:txBody>
      </p:sp>
      <p:sp>
        <p:nvSpPr>
          <p:cNvPr id="5" name="object 5"/>
          <p:cNvSpPr txBox="1"/>
          <p:nvPr/>
        </p:nvSpPr>
        <p:spPr>
          <a:xfrm>
            <a:off x="533400" y="2051132"/>
            <a:ext cx="7277100" cy="4646272"/>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CC3300"/>
                </a:solidFill>
                <a:latin typeface="Corbel"/>
                <a:cs typeface="Corbel"/>
              </a:rPr>
              <a:t>VSQG Parts </a:t>
            </a:r>
            <a:r>
              <a:rPr sz="2800" spc="-5" dirty="0">
                <a:solidFill>
                  <a:srgbClr val="CC3300"/>
                </a:solidFill>
                <a:latin typeface="Corbel"/>
                <a:cs typeface="Corbel"/>
              </a:rPr>
              <a:t>Washer Mixing</a:t>
            </a:r>
            <a:r>
              <a:rPr sz="2800" spc="-140" dirty="0">
                <a:solidFill>
                  <a:srgbClr val="CC3300"/>
                </a:solidFill>
                <a:latin typeface="Corbel"/>
                <a:cs typeface="Corbel"/>
              </a:rPr>
              <a:t> </a:t>
            </a:r>
            <a:r>
              <a:rPr sz="2800" spc="-5" dirty="0">
                <a:solidFill>
                  <a:srgbClr val="CC3300"/>
                </a:solidFill>
                <a:latin typeface="Corbel"/>
                <a:cs typeface="Corbel"/>
              </a:rPr>
              <a:t>Exception:</a:t>
            </a:r>
            <a:endParaRPr sz="2800" dirty="0">
              <a:latin typeface="Corbel"/>
              <a:cs typeface="Corbel"/>
            </a:endParaRPr>
          </a:p>
          <a:p>
            <a:pPr>
              <a:lnSpc>
                <a:spcPct val="100000"/>
              </a:lnSpc>
              <a:spcBef>
                <a:spcPts val="35"/>
              </a:spcBef>
            </a:pPr>
            <a:endParaRPr sz="2250" dirty="0">
              <a:latin typeface="Corbel"/>
              <a:cs typeface="Corbel"/>
            </a:endParaRPr>
          </a:p>
          <a:p>
            <a:pPr marL="58419" marR="227329">
              <a:lnSpc>
                <a:spcPct val="79100"/>
              </a:lnSpc>
            </a:pPr>
            <a:r>
              <a:rPr lang="en-US" sz="2200" spc="-5" dirty="0">
                <a:latin typeface="Corbel"/>
                <a:cs typeface="Corbel"/>
              </a:rPr>
              <a:t>VSQGs </a:t>
            </a:r>
            <a:r>
              <a:rPr sz="2200" spc="-5" dirty="0">
                <a:latin typeface="Corbel"/>
                <a:cs typeface="Corbel"/>
              </a:rPr>
              <a:t>may </a:t>
            </a:r>
            <a:r>
              <a:rPr sz="2200" dirty="0">
                <a:latin typeface="Corbel"/>
                <a:cs typeface="Corbel"/>
              </a:rPr>
              <a:t>mix</a:t>
            </a:r>
            <a:r>
              <a:rPr sz="2200" spc="-195" dirty="0">
                <a:latin typeface="Corbel"/>
                <a:cs typeface="Corbel"/>
              </a:rPr>
              <a:t> </a:t>
            </a:r>
            <a:r>
              <a:rPr sz="2200" spc="-5" dirty="0">
                <a:latin typeface="Corbel"/>
                <a:cs typeface="Corbel"/>
              </a:rPr>
              <a:t>hazardous  waste parts washer solvent into </a:t>
            </a:r>
            <a:r>
              <a:rPr sz="2200" dirty="0">
                <a:latin typeface="Corbel"/>
                <a:cs typeface="Corbel"/>
              </a:rPr>
              <a:t>their </a:t>
            </a:r>
            <a:r>
              <a:rPr sz="2200" spc="-5" dirty="0">
                <a:latin typeface="Corbel"/>
                <a:cs typeface="Corbel"/>
              </a:rPr>
              <a:t>used </a:t>
            </a:r>
            <a:r>
              <a:rPr sz="2200" dirty="0">
                <a:latin typeface="Corbel"/>
                <a:cs typeface="Corbel"/>
              </a:rPr>
              <a:t>oil for </a:t>
            </a:r>
            <a:r>
              <a:rPr sz="2200" spc="-5" dirty="0">
                <a:latin typeface="Corbel"/>
                <a:cs typeface="Corbel"/>
              </a:rPr>
              <a:t>disposal</a:t>
            </a:r>
            <a:r>
              <a:rPr sz="2200" dirty="0">
                <a:latin typeface="Corbel"/>
                <a:cs typeface="Corbel"/>
              </a:rPr>
              <a:t> IF:</a:t>
            </a:r>
          </a:p>
          <a:p>
            <a:pPr marL="241300" indent="-182880">
              <a:lnSpc>
                <a:spcPts val="2470"/>
              </a:lnSpc>
              <a:spcBef>
                <a:spcPts val="865"/>
              </a:spcBef>
              <a:buClr>
                <a:schemeClr val="tx1"/>
              </a:buClr>
              <a:buSzPct val="81818"/>
              <a:buChar char="•"/>
              <a:tabLst>
                <a:tab pos="241300" algn="l"/>
              </a:tabLst>
            </a:pPr>
            <a:r>
              <a:rPr sz="2200" dirty="0">
                <a:solidFill>
                  <a:srgbClr val="CC3300"/>
                </a:solidFill>
                <a:latin typeface="Corbel"/>
                <a:cs typeface="Corbel"/>
              </a:rPr>
              <a:t>The </a:t>
            </a:r>
            <a:r>
              <a:rPr sz="2200" spc="-5" dirty="0">
                <a:solidFill>
                  <a:srgbClr val="CC3300"/>
                </a:solidFill>
                <a:latin typeface="Corbel"/>
                <a:cs typeface="Corbel"/>
              </a:rPr>
              <a:t>used hydrocarbon solvent</a:t>
            </a:r>
            <a:r>
              <a:rPr sz="2200" spc="-15" dirty="0">
                <a:solidFill>
                  <a:srgbClr val="CC3300"/>
                </a:solidFill>
                <a:latin typeface="Corbel"/>
                <a:cs typeface="Corbel"/>
              </a:rPr>
              <a:t> </a:t>
            </a:r>
            <a:r>
              <a:rPr sz="2200" spc="-5" dirty="0">
                <a:solidFill>
                  <a:srgbClr val="CC3300"/>
                </a:solidFill>
                <a:latin typeface="Corbel"/>
                <a:cs typeface="Corbel"/>
              </a:rPr>
              <a:t>is:</a:t>
            </a:r>
            <a:endParaRPr sz="2200" dirty="0">
              <a:latin typeface="Corbel"/>
              <a:cs typeface="Corbel"/>
            </a:endParaRPr>
          </a:p>
          <a:p>
            <a:pPr marL="744220" lvl="1" indent="-183515">
              <a:lnSpc>
                <a:spcPts val="2470"/>
              </a:lnSpc>
              <a:buClr>
                <a:schemeClr val="tx1"/>
              </a:buClr>
              <a:buSzPct val="81818"/>
              <a:buFont typeface="Corbel"/>
              <a:buChar char="•"/>
              <a:tabLst>
                <a:tab pos="744220" algn="l"/>
              </a:tabLst>
            </a:pPr>
            <a:r>
              <a:rPr sz="2200" b="1" spc="-5" dirty="0">
                <a:latin typeface="Corbel"/>
                <a:cs typeface="Corbel"/>
              </a:rPr>
              <a:t>Not</a:t>
            </a:r>
            <a:r>
              <a:rPr sz="2200" b="1" spc="-105" dirty="0">
                <a:latin typeface="Corbel"/>
                <a:cs typeface="Corbel"/>
              </a:rPr>
              <a:t> </a:t>
            </a:r>
            <a:r>
              <a:rPr sz="2200" spc="-5" dirty="0">
                <a:latin typeface="Corbel"/>
                <a:cs typeface="Corbel"/>
              </a:rPr>
              <a:t>Gasoline</a:t>
            </a:r>
            <a:endParaRPr sz="2200" dirty="0">
              <a:latin typeface="Corbel"/>
              <a:cs typeface="Corbel"/>
            </a:endParaRPr>
          </a:p>
          <a:p>
            <a:pPr marL="744220" lvl="1" indent="-183515">
              <a:lnSpc>
                <a:spcPct val="100000"/>
              </a:lnSpc>
              <a:spcBef>
                <a:spcPts val="50"/>
              </a:spcBef>
              <a:buClr>
                <a:schemeClr val="tx1"/>
              </a:buClr>
              <a:buSzPct val="81818"/>
              <a:buFont typeface="Corbel"/>
              <a:buChar char="•"/>
              <a:tabLst>
                <a:tab pos="744220" algn="l"/>
              </a:tabLst>
            </a:pPr>
            <a:r>
              <a:rPr sz="2200" b="1" spc="-5" dirty="0">
                <a:latin typeface="Corbel"/>
                <a:cs typeface="Corbel"/>
              </a:rPr>
              <a:t>Not</a:t>
            </a:r>
            <a:r>
              <a:rPr sz="2200" b="1" spc="-105" dirty="0">
                <a:latin typeface="Corbel"/>
                <a:cs typeface="Corbel"/>
              </a:rPr>
              <a:t> </a:t>
            </a:r>
            <a:r>
              <a:rPr sz="2200" spc="-5" dirty="0">
                <a:latin typeface="Corbel"/>
                <a:cs typeface="Corbel"/>
              </a:rPr>
              <a:t>Chlorinated</a:t>
            </a:r>
            <a:endParaRPr sz="2200" dirty="0">
              <a:latin typeface="Corbel"/>
              <a:cs typeface="Corbel"/>
            </a:endParaRPr>
          </a:p>
          <a:p>
            <a:pPr marL="744220" lvl="1" indent="-183515">
              <a:lnSpc>
                <a:spcPct val="100000"/>
              </a:lnSpc>
              <a:spcBef>
                <a:spcPts val="70"/>
              </a:spcBef>
              <a:buClr>
                <a:schemeClr val="tx1"/>
              </a:buClr>
              <a:buSzPct val="81818"/>
              <a:buFont typeface="Corbel"/>
              <a:buChar char="•"/>
              <a:tabLst>
                <a:tab pos="744220" algn="l"/>
              </a:tabLst>
            </a:pPr>
            <a:r>
              <a:rPr sz="2200" b="1" spc="-5" dirty="0">
                <a:latin typeface="Corbel"/>
                <a:cs typeface="Corbel"/>
              </a:rPr>
              <a:t>Not </a:t>
            </a:r>
            <a:r>
              <a:rPr sz="2200" spc="-5" dirty="0">
                <a:latin typeface="Corbel"/>
                <a:cs typeface="Corbel"/>
              </a:rPr>
              <a:t>Paint </a:t>
            </a:r>
            <a:r>
              <a:rPr sz="2200" dirty="0">
                <a:latin typeface="Corbel"/>
                <a:cs typeface="Corbel"/>
              </a:rPr>
              <a:t>or thinner</a:t>
            </a:r>
            <a:r>
              <a:rPr sz="2200" spc="-25" dirty="0">
                <a:latin typeface="Corbel"/>
                <a:cs typeface="Corbel"/>
              </a:rPr>
              <a:t> </a:t>
            </a:r>
            <a:r>
              <a:rPr sz="2200" spc="-5" dirty="0">
                <a:latin typeface="Corbel"/>
                <a:cs typeface="Corbel"/>
              </a:rPr>
              <a:t>waste</a:t>
            </a:r>
            <a:endParaRPr sz="2200" dirty="0">
              <a:latin typeface="Corbel"/>
              <a:cs typeface="Corbel"/>
            </a:endParaRPr>
          </a:p>
          <a:p>
            <a:pPr marL="241300" indent="-182880">
              <a:lnSpc>
                <a:spcPts val="2470"/>
              </a:lnSpc>
              <a:spcBef>
                <a:spcPts val="1345"/>
              </a:spcBef>
              <a:buClr>
                <a:schemeClr val="tx1"/>
              </a:buClr>
              <a:buSzPct val="81818"/>
              <a:buChar char="•"/>
              <a:tabLst>
                <a:tab pos="241300" algn="l"/>
              </a:tabLst>
            </a:pPr>
            <a:r>
              <a:rPr sz="2200" dirty="0">
                <a:latin typeface="Corbel"/>
                <a:cs typeface="Corbel"/>
              </a:rPr>
              <a:t>Mixed </a:t>
            </a:r>
            <a:r>
              <a:rPr sz="2200" spc="-5" dirty="0">
                <a:latin typeface="Corbel"/>
                <a:cs typeface="Corbel"/>
              </a:rPr>
              <a:t>to</a:t>
            </a:r>
            <a:r>
              <a:rPr sz="2200" spc="-5" dirty="0">
                <a:solidFill>
                  <a:srgbClr val="FFFF00"/>
                </a:solidFill>
                <a:latin typeface="Corbel"/>
                <a:cs typeface="Corbel"/>
              </a:rPr>
              <a:t> ≤10% </a:t>
            </a:r>
            <a:r>
              <a:rPr sz="2200" spc="-10" dirty="0">
                <a:solidFill>
                  <a:srgbClr val="CC3300"/>
                </a:solidFill>
                <a:latin typeface="Corbel"/>
                <a:cs typeface="Corbel"/>
              </a:rPr>
              <a:t>Record </a:t>
            </a:r>
            <a:r>
              <a:rPr sz="2200" spc="-5" dirty="0">
                <a:solidFill>
                  <a:srgbClr val="CC3300"/>
                </a:solidFill>
                <a:latin typeface="Corbel"/>
                <a:cs typeface="Corbel"/>
              </a:rPr>
              <a:t>each time you </a:t>
            </a:r>
            <a:r>
              <a:rPr sz="2200" dirty="0">
                <a:solidFill>
                  <a:srgbClr val="CC3300"/>
                </a:solidFill>
                <a:latin typeface="Corbel"/>
                <a:cs typeface="Corbel"/>
              </a:rPr>
              <a:t>mix </a:t>
            </a:r>
            <a:r>
              <a:rPr sz="2200" spc="-5" dirty="0">
                <a:solidFill>
                  <a:srgbClr val="CC3300"/>
                </a:solidFill>
                <a:latin typeface="Corbel"/>
                <a:cs typeface="Corbel"/>
              </a:rPr>
              <a:t>that</a:t>
            </a:r>
            <a:r>
              <a:rPr sz="2200" dirty="0">
                <a:solidFill>
                  <a:srgbClr val="CC3300"/>
                </a:solidFill>
                <a:latin typeface="Corbel"/>
                <a:cs typeface="Corbel"/>
              </a:rPr>
              <a:t> </a:t>
            </a:r>
            <a:r>
              <a:rPr sz="2200" spc="-5" dirty="0">
                <a:solidFill>
                  <a:srgbClr val="CC3300"/>
                </a:solidFill>
                <a:latin typeface="Corbel"/>
                <a:cs typeface="Corbel"/>
              </a:rPr>
              <a:t>includes:</a:t>
            </a:r>
            <a:endParaRPr sz="2200" dirty="0">
              <a:latin typeface="Corbel"/>
              <a:cs typeface="Corbel"/>
            </a:endParaRPr>
          </a:p>
          <a:p>
            <a:pPr marL="812800" indent="-342900">
              <a:lnSpc>
                <a:spcPts val="2470"/>
              </a:lnSpc>
              <a:buClr>
                <a:schemeClr val="tx1"/>
              </a:buClr>
              <a:buSzPct val="81818"/>
              <a:buFont typeface="Arial"/>
              <a:buChar char="•"/>
              <a:tabLst>
                <a:tab pos="812165" algn="l"/>
                <a:tab pos="812800" algn="l"/>
              </a:tabLst>
            </a:pPr>
            <a:r>
              <a:rPr sz="2200" dirty="0">
                <a:latin typeface="Corbel"/>
                <a:cs typeface="Corbel"/>
              </a:rPr>
              <a:t>The</a:t>
            </a:r>
            <a:r>
              <a:rPr sz="2200" spc="-5" dirty="0">
                <a:latin typeface="Corbel"/>
                <a:cs typeface="Corbel"/>
              </a:rPr>
              <a:t> date</a:t>
            </a:r>
            <a:endParaRPr sz="2200" dirty="0">
              <a:latin typeface="Corbel"/>
              <a:cs typeface="Corbel"/>
            </a:endParaRPr>
          </a:p>
          <a:p>
            <a:pPr marL="812800" indent="-342900">
              <a:lnSpc>
                <a:spcPct val="100000"/>
              </a:lnSpc>
              <a:spcBef>
                <a:spcPts val="70"/>
              </a:spcBef>
              <a:buClr>
                <a:schemeClr val="tx1"/>
              </a:buClr>
              <a:buSzPct val="81818"/>
              <a:buFont typeface="Arial"/>
              <a:buChar char="•"/>
              <a:tabLst>
                <a:tab pos="812165" algn="l"/>
                <a:tab pos="812800" algn="l"/>
              </a:tabLst>
            </a:pPr>
            <a:r>
              <a:rPr sz="2200" dirty="0">
                <a:latin typeface="Corbel"/>
                <a:cs typeface="Corbel"/>
              </a:rPr>
              <a:t>The </a:t>
            </a:r>
            <a:r>
              <a:rPr sz="2200" spc="-5" dirty="0">
                <a:latin typeface="Corbel"/>
                <a:cs typeface="Corbel"/>
              </a:rPr>
              <a:t>volume </a:t>
            </a:r>
            <a:r>
              <a:rPr sz="2200" dirty="0">
                <a:latin typeface="Corbel"/>
                <a:cs typeface="Corbel"/>
              </a:rPr>
              <a:t>of </a:t>
            </a:r>
            <a:r>
              <a:rPr sz="2200" spc="-5" dirty="0">
                <a:latin typeface="Corbel"/>
                <a:cs typeface="Corbel"/>
              </a:rPr>
              <a:t>parts washer solvent used </a:t>
            </a:r>
            <a:r>
              <a:rPr sz="2200" dirty="0">
                <a:latin typeface="Corbel"/>
                <a:cs typeface="Corbel"/>
              </a:rPr>
              <a:t>in</a:t>
            </a:r>
            <a:r>
              <a:rPr sz="2200" spc="-15" dirty="0">
                <a:latin typeface="Corbel"/>
                <a:cs typeface="Corbel"/>
              </a:rPr>
              <a:t> </a:t>
            </a:r>
            <a:r>
              <a:rPr sz="2200" spc="-5" dirty="0">
                <a:latin typeface="Corbel"/>
                <a:cs typeface="Corbel"/>
              </a:rPr>
              <a:t>mixture</a:t>
            </a:r>
            <a:endParaRPr sz="2200" dirty="0">
              <a:latin typeface="Corbel"/>
              <a:cs typeface="Corbel"/>
            </a:endParaRPr>
          </a:p>
          <a:p>
            <a:pPr marL="812800" indent="-342900">
              <a:lnSpc>
                <a:spcPct val="100000"/>
              </a:lnSpc>
              <a:spcBef>
                <a:spcPts val="50"/>
              </a:spcBef>
              <a:buClr>
                <a:schemeClr val="tx1"/>
              </a:buClr>
              <a:buSzPct val="81818"/>
              <a:buFont typeface="Arial"/>
              <a:buChar char="•"/>
              <a:tabLst>
                <a:tab pos="812165" algn="l"/>
                <a:tab pos="812800" algn="l"/>
              </a:tabLst>
            </a:pPr>
            <a:r>
              <a:rPr sz="2200" dirty="0">
                <a:latin typeface="Corbel"/>
                <a:cs typeface="Corbel"/>
              </a:rPr>
              <a:t>The </a:t>
            </a:r>
            <a:r>
              <a:rPr sz="2200" spc="-5" dirty="0">
                <a:latin typeface="Corbel"/>
                <a:cs typeface="Corbel"/>
              </a:rPr>
              <a:t>volume </a:t>
            </a:r>
            <a:r>
              <a:rPr sz="2200" dirty="0">
                <a:latin typeface="Corbel"/>
                <a:cs typeface="Corbel"/>
              </a:rPr>
              <a:t>of </a:t>
            </a:r>
            <a:r>
              <a:rPr sz="2200" spc="-5" dirty="0">
                <a:latin typeface="Corbel"/>
                <a:cs typeface="Corbel"/>
              </a:rPr>
              <a:t>used </a:t>
            </a:r>
            <a:r>
              <a:rPr sz="2200" dirty="0">
                <a:latin typeface="Corbel"/>
                <a:cs typeface="Corbel"/>
              </a:rPr>
              <a:t>oil </a:t>
            </a:r>
            <a:r>
              <a:rPr sz="2200" spc="-5" dirty="0">
                <a:latin typeface="Corbel"/>
                <a:cs typeface="Corbel"/>
              </a:rPr>
              <a:t>into which the solvent was</a:t>
            </a:r>
            <a:r>
              <a:rPr sz="2200" dirty="0">
                <a:latin typeface="Corbel"/>
                <a:cs typeface="Corbel"/>
              </a:rPr>
              <a:t> </a:t>
            </a:r>
            <a:r>
              <a:rPr sz="2200" spc="-5" dirty="0">
                <a:latin typeface="Corbel"/>
                <a:cs typeface="Corbel"/>
              </a:rPr>
              <a:t>mixed</a:t>
            </a:r>
            <a:endParaRPr sz="2200" dirty="0">
              <a:latin typeface="Corbel"/>
              <a:cs typeface="Corbel"/>
            </a:endParaRPr>
          </a:p>
          <a:p>
            <a:pPr marL="812800" indent="-342900">
              <a:lnSpc>
                <a:spcPct val="100000"/>
              </a:lnSpc>
              <a:spcBef>
                <a:spcPts val="70"/>
              </a:spcBef>
              <a:buClr>
                <a:schemeClr val="tx1"/>
              </a:buClr>
              <a:buSzPct val="81818"/>
              <a:buFont typeface="Arial"/>
              <a:buChar char="•"/>
              <a:tabLst>
                <a:tab pos="812165" algn="l"/>
                <a:tab pos="812800" algn="l"/>
              </a:tabLst>
            </a:pPr>
            <a:r>
              <a:rPr sz="2200" spc="-15" dirty="0">
                <a:latin typeface="Corbel"/>
                <a:cs typeface="Corbel"/>
              </a:rPr>
              <a:t>Keep </a:t>
            </a:r>
            <a:r>
              <a:rPr sz="2200" spc="-5" dirty="0">
                <a:latin typeface="Corbel"/>
                <a:cs typeface="Corbel"/>
              </a:rPr>
              <a:t>records </a:t>
            </a:r>
            <a:r>
              <a:rPr sz="2200" dirty="0">
                <a:latin typeface="Corbel"/>
                <a:cs typeface="Corbel"/>
              </a:rPr>
              <a:t>of </a:t>
            </a:r>
            <a:r>
              <a:rPr sz="2200" spc="-5" dirty="0">
                <a:latin typeface="Corbel"/>
                <a:cs typeface="Corbel"/>
              </a:rPr>
              <a:t>manifest </a:t>
            </a:r>
            <a:r>
              <a:rPr sz="2200" dirty="0">
                <a:latin typeface="Corbel"/>
                <a:cs typeface="Corbel"/>
              </a:rPr>
              <a:t>for </a:t>
            </a:r>
            <a:r>
              <a:rPr sz="2200" spc="-5" dirty="0">
                <a:latin typeface="Corbel"/>
                <a:cs typeface="Corbel"/>
              </a:rPr>
              <a:t>at least three</a:t>
            </a:r>
            <a:r>
              <a:rPr sz="2200" dirty="0">
                <a:latin typeface="Corbel"/>
                <a:cs typeface="Corbel"/>
              </a:rPr>
              <a:t> </a:t>
            </a:r>
            <a:r>
              <a:rPr sz="2200" spc="-5" dirty="0">
                <a:latin typeface="Corbel"/>
                <a:cs typeface="Corbel"/>
              </a:rPr>
              <a:t>years</a:t>
            </a:r>
            <a:endParaRPr sz="2200" dirty="0">
              <a:latin typeface="Corbel"/>
              <a:cs typeface="Corbe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747C61-5ABB-4DD1-B889-EBE4619753EF}"/>
              </a:ext>
            </a:extLst>
          </p:cNvPr>
          <p:cNvSpPr/>
          <p:nvPr/>
        </p:nvSpPr>
        <p:spPr>
          <a:xfrm>
            <a:off x="228600" y="2133600"/>
            <a:ext cx="51816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52400" y="961143"/>
            <a:ext cx="10930255" cy="695960"/>
          </a:xfrm>
          <a:prstGeom prst="rect">
            <a:avLst/>
          </a:prstGeom>
        </p:spPr>
        <p:txBody>
          <a:bodyPr vert="horz" wrap="square" lIns="0" tIns="12700" rIns="0" bIns="0" rtlCol="0">
            <a:spAutoFit/>
          </a:bodyPr>
          <a:lstStyle/>
          <a:p>
            <a:pPr marL="12700">
              <a:lnSpc>
                <a:spcPct val="100000"/>
              </a:lnSpc>
              <a:spcBef>
                <a:spcPts val="100"/>
              </a:spcBef>
            </a:pPr>
            <a:r>
              <a:rPr spc="-5" dirty="0"/>
              <a:t>Step #6: </a:t>
            </a:r>
            <a:r>
              <a:rPr spc="-60" dirty="0"/>
              <a:t>Treat </a:t>
            </a:r>
            <a:r>
              <a:rPr dirty="0"/>
              <a:t>and </a:t>
            </a:r>
            <a:r>
              <a:rPr spc="-5" dirty="0"/>
              <a:t>Dispose </a:t>
            </a:r>
            <a:r>
              <a:rPr dirty="0"/>
              <a:t>of </a:t>
            </a:r>
            <a:r>
              <a:rPr spc="-5" dirty="0"/>
              <a:t>Hazardous</a:t>
            </a:r>
            <a:r>
              <a:rPr spc="-540" dirty="0"/>
              <a:t> </a:t>
            </a:r>
            <a:r>
              <a:rPr spc="-5" dirty="0"/>
              <a:t>Waste</a:t>
            </a:r>
          </a:p>
        </p:txBody>
      </p:sp>
      <p:sp>
        <p:nvSpPr>
          <p:cNvPr id="3" name="object 3"/>
          <p:cNvSpPr txBox="1"/>
          <p:nvPr/>
        </p:nvSpPr>
        <p:spPr>
          <a:xfrm>
            <a:off x="228600" y="2057400"/>
            <a:ext cx="5029201" cy="4713085"/>
          </a:xfrm>
          <a:prstGeom prst="rect">
            <a:avLst/>
          </a:prstGeom>
        </p:spPr>
        <p:txBody>
          <a:bodyPr vert="horz" wrap="square" lIns="0" tIns="63500" rIns="0" bIns="0" rtlCol="0">
            <a:spAutoFit/>
          </a:bodyPr>
          <a:lstStyle/>
          <a:p>
            <a:pPr marL="12700" marR="5080">
              <a:lnSpc>
                <a:spcPts val="3000"/>
              </a:lnSpc>
              <a:spcBef>
                <a:spcPts val="500"/>
              </a:spcBef>
            </a:pPr>
            <a:r>
              <a:rPr sz="2800" spc="-10" dirty="0">
                <a:solidFill>
                  <a:srgbClr val="FF0000"/>
                </a:solidFill>
                <a:latin typeface="Corbel"/>
                <a:cs typeface="Corbel"/>
              </a:rPr>
              <a:t>Recycling/Reusing </a:t>
            </a:r>
            <a:r>
              <a:rPr sz="2800" spc="-5" dirty="0">
                <a:solidFill>
                  <a:srgbClr val="FF0000"/>
                </a:solidFill>
                <a:latin typeface="Corbel"/>
                <a:cs typeface="Corbel"/>
              </a:rPr>
              <a:t>Hazardous </a:t>
            </a:r>
            <a:r>
              <a:rPr sz="2800" dirty="0">
                <a:solidFill>
                  <a:srgbClr val="FF0000"/>
                </a:solidFill>
                <a:latin typeface="Corbel"/>
                <a:cs typeface="Corbel"/>
              </a:rPr>
              <a:t>Waste as</a:t>
            </a:r>
            <a:r>
              <a:rPr sz="2800" spc="-150" dirty="0">
                <a:solidFill>
                  <a:srgbClr val="FF0000"/>
                </a:solidFill>
                <a:latin typeface="Corbel"/>
                <a:cs typeface="Corbel"/>
              </a:rPr>
              <a:t> </a:t>
            </a:r>
            <a:r>
              <a:rPr sz="2800" dirty="0">
                <a:solidFill>
                  <a:srgbClr val="FF0000"/>
                </a:solidFill>
                <a:latin typeface="Corbel"/>
                <a:cs typeface="Corbel"/>
              </a:rPr>
              <a:t>a  </a:t>
            </a:r>
            <a:r>
              <a:rPr sz="2800" spc="-5" dirty="0">
                <a:solidFill>
                  <a:srgbClr val="FF0000"/>
                </a:solidFill>
                <a:latin typeface="Corbel"/>
                <a:cs typeface="Corbel"/>
              </a:rPr>
              <a:t>treatment or disposal of</a:t>
            </a:r>
            <a:r>
              <a:rPr sz="2800" spc="15" dirty="0">
                <a:solidFill>
                  <a:srgbClr val="FF0000"/>
                </a:solidFill>
                <a:latin typeface="Corbel"/>
                <a:cs typeface="Corbel"/>
              </a:rPr>
              <a:t> </a:t>
            </a:r>
            <a:r>
              <a:rPr sz="2800" spc="-5" dirty="0">
                <a:solidFill>
                  <a:srgbClr val="FF0000"/>
                </a:solidFill>
                <a:latin typeface="Corbel"/>
                <a:cs typeface="Corbel"/>
              </a:rPr>
              <a:t>waste:</a:t>
            </a:r>
            <a:endParaRPr sz="2800" dirty="0">
              <a:solidFill>
                <a:srgbClr val="FF0000"/>
              </a:solidFill>
              <a:latin typeface="Corbel"/>
              <a:cs typeface="Corbel"/>
            </a:endParaRPr>
          </a:p>
          <a:p>
            <a:pPr marL="355600" marR="645795" indent="-342900">
              <a:lnSpc>
                <a:spcPct val="88800"/>
              </a:lnSpc>
              <a:spcBef>
                <a:spcPts val="1375"/>
              </a:spcBef>
              <a:buFont typeface="Arial"/>
              <a:buChar char="•"/>
              <a:tabLst>
                <a:tab pos="354965" algn="l"/>
                <a:tab pos="355600" algn="l"/>
              </a:tabLst>
            </a:pPr>
            <a:r>
              <a:rPr sz="2400" spc="-65" dirty="0">
                <a:latin typeface="Corbel"/>
                <a:cs typeface="Corbel"/>
              </a:rPr>
              <a:t>You </a:t>
            </a:r>
            <a:r>
              <a:rPr sz="2400" spc="-5" dirty="0">
                <a:latin typeface="Corbel"/>
                <a:cs typeface="Corbel"/>
              </a:rPr>
              <a:t>may </a:t>
            </a:r>
            <a:r>
              <a:rPr sz="2400" dirty="0">
                <a:latin typeface="Corbel"/>
                <a:cs typeface="Corbel"/>
              </a:rPr>
              <a:t>also send </a:t>
            </a:r>
            <a:r>
              <a:rPr sz="2400" spc="-5" dirty="0">
                <a:latin typeface="Corbel"/>
                <a:cs typeface="Corbel"/>
              </a:rPr>
              <a:t>the </a:t>
            </a:r>
            <a:r>
              <a:rPr sz="2400" dirty="0">
                <a:latin typeface="Corbel"/>
                <a:cs typeface="Corbel"/>
              </a:rPr>
              <a:t>waste </a:t>
            </a:r>
            <a:r>
              <a:rPr sz="2400" spc="-5" dirty="0">
                <a:latin typeface="Corbel"/>
                <a:cs typeface="Corbel"/>
              </a:rPr>
              <a:t>off</a:t>
            </a:r>
            <a:r>
              <a:rPr lang="en-US" sz="2400" spc="-5" dirty="0">
                <a:latin typeface="Corbel"/>
                <a:cs typeface="Corbel"/>
              </a:rPr>
              <a:t>-</a:t>
            </a:r>
            <a:r>
              <a:rPr sz="2400" spc="-5" dirty="0">
                <a:latin typeface="Corbel"/>
                <a:cs typeface="Corbel"/>
              </a:rPr>
              <a:t> </a:t>
            </a:r>
            <a:r>
              <a:rPr sz="2400" dirty="0">
                <a:latin typeface="Corbel"/>
                <a:cs typeface="Corbel"/>
              </a:rPr>
              <a:t>site </a:t>
            </a:r>
            <a:r>
              <a:rPr sz="2400" spc="-5" dirty="0">
                <a:latin typeface="Corbel"/>
                <a:cs typeface="Corbel"/>
              </a:rPr>
              <a:t>for recycling as</a:t>
            </a:r>
            <a:r>
              <a:rPr lang="en-US" sz="2400" spc="-5" dirty="0">
                <a:latin typeface="Corbel"/>
                <a:cs typeface="Corbel"/>
              </a:rPr>
              <a:t> your facilities </a:t>
            </a:r>
            <a:r>
              <a:rPr sz="2400" spc="-5" dirty="0">
                <a:latin typeface="Corbel"/>
                <a:cs typeface="Corbel"/>
              </a:rPr>
              <a:t> </a:t>
            </a:r>
            <a:r>
              <a:rPr sz="2400" dirty="0">
                <a:latin typeface="Corbel"/>
                <a:cs typeface="Corbel"/>
              </a:rPr>
              <a:t>treatment </a:t>
            </a:r>
            <a:r>
              <a:rPr sz="2400" spc="-5" dirty="0">
                <a:latin typeface="Corbel"/>
                <a:cs typeface="Corbel"/>
              </a:rPr>
              <a:t>or </a:t>
            </a:r>
            <a:r>
              <a:rPr sz="2400" dirty="0">
                <a:latin typeface="Corbel"/>
                <a:cs typeface="Corbel"/>
              </a:rPr>
              <a:t>disposal  </a:t>
            </a:r>
            <a:r>
              <a:rPr sz="2400" spc="-5" dirty="0">
                <a:latin typeface="Corbel"/>
                <a:cs typeface="Corbel"/>
              </a:rPr>
              <a:t>method.</a:t>
            </a:r>
            <a:endParaRPr sz="2400" dirty="0">
              <a:latin typeface="Corbel"/>
              <a:cs typeface="Corbel"/>
            </a:endParaRPr>
          </a:p>
          <a:p>
            <a:pPr marL="355600" marR="768350" indent="-342900">
              <a:lnSpc>
                <a:spcPts val="2590"/>
              </a:lnSpc>
              <a:spcBef>
                <a:spcPts val="40"/>
              </a:spcBef>
              <a:buFont typeface="Arial"/>
              <a:buChar char="•"/>
              <a:tabLst>
                <a:tab pos="354965" algn="l"/>
                <a:tab pos="355600" algn="l"/>
              </a:tabLst>
            </a:pPr>
            <a:r>
              <a:rPr sz="2400" spc="-10" dirty="0">
                <a:latin typeface="Corbel"/>
                <a:cs typeface="Corbel"/>
              </a:rPr>
              <a:t>Recycled </a:t>
            </a:r>
            <a:r>
              <a:rPr sz="2400" spc="-5" dirty="0">
                <a:latin typeface="Corbel"/>
                <a:cs typeface="Corbel"/>
              </a:rPr>
              <a:t>waste are </a:t>
            </a:r>
            <a:r>
              <a:rPr sz="2400" u="sng" spc="-5" dirty="0">
                <a:uFill>
                  <a:solidFill>
                    <a:srgbClr val="000000"/>
                  </a:solidFill>
                </a:uFill>
                <a:latin typeface="Corbel"/>
                <a:cs typeface="Corbel"/>
              </a:rPr>
              <a:t>not</a:t>
            </a:r>
            <a:r>
              <a:rPr sz="2400" spc="-5" dirty="0">
                <a:latin typeface="Corbel"/>
                <a:cs typeface="Corbel"/>
              </a:rPr>
              <a:t> always exempt from</a:t>
            </a:r>
            <a:r>
              <a:rPr sz="2400" spc="-15" dirty="0">
                <a:latin typeface="Corbel"/>
                <a:cs typeface="Corbel"/>
              </a:rPr>
              <a:t> </a:t>
            </a:r>
            <a:r>
              <a:rPr lang="en-US" sz="2400" spc="-15" dirty="0">
                <a:latin typeface="Corbel"/>
                <a:cs typeface="Corbel"/>
              </a:rPr>
              <a:t>license </a:t>
            </a:r>
            <a:r>
              <a:rPr sz="2400" dirty="0">
                <a:latin typeface="Corbel"/>
                <a:cs typeface="Corbel"/>
              </a:rPr>
              <a:t>feeing.</a:t>
            </a:r>
          </a:p>
          <a:p>
            <a:pPr marL="355600" marR="1012825" indent="-342900">
              <a:lnSpc>
                <a:spcPts val="2590"/>
              </a:lnSpc>
              <a:spcBef>
                <a:spcPts val="30"/>
              </a:spcBef>
              <a:buFont typeface="Arial"/>
              <a:buChar char="•"/>
              <a:tabLst>
                <a:tab pos="354965" algn="l"/>
                <a:tab pos="355600" algn="l"/>
              </a:tabLst>
            </a:pPr>
            <a:r>
              <a:rPr sz="2400" spc="-5" dirty="0">
                <a:latin typeface="Corbel"/>
                <a:cs typeface="Corbel"/>
              </a:rPr>
              <a:t>Generators should </a:t>
            </a:r>
            <a:r>
              <a:rPr sz="2400" dirty="0">
                <a:latin typeface="Corbel"/>
                <a:cs typeface="Corbel"/>
              </a:rPr>
              <a:t>be </a:t>
            </a:r>
            <a:r>
              <a:rPr sz="2400" spc="-5" dirty="0">
                <a:latin typeface="Corbel"/>
                <a:cs typeface="Corbel"/>
              </a:rPr>
              <a:t>aware of </a:t>
            </a:r>
            <a:r>
              <a:rPr sz="2400" spc="-5" dirty="0">
                <a:solidFill>
                  <a:srgbClr val="FFFF00"/>
                </a:solidFill>
                <a:latin typeface="Corbel"/>
                <a:cs typeface="Corbel"/>
              </a:rPr>
              <a:t>sham recyclers. (“Recyclers” that </a:t>
            </a:r>
            <a:r>
              <a:rPr sz="2400" dirty="0">
                <a:solidFill>
                  <a:srgbClr val="FFFF00"/>
                </a:solidFill>
                <a:latin typeface="Corbel"/>
                <a:cs typeface="Corbel"/>
              </a:rPr>
              <a:t>do </a:t>
            </a:r>
            <a:r>
              <a:rPr sz="2400" spc="-5" dirty="0">
                <a:solidFill>
                  <a:srgbClr val="FFFF00"/>
                </a:solidFill>
                <a:latin typeface="Corbel"/>
                <a:cs typeface="Corbel"/>
              </a:rPr>
              <a:t>not  </a:t>
            </a:r>
            <a:r>
              <a:rPr sz="2400" dirty="0">
                <a:solidFill>
                  <a:srgbClr val="FFFF00"/>
                </a:solidFill>
                <a:latin typeface="Corbel"/>
                <a:cs typeface="Corbel"/>
              </a:rPr>
              <a:t>meet </a:t>
            </a:r>
            <a:r>
              <a:rPr sz="2400" spc="-5" dirty="0">
                <a:solidFill>
                  <a:srgbClr val="FFFF00"/>
                </a:solidFill>
                <a:latin typeface="Corbel"/>
                <a:cs typeface="Corbel"/>
              </a:rPr>
              <a:t>standards of</a:t>
            </a:r>
            <a:r>
              <a:rPr sz="2400" spc="-15" dirty="0">
                <a:solidFill>
                  <a:srgbClr val="FFFF00"/>
                </a:solidFill>
                <a:latin typeface="Corbel"/>
                <a:cs typeface="Corbel"/>
              </a:rPr>
              <a:t> </a:t>
            </a:r>
            <a:r>
              <a:rPr sz="2400" spc="-5" dirty="0">
                <a:solidFill>
                  <a:srgbClr val="FFFF00"/>
                </a:solidFill>
                <a:latin typeface="Corbel"/>
                <a:cs typeface="Corbel"/>
              </a:rPr>
              <a:t>recycling).</a:t>
            </a:r>
            <a:endParaRPr sz="2400" dirty="0">
              <a:solidFill>
                <a:srgbClr val="FFFF00"/>
              </a:solidFill>
              <a:latin typeface="Corbel"/>
              <a:cs typeface="Corbel"/>
            </a:endParaRPr>
          </a:p>
        </p:txBody>
      </p:sp>
      <p:sp>
        <p:nvSpPr>
          <p:cNvPr id="4" name="object 4"/>
          <p:cNvSpPr/>
          <p:nvPr/>
        </p:nvSpPr>
        <p:spPr>
          <a:xfrm>
            <a:off x="4601429" y="4667973"/>
            <a:ext cx="1875572" cy="1831223"/>
          </a:xfrm>
          <a:prstGeom prst="rect">
            <a:avLst/>
          </a:prstGeom>
          <a:blipFill>
            <a:blip r:embed="rId2" cstate="print"/>
            <a:stretch>
              <a:fillRect/>
            </a:stretch>
          </a:blipFill>
        </p:spPr>
        <p:txBody>
          <a:bodyPr wrap="square" lIns="0" tIns="0" rIns="0" bIns="0" rtlCol="0"/>
          <a:lstStyle/>
          <a:p>
            <a:endParaRPr dirty="0"/>
          </a:p>
        </p:txBody>
      </p:sp>
      <p:sp>
        <p:nvSpPr>
          <p:cNvPr id="5" name="TextBox 4">
            <a:extLst>
              <a:ext uri="{FF2B5EF4-FFF2-40B4-BE49-F238E27FC236}">
                <a16:creationId xmlns:a16="http://schemas.microsoft.com/office/drawing/2014/main" id="{F9B9A3BB-06E7-4CDE-9672-B38E70D7B61B}"/>
              </a:ext>
            </a:extLst>
          </p:cNvPr>
          <p:cNvSpPr txBox="1"/>
          <p:nvPr/>
        </p:nvSpPr>
        <p:spPr>
          <a:xfrm>
            <a:off x="7162800" y="2286000"/>
            <a:ext cx="4724400" cy="1200329"/>
          </a:xfrm>
          <a:prstGeom prst="rect">
            <a:avLst/>
          </a:prstGeom>
          <a:solidFill>
            <a:srgbClr val="FFFF00"/>
          </a:solidFill>
        </p:spPr>
        <p:txBody>
          <a:bodyPr wrap="square" rtlCol="0">
            <a:spAutoFit/>
          </a:bodyPr>
          <a:lstStyle/>
          <a:p>
            <a:pPr marL="12700">
              <a:lnSpc>
                <a:spcPct val="100000"/>
              </a:lnSpc>
              <a:spcBef>
                <a:spcPts val="100"/>
              </a:spcBef>
            </a:pPr>
            <a:r>
              <a:rPr lang="en-US" sz="2400" spc="-5" dirty="0">
                <a:solidFill>
                  <a:srgbClr val="FF0000"/>
                </a:solidFill>
                <a:latin typeface="Corbel"/>
                <a:cs typeface="Corbel"/>
              </a:rPr>
              <a:t>Hazardous Waste Generators may treat </a:t>
            </a:r>
            <a:r>
              <a:rPr lang="en-US" sz="2400" dirty="0">
                <a:solidFill>
                  <a:srgbClr val="FF0000"/>
                </a:solidFill>
                <a:latin typeface="Corbel"/>
                <a:cs typeface="Corbel"/>
              </a:rPr>
              <a:t>their </a:t>
            </a:r>
            <a:r>
              <a:rPr lang="en-US" sz="2400" spc="-5" dirty="0">
                <a:solidFill>
                  <a:srgbClr val="FF0000"/>
                </a:solidFill>
                <a:latin typeface="Corbel"/>
                <a:cs typeface="Corbel"/>
              </a:rPr>
              <a:t>own hazardous </a:t>
            </a:r>
            <a:r>
              <a:rPr lang="en-US" sz="2400" dirty="0">
                <a:solidFill>
                  <a:srgbClr val="FF0000"/>
                </a:solidFill>
                <a:latin typeface="Corbel"/>
                <a:cs typeface="Corbel"/>
              </a:rPr>
              <a:t>waste</a:t>
            </a:r>
            <a:r>
              <a:rPr lang="en-US" sz="2400" spc="-235" dirty="0">
                <a:solidFill>
                  <a:srgbClr val="FF0000"/>
                </a:solidFill>
                <a:latin typeface="Corbel"/>
                <a:cs typeface="Corbel"/>
              </a:rPr>
              <a:t> </a:t>
            </a:r>
            <a:r>
              <a:rPr lang="en-US" sz="2400" spc="-5" dirty="0">
                <a:solidFill>
                  <a:srgbClr val="FF0000"/>
                </a:solidFill>
                <a:latin typeface="Corbel"/>
                <a:cs typeface="Corbel"/>
              </a:rPr>
              <a:t>on-site</a:t>
            </a:r>
            <a:endParaRPr lang="en-US" sz="2400" dirty="0">
              <a:solidFill>
                <a:srgbClr val="FF0000"/>
              </a:solidFill>
              <a:latin typeface="Corbel"/>
              <a:cs typeface="Corbel"/>
            </a:endParaRPr>
          </a:p>
        </p:txBody>
      </p:sp>
      <p:sp>
        <p:nvSpPr>
          <p:cNvPr id="8" name="TextBox 7">
            <a:extLst>
              <a:ext uri="{FF2B5EF4-FFF2-40B4-BE49-F238E27FC236}">
                <a16:creationId xmlns:a16="http://schemas.microsoft.com/office/drawing/2014/main" id="{E81D25B5-22AD-4B36-B24B-B4CA589C880B}"/>
              </a:ext>
            </a:extLst>
          </p:cNvPr>
          <p:cNvSpPr txBox="1"/>
          <p:nvPr/>
        </p:nvSpPr>
        <p:spPr>
          <a:xfrm>
            <a:off x="7239000" y="3880188"/>
            <a:ext cx="4847372" cy="2439129"/>
          </a:xfrm>
          <a:prstGeom prst="rect">
            <a:avLst/>
          </a:prstGeom>
          <a:noFill/>
        </p:spPr>
        <p:txBody>
          <a:bodyPr wrap="square" rtlCol="0">
            <a:spAutoFit/>
          </a:bodyPr>
          <a:lstStyle/>
          <a:p>
            <a:pPr marL="195580" indent="-182880">
              <a:lnSpc>
                <a:spcPts val="2840"/>
              </a:lnSpc>
              <a:spcBef>
                <a:spcPts val="100"/>
              </a:spcBef>
              <a:buClr>
                <a:srgbClr val="FFFF00"/>
              </a:buClr>
              <a:buSzPct val="79166"/>
              <a:buChar char="•"/>
              <a:tabLst>
                <a:tab pos="195580" algn="l"/>
              </a:tabLst>
            </a:pPr>
            <a:r>
              <a:rPr lang="en-US" sz="2400" spc="-5" dirty="0">
                <a:solidFill>
                  <a:srgbClr val="FFFF00"/>
                </a:solidFill>
                <a:latin typeface="Corbel"/>
                <a:cs typeface="Corbel"/>
              </a:rPr>
              <a:t>Some on-site </a:t>
            </a:r>
            <a:r>
              <a:rPr lang="en-US" sz="2400" dirty="0">
                <a:solidFill>
                  <a:srgbClr val="FFFF00"/>
                </a:solidFill>
                <a:latin typeface="Corbel"/>
                <a:cs typeface="Corbel"/>
              </a:rPr>
              <a:t>treatment practices:</a:t>
            </a:r>
          </a:p>
          <a:p>
            <a:pPr marL="424180" lvl="1" indent="-182880">
              <a:lnSpc>
                <a:spcPts val="2360"/>
              </a:lnSpc>
              <a:buClr>
                <a:schemeClr val="tx1"/>
              </a:buClr>
              <a:buSzPct val="80000"/>
              <a:buChar char="•"/>
              <a:tabLst>
                <a:tab pos="424180" algn="l"/>
              </a:tabLst>
            </a:pPr>
            <a:r>
              <a:rPr lang="en-US" sz="2000" spc="-5" dirty="0">
                <a:latin typeface="Corbel"/>
                <a:cs typeface="Corbel"/>
              </a:rPr>
              <a:t>Neutralization of corrosive </a:t>
            </a:r>
            <a:r>
              <a:rPr lang="en-US" sz="2000" dirty="0">
                <a:latin typeface="Corbel"/>
                <a:cs typeface="Corbel"/>
              </a:rPr>
              <a:t>wastes</a:t>
            </a:r>
          </a:p>
          <a:p>
            <a:pPr marL="424180" lvl="1" indent="-182880">
              <a:lnSpc>
                <a:spcPct val="100000"/>
              </a:lnSpc>
              <a:spcBef>
                <a:spcPts val="380"/>
              </a:spcBef>
              <a:buClr>
                <a:schemeClr val="tx1"/>
              </a:buClr>
              <a:buSzPct val="80000"/>
              <a:buChar char="•"/>
              <a:tabLst>
                <a:tab pos="424180" algn="l"/>
              </a:tabLst>
            </a:pPr>
            <a:r>
              <a:rPr lang="en-US" sz="2000" spc="-5" dirty="0">
                <a:latin typeface="Corbel"/>
                <a:cs typeface="Corbel"/>
              </a:rPr>
              <a:t>De-watering of aqueous hazardous</a:t>
            </a:r>
            <a:r>
              <a:rPr lang="en-US" sz="2000" spc="10" dirty="0">
                <a:latin typeface="Corbel"/>
                <a:cs typeface="Corbel"/>
              </a:rPr>
              <a:t> </a:t>
            </a:r>
            <a:r>
              <a:rPr lang="en-US" sz="2000" dirty="0">
                <a:latin typeface="Corbel"/>
                <a:cs typeface="Corbel"/>
              </a:rPr>
              <a:t>wastes</a:t>
            </a:r>
          </a:p>
          <a:p>
            <a:pPr marL="424180" lvl="1" indent="-182880">
              <a:lnSpc>
                <a:spcPct val="100000"/>
              </a:lnSpc>
              <a:spcBef>
                <a:spcPts val="315"/>
              </a:spcBef>
              <a:buClr>
                <a:schemeClr val="tx1"/>
              </a:buClr>
              <a:buSzPct val="80000"/>
              <a:buChar char="•"/>
              <a:tabLst>
                <a:tab pos="424180" algn="l"/>
              </a:tabLst>
            </a:pPr>
            <a:r>
              <a:rPr lang="en-US" sz="2000" spc="-5" dirty="0">
                <a:latin typeface="Corbel"/>
                <a:cs typeface="Corbel"/>
              </a:rPr>
              <a:t>Mixing resins/hardeners that </a:t>
            </a:r>
            <a:r>
              <a:rPr lang="en-US" sz="2000" dirty="0">
                <a:latin typeface="Corbel"/>
                <a:cs typeface="Corbel"/>
              </a:rPr>
              <a:t>are </a:t>
            </a:r>
            <a:r>
              <a:rPr lang="en-US" sz="2000" spc="-5" dirty="0">
                <a:latin typeface="Corbel"/>
                <a:cs typeface="Corbel"/>
              </a:rPr>
              <a:t>hazardous </a:t>
            </a:r>
            <a:r>
              <a:rPr lang="en-US" sz="2000" dirty="0">
                <a:latin typeface="Corbel"/>
                <a:cs typeface="Corbel"/>
              </a:rPr>
              <a:t>waste before</a:t>
            </a:r>
            <a:r>
              <a:rPr lang="en-US" sz="2000" spc="35" dirty="0">
                <a:latin typeface="Corbel"/>
                <a:cs typeface="Corbel"/>
              </a:rPr>
              <a:t> </a:t>
            </a:r>
            <a:r>
              <a:rPr lang="en-US" sz="2000" dirty="0">
                <a:latin typeface="Corbel"/>
                <a:cs typeface="Corbel"/>
              </a:rPr>
              <a:t>use</a:t>
            </a:r>
          </a:p>
          <a:p>
            <a:pPr marL="424180" lvl="1" indent="-182880">
              <a:lnSpc>
                <a:spcPct val="100000"/>
              </a:lnSpc>
              <a:spcBef>
                <a:spcPts val="384"/>
              </a:spcBef>
              <a:buClr>
                <a:schemeClr val="tx1"/>
              </a:buClr>
              <a:buSzPct val="80000"/>
              <a:buChar char="•"/>
              <a:tabLst>
                <a:tab pos="424180" algn="l"/>
              </a:tabLst>
            </a:pPr>
            <a:r>
              <a:rPr lang="en-US" sz="2000" spc="-5" dirty="0">
                <a:latin typeface="Corbel"/>
                <a:cs typeface="Corbel"/>
              </a:rPr>
              <a:t>Chemical</a:t>
            </a:r>
            <a:r>
              <a:rPr lang="en-US" sz="2000" spc="-10" dirty="0">
                <a:latin typeface="Corbel"/>
                <a:cs typeface="Corbel"/>
              </a:rPr>
              <a:t> </a:t>
            </a:r>
            <a:r>
              <a:rPr lang="en-US" sz="2000" spc="-5" dirty="0">
                <a:latin typeface="Corbel"/>
                <a:cs typeface="Corbel"/>
              </a:rPr>
              <a:t>fixations</a:t>
            </a:r>
            <a:endParaRPr lang="en-US" sz="2000" dirty="0">
              <a:latin typeface="Corbel"/>
              <a:cs typeface="Corbel"/>
            </a:endParaRPr>
          </a:p>
        </p:txBody>
      </p:sp>
      <p:sp>
        <p:nvSpPr>
          <p:cNvPr id="9" name="object 14">
            <a:extLst>
              <a:ext uri="{FF2B5EF4-FFF2-40B4-BE49-F238E27FC236}">
                <a16:creationId xmlns:a16="http://schemas.microsoft.com/office/drawing/2014/main" id="{378FCE53-4565-4CA7-8358-68EF4053AA49}"/>
              </a:ext>
            </a:extLst>
          </p:cNvPr>
          <p:cNvSpPr/>
          <p:nvPr/>
        </p:nvSpPr>
        <p:spPr>
          <a:xfrm>
            <a:off x="4598860" y="4686782"/>
            <a:ext cx="1875572" cy="1831223"/>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CF03D3-DD13-4B1A-806B-4E44D4F7E081}"/>
              </a:ext>
            </a:extLst>
          </p:cNvPr>
          <p:cNvSpPr txBox="1"/>
          <p:nvPr/>
        </p:nvSpPr>
        <p:spPr>
          <a:xfrm>
            <a:off x="2705100" y="529717"/>
            <a:ext cx="7315200" cy="523220"/>
          </a:xfrm>
          <a:prstGeom prst="rect">
            <a:avLst/>
          </a:prstGeom>
          <a:noFill/>
        </p:spPr>
        <p:txBody>
          <a:bodyPr wrap="square" rtlCol="0">
            <a:spAutoFit/>
          </a:bodyPr>
          <a:lstStyle/>
          <a:p>
            <a:r>
              <a:rPr lang="en-US" sz="2800" dirty="0">
                <a:solidFill>
                  <a:srgbClr val="FFFF00"/>
                </a:solidFill>
              </a:rPr>
              <a:t>Updated MPCA Fact Sheets to Checkout!</a:t>
            </a:r>
          </a:p>
        </p:txBody>
      </p:sp>
      <p:sp>
        <p:nvSpPr>
          <p:cNvPr id="4" name="TextBox 3">
            <a:extLst>
              <a:ext uri="{FF2B5EF4-FFF2-40B4-BE49-F238E27FC236}">
                <a16:creationId xmlns:a16="http://schemas.microsoft.com/office/drawing/2014/main" id="{37E3DD0B-D51D-4D51-921C-C97E6F6207EB}"/>
              </a:ext>
            </a:extLst>
          </p:cNvPr>
          <p:cNvSpPr txBox="1"/>
          <p:nvPr/>
        </p:nvSpPr>
        <p:spPr>
          <a:xfrm>
            <a:off x="191821" y="1695876"/>
            <a:ext cx="5906356" cy="400110"/>
          </a:xfrm>
          <a:prstGeom prst="rect">
            <a:avLst/>
          </a:prstGeom>
          <a:noFill/>
        </p:spPr>
        <p:txBody>
          <a:bodyPr wrap="square" rtlCol="0">
            <a:spAutoFit/>
          </a:bodyPr>
          <a:lstStyle/>
          <a:p>
            <a:r>
              <a:rPr lang="en-US" sz="2000" dirty="0">
                <a:highlight>
                  <a:srgbClr val="000000"/>
                </a:highlight>
              </a:rPr>
              <a:t>Universal Wastes </a:t>
            </a:r>
          </a:p>
        </p:txBody>
      </p:sp>
      <p:sp>
        <p:nvSpPr>
          <p:cNvPr id="6" name="TextBox 5">
            <a:extLst>
              <a:ext uri="{FF2B5EF4-FFF2-40B4-BE49-F238E27FC236}">
                <a16:creationId xmlns:a16="http://schemas.microsoft.com/office/drawing/2014/main" id="{A5C2C2F4-25B3-4BBA-9B2C-78ACB5864DDA}"/>
              </a:ext>
            </a:extLst>
          </p:cNvPr>
          <p:cNvSpPr txBox="1"/>
          <p:nvPr/>
        </p:nvSpPr>
        <p:spPr>
          <a:xfrm>
            <a:off x="165885" y="2922353"/>
            <a:ext cx="5930115" cy="400110"/>
          </a:xfrm>
          <a:prstGeom prst="rect">
            <a:avLst/>
          </a:prstGeom>
          <a:noFill/>
        </p:spPr>
        <p:txBody>
          <a:bodyPr wrap="square" rtlCol="0">
            <a:spAutoFit/>
          </a:bodyPr>
          <a:lstStyle/>
          <a:p>
            <a:r>
              <a:rPr lang="en-US" sz="2000" dirty="0">
                <a:highlight>
                  <a:srgbClr val="000000"/>
                </a:highlight>
              </a:rPr>
              <a:t>Infectious Waste – Vendors Approved in Minnesota  </a:t>
            </a:r>
          </a:p>
        </p:txBody>
      </p:sp>
      <p:sp>
        <p:nvSpPr>
          <p:cNvPr id="10" name="TextBox 9">
            <a:extLst>
              <a:ext uri="{FF2B5EF4-FFF2-40B4-BE49-F238E27FC236}">
                <a16:creationId xmlns:a16="http://schemas.microsoft.com/office/drawing/2014/main" id="{D873B873-4564-4D3C-8E28-A0826CAD1849}"/>
              </a:ext>
            </a:extLst>
          </p:cNvPr>
          <p:cNvSpPr txBox="1"/>
          <p:nvPr/>
        </p:nvSpPr>
        <p:spPr>
          <a:xfrm>
            <a:off x="133840" y="4178688"/>
            <a:ext cx="5677756" cy="400110"/>
          </a:xfrm>
          <a:prstGeom prst="rect">
            <a:avLst/>
          </a:prstGeom>
          <a:noFill/>
        </p:spPr>
        <p:txBody>
          <a:bodyPr wrap="square" rtlCol="0">
            <a:spAutoFit/>
          </a:bodyPr>
          <a:lstStyle/>
          <a:p>
            <a:r>
              <a:rPr lang="en-US" sz="2000" dirty="0">
                <a:highlight>
                  <a:srgbClr val="000000"/>
                </a:highlight>
              </a:rPr>
              <a:t>Selling Mercury Items</a:t>
            </a:r>
          </a:p>
        </p:txBody>
      </p:sp>
      <p:sp>
        <p:nvSpPr>
          <p:cNvPr id="13" name="TextBox 12">
            <a:extLst>
              <a:ext uri="{FF2B5EF4-FFF2-40B4-BE49-F238E27FC236}">
                <a16:creationId xmlns:a16="http://schemas.microsoft.com/office/drawing/2014/main" id="{D2FDB3AE-5069-4ADD-BB66-50341A70533D}"/>
              </a:ext>
            </a:extLst>
          </p:cNvPr>
          <p:cNvSpPr txBox="1"/>
          <p:nvPr/>
        </p:nvSpPr>
        <p:spPr>
          <a:xfrm>
            <a:off x="6629400" y="2012555"/>
            <a:ext cx="5181600" cy="400110"/>
          </a:xfrm>
          <a:prstGeom prst="rect">
            <a:avLst/>
          </a:prstGeom>
          <a:noFill/>
        </p:spPr>
        <p:txBody>
          <a:bodyPr wrap="square" rtlCol="0">
            <a:spAutoFit/>
          </a:bodyPr>
          <a:lstStyle/>
          <a:p>
            <a:r>
              <a:rPr lang="en-US" sz="2000" dirty="0">
                <a:highlight>
                  <a:srgbClr val="000000"/>
                </a:highlight>
              </a:rPr>
              <a:t>Firefighting Foam</a:t>
            </a:r>
          </a:p>
        </p:txBody>
      </p:sp>
      <p:sp>
        <p:nvSpPr>
          <p:cNvPr id="14" name="Rectangle 13">
            <a:extLst>
              <a:ext uri="{FF2B5EF4-FFF2-40B4-BE49-F238E27FC236}">
                <a16:creationId xmlns:a16="http://schemas.microsoft.com/office/drawing/2014/main" id="{0B166724-B98B-4C1D-A337-176E4111A806}"/>
              </a:ext>
            </a:extLst>
          </p:cNvPr>
          <p:cNvSpPr/>
          <p:nvPr/>
        </p:nvSpPr>
        <p:spPr>
          <a:xfrm>
            <a:off x="6432479" y="4084279"/>
            <a:ext cx="6096000" cy="369332"/>
          </a:xfrm>
          <a:prstGeom prst="rect">
            <a:avLst/>
          </a:prstGeom>
        </p:spPr>
        <p:txBody>
          <a:bodyPr>
            <a:spAutoFit/>
          </a:bodyPr>
          <a:lstStyle/>
          <a:p>
            <a:endParaRPr lang="en-US" dirty="0"/>
          </a:p>
        </p:txBody>
      </p:sp>
      <p:sp>
        <p:nvSpPr>
          <p:cNvPr id="15" name="TextBox 14">
            <a:extLst>
              <a:ext uri="{FF2B5EF4-FFF2-40B4-BE49-F238E27FC236}">
                <a16:creationId xmlns:a16="http://schemas.microsoft.com/office/drawing/2014/main" id="{A45F7DF5-E2E7-4F05-ACA6-F2095FCB7AFB}"/>
              </a:ext>
            </a:extLst>
          </p:cNvPr>
          <p:cNvSpPr txBox="1"/>
          <p:nvPr/>
        </p:nvSpPr>
        <p:spPr>
          <a:xfrm>
            <a:off x="6572250" y="3285524"/>
            <a:ext cx="5676900" cy="400110"/>
          </a:xfrm>
          <a:prstGeom prst="rect">
            <a:avLst/>
          </a:prstGeom>
          <a:noFill/>
        </p:spPr>
        <p:txBody>
          <a:bodyPr wrap="square" rtlCol="0">
            <a:spAutoFit/>
          </a:bodyPr>
          <a:lstStyle/>
          <a:p>
            <a:r>
              <a:rPr lang="en-US" sz="2000" dirty="0">
                <a:highlight>
                  <a:srgbClr val="000000"/>
                </a:highlight>
              </a:rPr>
              <a:t>Selling Mercury Cosmetics and Pharmaceuticals  </a:t>
            </a:r>
          </a:p>
        </p:txBody>
      </p:sp>
      <p:sp>
        <p:nvSpPr>
          <p:cNvPr id="17" name="TextBox 16">
            <a:extLst>
              <a:ext uri="{FF2B5EF4-FFF2-40B4-BE49-F238E27FC236}">
                <a16:creationId xmlns:a16="http://schemas.microsoft.com/office/drawing/2014/main" id="{BFA1F3A7-7245-4196-8172-F7F0D416CEEA}"/>
              </a:ext>
            </a:extLst>
          </p:cNvPr>
          <p:cNvSpPr txBox="1"/>
          <p:nvPr/>
        </p:nvSpPr>
        <p:spPr>
          <a:xfrm>
            <a:off x="6597656" y="4553449"/>
            <a:ext cx="6358896" cy="369332"/>
          </a:xfrm>
          <a:prstGeom prst="rect">
            <a:avLst/>
          </a:prstGeom>
          <a:noFill/>
        </p:spPr>
        <p:txBody>
          <a:bodyPr wrap="square" rtlCol="0">
            <a:spAutoFit/>
          </a:bodyPr>
          <a:lstStyle/>
          <a:p>
            <a:r>
              <a:rPr lang="en-US" dirty="0">
                <a:highlight>
                  <a:srgbClr val="000000"/>
                </a:highlight>
              </a:rPr>
              <a:t>Tire Transportation List  </a:t>
            </a:r>
          </a:p>
        </p:txBody>
      </p:sp>
      <p:sp>
        <p:nvSpPr>
          <p:cNvPr id="19" name="TextBox 18">
            <a:extLst>
              <a:ext uri="{FF2B5EF4-FFF2-40B4-BE49-F238E27FC236}">
                <a16:creationId xmlns:a16="http://schemas.microsoft.com/office/drawing/2014/main" id="{767522D4-F55C-4BE2-8E77-8FFCF209904B}"/>
              </a:ext>
            </a:extLst>
          </p:cNvPr>
          <p:cNvSpPr txBox="1"/>
          <p:nvPr/>
        </p:nvSpPr>
        <p:spPr>
          <a:xfrm>
            <a:off x="93954" y="5410294"/>
            <a:ext cx="4763356" cy="369332"/>
          </a:xfrm>
          <a:prstGeom prst="rect">
            <a:avLst/>
          </a:prstGeom>
          <a:noFill/>
        </p:spPr>
        <p:txBody>
          <a:bodyPr wrap="square" rtlCol="0">
            <a:spAutoFit/>
          </a:bodyPr>
          <a:lstStyle/>
          <a:p>
            <a:r>
              <a:rPr lang="en-US" dirty="0">
                <a:highlight>
                  <a:srgbClr val="000000"/>
                </a:highlight>
              </a:rPr>
              <a:t>Managing Sorbents: Towels, Wipes, and Rags </a:t>
            </a:r>
          </a:p>
        </p:txBody>
      </p:sp>
      <p:sp>
        <p:nvSpPr>
          <p:cNvPr id="8" name="TextBox 7">
            <a:extLst>
              <a:ext uri="{FF2B5EF4-FFF2-40B4-BE49-F238E27FC236}">
                <a16:creationId xmlns:a16="http://schemas.microsoft.com/office/drawing/2014/main" id="{1ACCAA42-54D9-4FB3-B7AF-98754A860C29}"/>
              </a:ext>
            </a:extLst>
          </p:cNvPr>
          <p:cNvSpPr txBox="1"/>
          <p:nvPr/>
        </p:nvSpPr>
        <p:spPr>
          <a:xfrm>
            <a:off x="165885" y="2106943"/>
            <a:ext cx="5525356" cy="923330"/>
          </a:xfrm>
          <a:prstGeom prst="rect">
            <a:avLst/>
          </a:prstGeom>
          <a:noFill/>
        </p:spPr>
        <p:txBody>
          <a:bodyPr wrap="square" rtlCol="0">
            <a:spAutoFit/>
          </a:bodyPr>
          <a:lstStyle/>
          <a:p>
            <a:r>
              <a:rPr lang="en-US" dirty="0">
                <a:hlinkClick r:id="rId2"/>
              </a:rPr>
              <a:t>https://www.pca.state.mn.us/sites/default/files/w-hw4-62.pdf</a:t>
            </a:r>
            <a:endParaRPr lang="en-US" dirty="0"/>
          </a:p>
          <a:p>
            <a:endParaRPr lang="en-US" dirty="0"/>
          </a:p>
        </p:txBody>
      </p:sp>
      <p:sp>
        <p:nvSpPr>
          <p:cNvPr id="12" name="TextBox 11">
            <a:extLst>
              <a:ext uri="{FF2B5EF4-FFF2-40B4-BE49-F238E27FC236}">
                <a16:creationId xmlns:a16="http://schemas.microsoft.com/office/drawing/2014/main" id="{C6B5DF82-2EDB-475C-A422-7EFC8F3CC9EB}"/>
              </a:ext>
            </a:extLst>
          </p:cNvPr>
          <p:cNvSpPr txBox="1"/>
          <p:nvPr/>
        </p:nvSpPr>
        <p:spPr>
          <a:xfrm>
            <a:off x="93954" y="5779349"/>
            <a:ext cx="4919218" cy="923330"/>
          </a:xfrm>
          <a:prstGeom prst="rect">
            <a:avLst/>
          </a:prstGeom>
          <a:noFill/>
        </p:spPr>
        <p:txBody>
          <a:bodyPr wrap="square" rtlCol="0">
            <a:spAutoFit/>
          </a:bodyPr>
          <a:lstStyle/>
          <a:p>
            <a:r>
              <a:rPr lang="en-US" dirty="0">
                <a:hlinkClick r:id="rId3"/>
              </a:rPr>
              <a:t>https://www.pca.state.mn.us/sites/default/files/w-hw4-61.pdf</a:t>
            </a:r>
            <a:endParaRPr lang="en-US" dirty="0"/>
          </a:p>
          <a:p>
            <a:endParaRPr lang="en-US" dirty="0"/>
          </a:p>
        </p:txBody>
      </p:sp>
      <p:sp>
        <p:nvSpPr>
          <p:cNvPr id="20" name="TextBox 19">
            <a:extLst>
              <a:ext uri="{FF2B5EF4-FFF2-40B4-BE49-F238E27FC236}">
                <a16:creationId xmlns:a16="http://schemas.microsoft.com/office/drawing/2014/main" id="{4B826CAB-05E3-41E8-B9AE-7B45AA0E25EF}"/>
              </a:ext>
            </a:extLst>
          </p:cNvPr>
          <p:cNvSpPr txBox="1"/>
          <p:nvPr/>
        </p:nvSpPr>
        <p:spPr>
          <a:xfrm>
            <a:off x="6517277" y="3772393"/>
            <a:ext cx="5485079" cy="923330"/>
          </a:xfrm>
          <a:prstGeom prst="rect">
            <a:avLst/>
          </a:prstGeom>
          <a:noFill/>
        </p:spPr>
        <p:txBody>
          <a:bodyPr wrap="square" rtlCol="0">
            <a:spAutoFit/>
          </a:bodyPr>
          <a:lstStyle/>
          <a:p>
            <a:r>
              <a:rPr lang="en-US" dirty="0">
                <a:hlinkClick r:id="rId4"/>
              </a:rPr>
              <a:t>https://www.pca.state.mn.us/sites/default/files/w-hw4-22.pdf</a:t>
            </a:r>
            <a:endParaRPr lang="en-US" dirty="0"/>
          </a:p>
          <a:p>
            <a:endParaRPr lang="en-US" dirty="0"/>
          </a:p>
        </p:txBody>
      </p:sp>
      <p:sp>
        <p:nvSpPr>
          <p:cNvPr id="21" name="TextBox 20">
            <a:extLst>
              <a:ext uri="{FF2B5EF4-FFF2-40B4-BE49-F238E27FC236}">
                <a16:creationId xmlns:a16="http://schemas.microsoft.com/office/drawing/2014/main" id="{8E182279-21A0-4DFB-863E-42CB6E64B188}"/>
              </a:ext>
            </a:extLst>
          </p:cNvPr>
          <p:cNvSpPr txBox="1"/>
          <p:nvPr/>
        </p:nvSpPr>
        <p:spPr>
          <a:xfrm>
            <a:off x="6517277" y="4919316"/>
            <a:ext cx="5674723" cy="923330"/>
          </a:xfrm>
          <a:prstGeom prst="rect">
            <a:avLst/>
          </a:prstGeom>
          <a:noFill/>
        </p:spPr>
        <p:txBody>
          <a:bodyPr wrap="square" rtlCol="0">
            <a:spAutoFit/>
          </a:bodyPr>
          <a:lstStyle/>
          <a:p>
            <a:r>
              <a:rPr lang="en-US" dirty="0">
                <a:hlinkClick r:id="rId5"/>
              </a:rPr>
              <a:t>https://www.pca.state.mn.us/sites/default/files/w-sw6-03.pdf</a:t>
            </a:r>
            <a:endParaRPr lang="en-US" dirty="0"/>
          </a:p>
          <a:p>
            <a:endParaRPr lang="en-US" dirty="0"/>
          </a:p>
        </p:txBody>
      </p:sp>
      <p:sp>
        <p:nvSpPr>
          <p:cNvPr id="3" name="TextBox 2">
            <a:extLst>
              <a:ext uri="{FF2B5EF4-FFF2-40B4-BE49-F238E27FC236}">
                <a16:creationId xmlns:a16="http://schemas.microsoft.com/office/drawing/2014/main" id="{B81AE147-B5D6-F2A4-0B11-C806E73AB1BF}"/>
              </a:ext>
            </a:extLst>
          </p:cNvPr>
          <p:cNvSpPr txBox="1"/>
          <p:nvPr/>
        </p:nvSpPr>
        <p:spPr>
          <a:xfrm>
            <a:off x="6553200" y="2475490"/>
            <a:ext cx="4800600" cy="923330"/>
          </a:xfrm>
          <a:prstGeom prst="rect">
            <a:avLst/>
          </a:prstGeom>
          <a:noFill/>
        </p:spPr>
        <p:txBody>
          <a:bodyPr wrap="square" rtlCol="0">
            <a:spAutoFit/>
          </a:bodyPr>
          <a:lstStyle/>
          <a:p>
            <a:r>
              <a:rPr lang="en-US" dirty="0">
                <a:hlinkClick r:id="rId6"/>
              </a:rPr>
              <a:t>https://www.pca.state.mn.us/sites/default/files/w-hw4-17.pdf</a:t>
            </a:r>
            <a:endParaRPr lang="en-US" dirty="0"/>
          </a:p>
          <a:p>
            <a:endParaRPr lang="en-US" dirty="0"/>
          </a:p>
        </p:txBody>
      </p:sp>
      <p:sp>
        <p:nvSpPr>
          <p:cNvPr id="18" name="TextBox 17">
            <a:extLst>
              <a:ext uri="{FF2B5EF4-FFF2-40B4-BE49-F238E27FC236}">
                <a16:creationId xmlns:a16="http://schemas.microsoft.com/office/drawing/2014/main" id="{CC6B6BAB-23D1-A9D6-D48A-1328FEF3BAF8}"/>
              </a:ext>
            </a:extLst>
          </p:cNvPr>
          <p:cNvSpPr txBox="1"/>
          <p:nvPr/>
        </p:nvSpPr>
        <p:spPr>
          <a:xfrm>
            <a:off x="133840" y="3344378"/>
            <a:ext cx="5411912" cy="923330"/>
          </a:xfrm>
          <a:prstGeom prst="rect">
            <a:avLst/>
          </a:prstGeom>
          <a:noFill/>
        </p:spPr>
        <p:txBody>
          <a:bodyPr wrap="square">
            <a:spAutoFit/>
          </a:bodyPr>
          <a:lstStyle/>
          <a:p>
            <a:r>
              <a:rPr lang="en-US" dirty="0">
                <a:hlinkClick r:id="rId7"/>
              </a:rPr>
              <a:t>https://www.pca.state.mn.us/sites/default/files/w-sw4-34.pdf</a:t>
            </a:r>
            <a:endParaRPr lang="en-US" dirty="0"/>
          </a:p>
          <a:p>
            <a:endParaRPr lang="en-US" dirty="0"/>
          </a:p>
        </p:txBody>
      </p:sp>
      <p:sp>
        <p:nvSpPr>
          <p:cNvPr id="23" name="TextBox 22">
            <a:extLst>
              <a:ext uri="{FF2B5EF4-FFF2-40B4-BE49-F238E27FC236}">
                <a16:creationId xmlns:a16="http://schemas.microsoft.com/office/drawing/2014/main" id="{937CF1E9-9926-48AB-E4BA-3A11B8549D99}"/>
              </a:ext>
            </a:extLst>
          </p:cNvPr>
          <p:cNvSpPr txBox="1"/>
          <p:nvPr/>
        </p:nvSpPr>
        <p:spPr>
          <a:xfrm>
            <a:off x="93954" y="4619114"/>
            <a:ext cx="5491683" cy="923330"/>
          </a:xfrm>
          <a:prstGeom prst="rect">
            <a:avLst/>
          </a:prstGeom>
          <a:noFill/>
        </p:spPr>
        <p:txBody>
          <a:bodyPr wrap="square">
            <a:spAutoFit/>
          </a:bodyPr>
          <a:lstStyle/>
          <a:p>
            <a:r>
              <a:rPr lang="en-US" dirty="0">
                <a:hlinkClick r:id="rId8"/>
              </a:rPr>
              <a:t>https://www.pca.state.mn.us/sites/default/files/w-hw4-26.pdf</a:t>
            </a:r>
            <a:endParaRPr lang="en-US" dirty="0"/>
          </a:p>
          <a:p>
            <a:endParaRPr lang="en-US" dirty="0"/>
          </a:p>
        </p:txBody>
      </p:sp>
      <p:sp>
        <p:nvSpPr>
          <p:cNvPr id="24" name="TextBox 23">
            <a:extLst>
              <a:ext uri="{FF2B5EF4-FFF2-40B4-BE49-F238E27FC236}">
                <a16:creationId xmlns:a16="http://schemas.microsoft.com/office/drawing/2014/main" id="{8FA4CA08-CBA5-F374-6B33-66FED43231FD}"/>
              </a:ext>
            </a:extLst>
          </p:cNvPr>
          <p:cNvSpPr txBox="1"/>
          <p:nvPr/>
        </p:nvSpPr>
        <p:spPr>
          <a:xfrm>
            <a:off x="6517277" y="6027312"/>
            <a:ext cx="4995582" cy="923330"/>
          </a:xfrm>
          <a:prstGeom prst="rect">
            <a:avLst/>
          </a:prstGeom>
          <a:noFill/>
        </p:spPr>
        <p:txBody>
          <a:bodyPr wrap="square" rtlCol="0">
            <a:spAutoFit/>
          </a:bodyPr>
          <a:lstStyle/>
          <a:p>
            <a:r>
              <a:rPr lang="en-US" dirty="0">
                <a:hlinkClick r:id="rId9"/>
              </a:rPr>
              <a:t>https://www.pca.state.mn.us/sites/default/files/mm-rule1-00.pdf</a:t>
            </a:r>
            <a:endParaRPr lang="en-US" dirty="0"/>
          </a:p>
          <a:p>
            <a:endParaRPr lang="en-US" dirty="0"/>
          </a:p>
        </p:txBody>
      </p:sp>
      <p:sp>
        <p:nvSpPr>
          <p:cNvPr id="25" name="TextBox 24">
            <a:extLst>
              <a:ext uri="{FF2B5EF4-FFF2-40B4-BE49-F238E27FC236}">
                <a16:creationId xmlns:a16="http://schemas.microsoft.com/office/drawing/2014/main" id="{A93F9B34-D1C2-3DAD-11D0-37A558748220}"/>
              </a:ext>
            </a:extLst>
          </p:cNvPr>
          <p:cNvSpPr txBox="1"/>
          <p:nvPr/>
        </p:nvSpPr>
        <p:spPr>
          <a:xfrm>
            <a:off x="6629400" y="5657980"/>
            <a:ext cx="2922338" cy="369332"/>
          </a:xfrm>
          <a:prstGeom prst="rect">
            <a:avLst/>
          </a:prstGeom>
          <a:solidFill>
            <a:schemeClr val="bg1"/>
          </a:solidFill>
        </p:spPr>
        <p:txBody>
          <a:bodyPr wrap="none" rtlCol="0">
            <a:spAutoFit/>
          </a:bodyPr>
          <a:lstStyle/>
          <a:p>
            <a:r>
              <a:rPr lang="en-US" dirty="0"/>
              <a:t>Public Rulemaking Docket </a:t>
            </a:r>
          </a:p>
        </p:txBody>
      </p:sp>
    </p:spTree>
    <p:extLst>
      <p:ext uri="{BB962C8B-B14F-4D97-AF65-F5344CB8AC3E}">
        <p14:creationId xmlns:p14="http://schemas.microsoft.com/office/powerpoint/2010/main" val="15585733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DFAC59-C934-4010-A772-B4172E93CE74}"/>
              </a:ext>
            </a:extLst>
          </p:cNvPr>
          <p:cNvSpPr/>
          <p:nvPr/>
        </p:nvSpPr>
        <p:spPr>
          <a:xfrm>
            <a:off x="1064444" y="1771374"/>
            <a:ext cx="3810000" cy="7677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89ED00-A99F-4580-9DF1-86B627B2975B}"/>
              </a:ext>
            </a:extLst>
          </p:cNvPr>
          <p:cNvSpPr/>
          <p:nvPr/>
        </p:nvSpPr>
        <p:spPr>
          <a:xfrm>
            <a:off x="0" y="556039"/>
            <a:ext cx="12192000" cy="1224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77290" y="865514"/>
            <a:ext cx="9613861" cy="668837"/>
          </a:xfrm>
          <a:prstGeom prst="rect">
            <a:avLst/>
          </a:prstGeom>
        </p:spPr>
        <p:txBody>
          <a:bodyPr vert="horz" wrap="square" lIns="0" tIns="93980" rIns="0" bIns="0" rtlCol="0">
            <a:spAutoFit/>
          </a:bodyPr>
          <a:lstStyle/>
          <a:p>
            <a:pPr marL="153035" marR="5080">
              <a:lnSpc>
                <a:spcPts val="4700"/>
              </a:lnSpc>
              <a:spcBef>
                <a:spcPts val="740"/>
              </a:spcBef>
            </a:pPr>
            <a:r>
              <a:rPr sz="3600" spc="-5" dirty="0">
                <a:solidFill>
                  <a:schemeClr val="tx1"/>
                </a:solidFill>
              </a:rPr>
              <a:t>Step #6: </a:t>
            </a:r>
            <a:r>
              <a:rPr sz="3600" spc="-60" dirty="0">
                <a:solidFill>
                  <a:schemeClr val="tx1"/>
                </a:solidFill>
              </a:rPr>
              <a:t>Treat </a:t>
            </a:r>
            <a:r>
              <a:rPr sz="3600" dirty="0">
                <a:solidFill>
                  <a:schemeClr val="tx1"/>
                </a:solidFill>
              </a:rPr>
              <a:t>and </a:t>
            </a:r>
            <a:r>
              <a:rPr sz="3600" spc="-5" dirty="0">
                <a:solidFill>
                  <a:schemeClr val="tx1"/>
                </a:solidFill>
              </a:rPr>
              <a:t>Dispose </a:t>
            </a:r>
            <a:r>
              <a:rPr sz="3600" dirty="0">
                <a:solidFill>
                  <a:schemeClr val="tx1"/>
                </a:solidFill>
              </a:rPr>
              <a:t>of</a:t>
            </a:r>
            <a:r>
              <a:rPr sz="3600" spc="-310" dirty="0">
                <a:solidFill>
                  <a:schemeClr val="tx1"/>
                </a:solidFill>
              </a:rPr>
              <a:t> </a:t>
            </a:r>
            <a:r>
              <a:rPr sz="3600" spc="-5" dirty="0">
                <a:solidFill>
                  <a:schemeClr val="tx1"/>
                </a:solidFill>
              </a:rPr>
              <a:t>Hazardous  Waste</a:t>
            </a:r>
          </a:p>
        </p:txBody>
      </p:sp>
      <p:sp>
        <p:nvSpPr>
          <p:cNvPr id="3" name="object 3"/>
          <p:cNvSpPr txBox="1"/>
          <p:nvPr/>
        </p:nvSpPr>
        <p:spPr>
          <a:xfrm>
            <a:off x="1235803" y="1851473"/>
            <a:ext cx="4310196" cy="628377"/>
          </a:xfrm>
          <a:prstGeom prst="rect">
            <a:avLst/>
          </a:prstGeom>
        </p:spPr>
        <p:txBody>
          <a:bodyPr vert="horz" wrap="square" lIns="0" tIns="12700" rIns="0" bIns="0" rtlCol="0">
            <a:spAutoFit/>
          </a:bodyPr>
          <a:lstStyle/>
          <a:p>
            <a:pPr marL="12700">
              <a:lnSpc>
                <a:spcPct val="100000"/>
              </a:lnSpc>
              <a:spcBef>
                <a:spcPts val="100"/>
              </a:spcBef>
            </a:pPr>
            <a:r>
              <a:rPr sz="4000" b="1" spc="-5" dirty="0">
                <a:solidFill>
                  <a:srgbClr val="FF0000"/>
                </a:solidFill>
                <a:latin typeface="Corbel"/>
                <a:cs typeface="Corbel"/>
              </a:rPr>
              <a:t>Shipping</a:t>
            </a:r>
            <a:r>
              <a:rPr sz="4000" b="1" spc="-240" dirty="0">
                <a:solidFill>
                  <a:srgbClr val="FF0000"/>
                </a:solidFill>
                <a:latin typeface="Corbel"/>
                <a:cs typeface="Corbel"/>
              </a:rPr>
              <a:t> </a:t>
            </a:r>
            <a:r>
              <a:rPr sz="4000" b="1" spc="-5" dirty="0">
                <a:solidFill>
                  <a:srgbClr val="FF0000"/>
                </a:solidFill>
                <a:latin typeface="Corbel"/>
                <a:cs typeface="Corbel"/>
              </a:rPr>
              <a:t>Waste</a:t>
            </a:r>
            <a:r>
              <a:rPr sz="3600" spc="-5" dirty="0">
                <a:solidFill>
                  <a:srgbClr val="FF0000"/>
                </a:solidFill>
                <a:latin typeface="Corbel"/>
                <a:cs typeface="Corbel"/>
              </a:rPr>
              <a:t>:</a:t>
            </a:r>
            <a:endParaRPr sz="3600" dirty="0">
              <a:solidFill>
                <a:srgbClr val="FF0000"/>
              </a:solidFill>
              <a:latin typeface="Corbel"/>
              <a:cs typeface="Corbel"/>
            </a:endParaRPr>
          </a:p>
        </p:txBody>
      </p:sp>
      <p:sp>
        <p:nvSpPr>
          <p:cNvPr id="4" name="object 4"/>
          <p:cNvSpPr txBox="1"/>
          <p:nvPr/>
        </p:nvSpPr>
        <p:spPr>
          <a:xfrm>
            <a:off x="518660" y="2945256"/>
            <a:ext cx="5257165" cy="2689860"/>
          </a:xfrm>
          <a:prstGeom prst="rect">
            <a:avLst/>
          </a:prstGeom>
        </p:spPr>
        <p:txBody>
          <a:bodyPr vert="horz" wrap="square" lIns="0" tIns="52069" rIns="0" bIns="0" rtlCol="0">
            <a:spAutoFit/>
          </a:bodyPr>
          <a:lstStyle/>
          <a:p>
            <a:pPr marL="355600" marR="44450" indent="-342900">
              <a:lnSpc>
                <a:spcPct val="89200"/>
              </a:lnSpc>
              <a:spcBef>
                <a:spcPts val="409"/>
              </a:spcBef>
              <a:buClr>
                <a:schemeClr val="tx1"/>
              </a:buClr>
              <a:buFont typeface="Arial" panose="020B0604020202020204" pitchFamily="34" charset="0"/>
              <a:buChar char="•"/>
              <a:tabLst>
                <a:tab pos="354965" algn="l"/>
                <a:tab pos="355600" algn="l"/>
              </a:tabLst>
            </a:pPr>
            <a:r>
              <a:rPr sz="2400" spc="-5" dirty="0">
                <a:latin typeface="Corbel"/>
                <a:cs typeface="Corbel"/>
              </a:rPr>
              <a:t>It </a:t>
            </a:r>
            <a:r>
              <a:rPr sz="2400" dirty="0">
                <a:latin typeface="Corbel"/>
                <a:cs typeface="Corbel"/>
              </a:rPr>
              <a:t>is a </a:t>
            </a:r>
            <a:r>
              <a:rPr sz="2400" spc="-5" dirty="0">
                <a:latin typeface="Corbel"/>
                <a:cs typeface="Corbel"/>
              </a:rPr>
              <a:t>great </a:t>
            </a:r>
            <a:r>
              <a:rPr sz="2400" dirty="0">
                <a:latin typeface="Corbel"/>
                <a:cs typeface="Corbel"/>
              </a:rPr>
              <a:t>idea to get a </a:t>
            </a:r>
            <a:r>
              <a:rPr sz="2400" spc="-5" dirty="0">
                <a:latin typeface="Corbel"/>
                <a:cs typeface="Corbel"/>
              </a:rPr>
              <a:t>transporter  you trust. The </a:t>
            </a:r>
            <a:r>
              <a:rPr sz="2400" dirty="0">
                <a:latin typeface="Corbel"/>
                <a:cs typeface="Corbel"/>
              </a:rPr>
              <a:t>MPCA </a:t>
            </a:r>
            <a:r>
              <a:rPr sz="2400" spc="-5" dirty="0">
                <a:latin typeface="Corbel"/>
                <a:cs typeface="Corbel"/>
              </a:rPr>
              <a:t>strongly</a:t>
            </a:r>
            <a:r>
              <a:rPr sz="2400" spc="-200" dirty="0">
                <a:latin typeface="Corbel"/>
                <a:cs typeface="Corbel"/>
              </a:rPr>
              <a:t> </a:t>
            </a:r>
            <a:r>
              <a:rPr sz="2400" spc="-5" dirty="0">
                <a:latin typeface="Corbel"/>
                <a:cs typeface="Corbel"/>
              </a:rPr>
              <a:t>suggests  looking </a:t>
            </a:r>
            <a:r>
              <a:rPr sz="2400" dirty="0">
                <a:latin typeface="Corbel"/>
                <a:cs typeface="Corbel"/>
              </a:rPr>
              <a:t>into the </a:t>
            </a:r>
            <a:r>
              <a:rPr sz="2400" spc="-5" dirty="0">
                <a:latin typeface="Corbel"/>
                <a:cs typeface="Corbel"/>
              </a:rPr>
              <a:t>transporter before  contracting</a:t>
            </a:r>
            <a:r>
              <a:rPr sz="2400" spc="-10" dirty="0">
                <a:latin typeface="Corbel"/>
                <a:cs typeface="Corbel"/>
              </a:rPr>
              <a:t> </a:t>
            </a:r>
            <a:r>
              <a:rPr sz="2400" spc="-5" dirty="0">
                <a:latin typeface="Corbel"/>
                <a:cs typeface="Corbel"/>
              </a:rPr>
              <a:t>them.</a:t>
            </a:r>
            <a:endParaRPr sz="2400" dirty="0">
              <a:latin typeface="Corbel"/>
              <a:cs typeface="Corbel"/>
            </a:endParaRPr>
          </a:p>
          <a:p>
            <a:pPr marL="355600" indent="-342900">
              <a:lnSpc>
                <a:spcPts val="2460"/>
              </a:lnSpc>
              <a:buClr>
                <a:schemeClr val="tx1"/>
              </a:buClr>
              <a:buFont typeface="Arial" panose="020B0604020202020204" pitchFamily="34" charset="0"/>
              <a:buChar char="•"/>
              <a:tabLst>
                <a:tab pos="354965" algn="l"/>
                <a:tab pos="355600" algn="l"/>
              </a:tabLst>
            </a:pPr>
            <a:r>
              <a:rPr sz="2400" spc="-5" dirty="0">
                <a:latin typeface="Corbel"/>
                <a:cs typeface="Corbel"/>
              </a:rPr>
              <a:t>Check </a:t>
            </a:r>
            <a:r>
              <a:rPr sz="2400" dirty="0">
                <a:latin typeface="Corbel"/>
                <a:cs typeface="Corbel"/>
              </a:rPr>
              <a:t>license/permits, </a:t>
            </a:r>
            <a:r>
              <a:rPr sz="2400" spc="-5" dirty="0">
                <a:latin typeface="Corbel"/>
                <a:cs typeface="Corbel"/>
              </a:rPr>
              <a:t>references,</a:t>
            </a:r>
            <a:r>
              <a:rPr sz="2400" spc="-30" dirty="0">
                <a:latin typeface="Corbel"/>
                <a:cs typeface="Corbel"/>
              </a:rPr>
              <a:t> </a:t>
            </a:r>
            <a:r>
              <a:rPr sz="2400" dirty="0">
                <a:latin typeface="Corbel"/>
                <a:cs typeface="Corbel"/>
              </a:rPr>
              <a:t>talk</a:t>
            </a:r>
          </a:p>
          <a:p>
            <a:pPr marL="698500" marR="5080" indent="-342900">
              <a:lnSpc>
                <a:spcPts val="2590"/>
              </a:lnSpc>
              <a:spcBef>
                <a:spcPts val="195"/>
              </a:spcBef>
              <a:buClr>
                <a:schemeClr val="tx1"/>
              </a:buClr>
              <a:buFont typeface="Arial" panose="020B0604020202020204" pitchFamily="34" charset="0"/>
              <a:buChar char="•"/>
            </a:pPr>
            <a:r>
              <a:rPr sz="2400" dirty="0">
                <a:latin typeface="Corbel"/>
                <a:cs typeface="Corbel"/>
              </a:rPr>
              <a:t>to </a:t>
            </a:r>
            <a:r>
              <a:rPr sz="2400" spc="-5" dirty="0">
                <a:latin typeface="Corbel"/>
                <a:cs typeface="Corbel"/>
              </a:rPr>
              <a:t>other </a:t>
            </a:r>
            <a:r>
              <a:rPr sz="2400" dirty="0">
                <a:latin typeface="Corbel"/>
                <a:cs typeface="Corbel"/>
              </a:rPr>
              <a:t>businesses, </a:t>
            </a:r>
            <a:r>
              <a:rPr sz="2400" spc="-5" dirty="0">
                <a:latin typeface="Corbel"/>
                <a:cs typeface="Corbel"/>
              </a:rPr>
              <a:t>contact regulatory  agencies, </a:t>
            </a:r>
            <a:r>
              <a:rPr sz="2400" dirty="0">
                <a:latin typeface="Corbel"/>
                <a:cs typeface="Corbel"/>
              </a:rPr>
              <a:t>visit their </a:t>
            </a:r>
            <a:r>
              <a:rPr sz="2400" spc="-5" dirty="0">
                <a:latin typeface="Corbel"/>
                <a:cs typeface="Corbel"/>
              </a:rPr>
              <a:t>storage or  consolidation</a:t>
            </a:r>
            <a:r>
              <a:rPr sz="2400" spc="-20" dirty="0">
                <a:latin typeface="Corbel"/>
                <a:cs typeface="Corbel"/>
              </a:rPr>
              <a:t> </a:t>
            </a:r>
            <a:r>
              <a:rPr sz="2400" spc="-5" dirty="0">
                <a:latin typeface="Corbel"/>
                <a:cs typeface="Corbel"/>
              </a:rPr>
              <a:t>location.</a:t>
            </a:r>
            <a:endParaRPr sz="2400" dirty="0">
              <a:latin typeface="Corbel"/>
              <a:cs typeface="Corbel"/>
            </a:endParaRPr>
          </a:p>
        </p:txBody>
      </p:sp>
      <p:sp>
        <p:nvSpPr>
          <p:cNvPr id="5" name="object 5"/>
          <p:cNvSpPr/>
          <p:nvPr/>
        </p:nvSpPr>
        <p:spPr>
          <a:xfrm>
            <a:off x="7402124" y="4710764"/>
            <a:ext cx="4048575" cy="2015304"/>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7317557" y="1589788"/>
            <a:ext cx="4508500" cy="3429635"/>
          </a:xfrm>
          <a:custGeom>
            <a:avLst/>
            <a:gdLst/>
            <a:ahLst/>
            <a:cxnLst/>
            <a:rect l="l" t="t" r="r" b="b"/>
            <a:pathLst>
              <a:path w="4508500" h="3429635">
                <a:moveTo>
                  <a:pt x="2270250" y="0"/>
                </a:moveTo>
                <a:lnTo>
                  <a:pt x="2219749" y="169"/>
                </a:lnTo>
                <a:lnTo>
                  <a:pt x="2169324" y="1102"/>
                </a:lnTo>
                <a:lnTo>
                  <a:pt x="2118995" y="2796"/>
                </a:lnTo>
                <a:lnTo>
                  <a:pt x="2068781" y="5247"/>
                </a:lnTo>
                <a:lnTo>
                  <a:pt x="2018701" y="8451"/>
                </a:lnTo>
                <a:lnTo>
                  <a:pt x="1968774" y="12405"/>
                </a:lnTo>
                <a:lnTo>
                  <a:pt x="1919019" y="17105"/>
                </a:lnTo>
                <a:lnTo>
                  <a:pt x="1869457" y="22548"/>
                </a:lnTo>
                <a:lnTo>
                  <a:pt x="1820105" y="28729"/>
                </a:lnTo>
                <a:lnTo>
                  <a:pt x="1770984" y="35646"/>
                </a:lnTo>
                <a:lnTo>
                  <a:pt x="1722112" y="43294"/>
                </a:lnTo>
                <a:lnTo>
                  <a:pt x="1673509" y="51670"/>
                </a:lnTo>
                <a:lnTo>
                  <a:pt x="1625194" y="60771"/>
                </a:lnTo>
                <a:lnTo>
                  <a:pt x="1577187" y="70592"/>
                </a:lnTo>
                <a:lnTo>
                  <a:pt x="1529506" y="81131"/>
                </a:lnTo>
                <a:lnTo>
                  <a:pt x="1482170" y="92382"/>
                </a:lnTo>
                <a:lnTo>
                  <a:pt x="1435200" y="104344"/>
                </a:lnTo>
                <a:lnTo>
                  <a:pt x="1388614" y="117012"/>
                </a:lnTo>
                <a:lnTo>
                  <a:pt x="1342431" y="130383"/>
                </a:lnTo>
                <a:lnTo>
                  <a:pt x="1296671" y="144452"/>
                </a:lnTo>
                <a:lnTo>
                  <a:pt x="1251353" y="159217"/>
                </a:lnTo>
                <a:lnTo>
                  <a:pt x="1206496" y="174674"/>
                </a:lnTo>
                <a:lnTo>
                  <a:pt x="1162119" y="190818"/>
                </a:lnTo>
                <a:lnTo>
                  <a:pt x="1118243" y="207647"/>
                </a:lnTo>
                <a:lnTo>
                  <a:pt x="1074885" y="225157"/>
                </a:lnTo>
                <a:lnTo>
                  <a:pt x="1032065" y="243345"/>
                </a:lnTo>
                <a:lnTo>
                  <a:pt x="989803" y="262206"/>
                </a:lnTo>
                <a:lnTo>
                  <a:pt x="948118" y="281736"/>
                </a:lnTo>
                <a:lnTo>
                  <a:pt x="907028" y="301934"/>
                </a:lnTo>
                <a:lnTo>
                  <a:pt x="866553" y="322794"/>
                </a:lnTo>
                <a:lnTo>
                  <a:pt x="826713" y="344313"/>
                </a:lnTo>
                <a:lnTo>
                  <a:pt x="787527" y="366487"/>
                </a:lnTo>
                <a:lnTo>
                  <a:pt x="749013" y="389314"/>
                </a:lnTo>
                <a:lnTo>
                  <a:pt x="711192" y="412788"/>
                </a:lnTo>
                <a:lnTo>
                  <a:pt x="674082" y="436907"/>
                </a:lnTo>
                <a:lnTo>
                  <a:pt x="637702" y="461668"/>
                </a:lnTo>
                <a:lnTo>
                  <a:pt x="602073" y="487065"/>
                </a:lnTo>
                <a:lnTo>
                  <a:pt x="567212" y="513096"/>
                </a:lnTo>
                <a:lnTo>
                  <a:pt x="533140" y="539758"/>
                </a:lnTo>
                <a:lnTo>
                  <a:pt x="499875" y="567046"/>
                </a:lnTo>
                <a:lnTo>
                  <a:pt x="467437" y="594956"/>
                </a:lnTo>
                <a:lnTo>
                  <a:pt x="435846" y="623486"/>
                </a:lnTo>
                <a:lnTo>
                  <a:pt x="405119" y="652632"/>
                </a:lnTo>
                <a:lnTo>
                  <a:pt x="375277" y="682390"/>
                </a:lnTo>
                <a:lnTo>
                  <a:pt x="346339" y="712756"/>
                </a:lnTo>
                <a:lnTo>
                  <a:pt x="318324" y="743726"/>
                </a:lnTo>
                <a:lnTo>
                  <a:pt x="291251" y="775298"/>
                </a:lnTo>
                <a:lnTo>
                  <a:pt x="261969" y="811504"/>
                </a:lnTo>
                <a:lnTo>
                  <a:pt x="234282" y="848008"/>
                </a:lnTo>
                <a:lnTo>
                  <a:pt x="208184" y="884792"/>
                </a:lnTo>
                <a:lnTo>
                  <a:pt x="183666" y="921836"/>
                </a:lnTo>
                <a:lnTo>
                  <a:pt x="160721" y="959121"/>
                </a:lnTo>
                <a:lnTo>
                  <a:pt x="139341" y="996629"/>
                </a:lnTo>
                <a:lnTo>
                  <a:pt x="119518" y="1034341"/>
                </a:lnTo>
                <a:lnTo>
                  <a:pt x="101245" y="1072238"/>
                </a:lnTo>
                <a:lnTo>
                  <a:pt x="84514" y="1110302"/>
                </a:lnTo>
                <a:lnTo>
                  <a:pt x="69316" y="1148512"/>
                </a:lnTo>
                <a:lnTo>
                  <a:pt x="55644" y="1186852"/>
                </a:lnTo>
                <a:lnTo>
                  <a:pt x="43491" y="1225301"/>
                </a:lnTo>
                <a:lnTo>
                  <a:pt x="32849" y="1263841"/>
                </a:lnTo>
                <a:lnTo>
                  <a:pt x="23709" y="1302453"/>
                </a:lnTo>
                <a:lnTo>
                  <a:pt x="16065" y="1341118"/>
                </a:lnTo>
                <a:lnTo>
                  <a:pt x="9908" y="1379817"/>
                </a:lnTo>
                <a:lnTo>
                  <a:pt x="5231" y="1418532"/>
                </a:lnTo>
                <a:lnTo>
                  <a:pt x="2026" y="1457244"/>
                </a:lnTo>
                <a:lnTo>
                  <a:pt x="284" y="1495934"/>
                </a:lnTo>
                <a:lnTo>
                  <a:pt x="0" y="1534583"/>
                </a:lnTo>
                <a:lnTo>
                  <a:pt x="1163" y="1573172"/>
                </a:lnTo>
                <a:lnTo>
                  <a:pt x="3768" y="1611682"/>
                </a:lnTo>
                <a:lnTo>
                  <a:pt x="7805" y="1650095"/>
                </a:lnTo>
                <a:lnTo>
                  <a:pt x="13269" y="1688392"/>
                </a:lnTo>
                <a:lnTo>
                  <a:pt x="20149" y="1726553"/>
                </a:lnTo>
                <a:lnTo>
                  <a:pt x="28440" y="1764561"/>
                </a:lnTo>
                <a:lnTo>
                  <a:pt x="38132" y="1802396"/>
                </a:lnTo>
                <a:lnTo>
                  <a:pt x="49219" y="1840039"/>
                </a:lnTo>
                <a:lnTo>
                  <a:pt x="61692" y="1877472"/>
                </a:lnTo>
                <a:lnTo>
                  <a:pt x="75544" y="1914676"/>
                </a:lnTo>
                <a:lnTo>
                  <a:pt x="90767" y="1951631"/>
                </a:lnTo>
                <a:lnTo>
                  <a:pt x="107354" y="1988320"/>
                </a:lnTo>
                <a:lnTo>
                  <a:pt x="125296" y="2024723"/>
                </a:lnTo>
                <a:lnTo>
                  <a:pt x="144586" y="2060821"/>
                </a:lnTo>
                <a:lnTo>
                  <a:pt x="165215" y="2096595"/>
                </a:lnTo>
                <a:lnTo>
                  <a:pt x="187177" y="2132028"/>
                </a:lnTo>
                <a:lnTo>
                  <a:pt x="210464" y="2167099"/>
                </a:lnTo>
                <a:lnTo>
                  <a:pt x="235067" y="2201791"/>
                </a:lnTo>
                <a:lnTo>
                  <a:pt x="260979" y="2236084"/>
                </a:lnTo>
                <a:lnTo>
                  <a:pt x="288193" y="2269959"/>
                </a:lnTo>
                <a:lnTo>
                  <a:pt x="316699" y="2303397"/>
                </a:lnTo>
                <a:lnTo>
                  <a:pt x="346492" y="2336381"/>
                </a:lnTo>
                <a:lnTo>
                  <a:pt x="377562" y="2368890"/>
                </a:lnTo>
                <a:lnTo>
                  <a:pt x="409903" y="2400907"/>
                </a:lnTo>
                <a:lnTo>
                  <a:pt x="443506" y="2432411"/>
                </a:lnTo>
                <a:lnTo>
                  <a:pt x="478364" y="2463385"/>
                </a:lnTo>
                <a:lnTo>
                  <a:pt x="514469" y="2493810"/>
                </a:lnTo>
                <a:lnTo>
                  <a:pt x="551812" y="2523666"/>
                </a:lnTo>
                <a:lnTo>
                  <a:pt x="590388" y="2552936"/>
                </a:lnTo>
                <a:lnTo>
                  <a:pt x="630186" y="2581599"/>
                </a:lnTo>
                <a:lnTo>
                  <a:pt x="671201" y="2609638"/>
                </a:lnTo>
                <a:lnTo>
                  <a:pt x="713424" y="2637033"/>
                </a:lnTo>
                <a:lnTo>
                  <a:pt x="756847" y="2663765"/>
                </a:lnTo>
                <a:lnTo>
                  <a:pt x="801463" y="2689817"/>
                </a:lnTo>
                <a:lnTo>
                  <a:pt x="847264" y="2715168"/>
                </a:lnTo>
                <a:lnTo>
                  <a:pt x="894241" y="2739800"/>
                </a:lnTo>
                <a:lnTo>
                  <a:pt x="942388" y="2763695"/>
                </a:lnTo>
                <a:lnTo>
                  <a:pt x="991697" y="2786833"/>
                </a:lnTo>
                <a:lnTo>
                  <a:pt x="1042160" y="2809196"/>
                </a:lnTo>
                <a:lnTo>
                  <a:pt x="1093768" y="2830764"/>
                </a:lnTo>
                <a:lnTo>
                  <a:pt x="1146515" y="2851519"/>
                </a:lnTo>
                <a:lnTo>
                  <a:pt x="1315029" y="3429242"/>
                </a:lnTo>
                <a:lnTo>
                  <a:pt x="1962452" y="3035431"/>
                </a:lnTo>
                <a:lnTo>
                  <a:pt x="2545791" y="3035431"/>
                </a:lnTo>
                <a:lnTo>
                  <a:pt x="2556458" y="3034541"/>
                </a:lnTo>
                <a:lnTo>
                  <a:pt x="2609254" y="3029275"/>
                </a:lnTo>
                <a:lnTo>
                  <a:pt x="2661762" y="3023173"/>
                </a:lnTo>
                <a:lnTo>
                  <a:pt x="2713961" y="3016244"/>
                </a:lnTo>
                <a:lnTo>
                  <a:pt x="2765831" y="3008494"/>
                </a:lnTo>
                <a:lnTo>
                  <a:pt x="2817352" y="2999930"/>
                </a:lnTo>
                <a:lnTo>
                  <a:pt x="2868503" y="2990559"/>
                </a:lnTo>
                <a:lnTo>
                  <a:pt x="2919265" y="2980387"/>
                </a:lnTo>
                <a:lnTo>
                  <a:pt x="2969618" y="2969422"/>
                </a:lnTo>
                <a:lnTo>
                  <a:pt x="3019540" y="2957669"/>
                </a:lnTo>
                <a:lnTo>
                  <a:pt x="3069012" y="2945137"/>
                </a:lnTo>
                <a:lnTo>
                  <a:pt x="3118013" y="2931832"/>
                </a:lnTo>
                <a:lnTo>
                  <a:pt x="3166524" y="2917761"/>
                </a:lnTo>
                <a:lnTo>
                  <a:pt x="3214524" y="2902930"/>
                </a:lnTo>
                <a:lnTo>
                  <a:pt x="3261992" y="2887346"/>
                </a:lnTo>
                <a:lnTo>
                  <a:pt x="3308910" y="2871017"/>
                </a:lnTo>
                <a:lnTo>
                  <a:pt x="3355255" y="2853949"/>
                </a:lnTo>
                <a:lnTo>
                  <a:pt x="3401009" y="2836149"/>
                </a:lnTo>
                <a:lnTo>
                  <a:pt x="3446151" y="2817624"/>
                </a:lnTo>
                <a:lnTo>
                  <a:pt x="3490660" y="2798380"/>
                </a:lnTo>
                <a:lnTo>
                  <a:pt x="3534517" y="2778425"/>
                </a:lnTo>
                <a:lnTo>
                  <a:pt x="3577700" y="2757765"/>
                </a:lnTo>
                <a:lnTo>
                  <a:pt x="3620191" y="2736407"/>
                </a:lnTo>
                <a:lnTo>
                  <a:pt x="3661969" y="2714359"/>
                </a:lnTo>
                <a:lnTo>
                  <a:pt x="3703013" y="2691626"/>
                </a:lnTo>
                <a:lnTo>
                  <a:pt x="3743304" y="2668216"/>
                </a:lnTo>
                <a:lnTo>
                  <a:pt x="3782820" y="2644135"/>
                </a:lnTo>
                <a:lnTo>
                  <a:pt x="3821543" y="2619390"/>
                </a:lnTo>
                <a:lnTo>
                  <a:pt x="3859451" y="2593989"/>
                </a:lnTo>
                <a:lnTo>
                  <a:pt x="3896524" y="2567938"/>
                </a:lnTo>
                <a:lnTo>
                  <a:pt x="3932742" y="2541244"/>
                </a:lnTo>
                <a:lnTo>
                  <a:pt x="3968086" y="2513913"/>
                </a:lnTo>
                <a:lnTo>
                  <a:pt x="4002534" y="2485953"/>
                </a:lnTo>
                <a:lnTo>
                  <a:pt x="4036066" y="2457371"/>
                </a:lnTo>
                <a:lnTo>
                  <a:pt x="4068663" y="2428172"/>
                </a:lnTo>
                <a:lnTo>
                  <a:pt x="4100304" y="2398365"/>
                </a:lnTo>
                <a:lnTo>
                  <a:pt x="4130969" y="2367955"/>
                </a:lnTo>
                <a:lnTo>
                  <a:pt x="4160637" y="2336951"/>
                </a:lnTo>
                <a:lnTo>
                  <a:pt x="4189288" y="2305358"/>
                </a:lnTo>
                <a:lnTo>
                  <a:pt x="4216902" y="2273183"/>
                </a:lnTo>
                <a:lnTo>
                  <a:pt x="4246185" y="2236977"/>
                </a:lnTo>
                <a:lnTo>
                  <a:pt x="4273872" y="2200473"/>
                </a:lnTo>
                <a:lnTo>
                  <a:pt x="4299970" y="2163689"/>
                </a:lnTo>
                <a:lnTo>
                  <a:pt x="4324488" y="2126645"/>
                </a:lnTo>
                <a:lnTo>
                  <a:pt x="4347433" y="2089360"/>
                </a:lnTo>
                <a:lnTo>
                  <a:pt x="4368813" y="2051852"/>
                </a:lnTo>
                <a:lnTo>
                  <a:pt x="4388636" y="2014140"/>
                </a:lnTo>
                <a:lnTo>
                  <a:pt x="4406909" y="1976243"/>
                </a:lnTo>
                <a:lnTo>
                  <a:pt x="4423641" y="1938179"/>
                </a:lnTo>
                <a:lnTo>
                  <a:pt x="4438838" y="1899969"/>
                </a:lnTo>
                <a:lnTo>
                  <a:pt x="4452510" y="1861629"/>
                </a:lnTo>
                <a:lnTo>
                  <a:pt x="4464663" y="1823180"/>
                </a:lnTo>
                <a:lnTo>
                  <a:pt x="4475305" y="1784640"/>
                </a:lnTo>
                <a:lnTo>
                  <a:pt x="4484445" y="1746028"/>
                </a:lnTo>
                <a:lnTo>
                  <a:pt x="4492089" y="1707363"/>
                </a:lnTo>
                <a:lnTo>
                  <a:pt x="4498246" y="1668664"/>
                </a:lnTo>
                <a:lnTo>
                  <a:pt x="4502923" y="1629949"/>
                </a:lnTo>
                <a:lnTo>
                  <a:pt x="4506129" y="1591237"/>
                </a:lnTo>
                <a:lnTo>
                  <a:pt x="4507870" y="1552547"/>
                </a:lnTo>
                <a:lnTo>
                  <a:pt x="4508155" y="1513898"/>
                </a:lnTo>
                <a:lnTo>
                  <a:pt x="4506991" y="1475309"/>
                </a:lnTo>
                <a:lnTo>
                  <a:pt x="4504386" y="1436799"/>
                </a:lnTo>
                <a:lnTo>
                  <a:pt x="4500349" y="1398386"/>
                </a:lnTo>
                <a:lnTo>
                  <a:pt x="4494886" y="1360089"/>
                </a:lnTo>
                <a:lnTo>
                  <a:pt x="4488005" y="1321928"/>
                </a:lnTo>
                <a:lnTo>
                  <a:pt x="4479715" y="1283920"/>
                </a:lnTo>
                <a:lnTo>
                  <a:pt x="4470022" y="1246085"/>
                </a:lnTo>
                <a:lnTo>
                  <a:pt x="4458935" y="1208442"/>
                </a:lnTo>
                <a:lnTo>
                  <a:pt x="4446462" y="1171009"/>
                </a:lnTo>
                <a:lnTo>
                  <a:pt x="4432610" y="1133805"/>
                </a:lnTo>
                <a:lnTo>
                  <a:pt x="4417387" y="1096850"/>
                </a:lnTo>
                <a:lnTo>
                  <a:pt x="4400800" y="1060161"/>
                </a:lnTo>
                <a:lnTo>
                  <a:pt x="4382858" y="1023758"/>
                </a:lnTo>
                <a:lnTo>
                  <a:pt x="4363568" y="987660"/>
                </a:lnTo>
                <a:lnTo>
                  <a:pt x="4342939" y="951886"/>
                </a:lnTo>
                <a:lnTo>
                  <a:pt x="4320977" y="916453"/>
                </a:lnTo>
                <a:lnTo>
                  <a:pt x="4297690" y="881382"/>
                </a:lnTo>
                <a:lnTo>
                  <a:pt x="4273087" y="846690"/>
                </a:lnTo>
                <a:lnTo>
                  <a:pt x="4247175" y="812397"/>
                </a:lnTo>
                <a:lnTo>
                  <a:pt x="4219961" y="778522"/>
                </a:lnTo>
                <a:lnTo>
                  <a:pt x="4191455" y="745084"/>
                </a:lnTo>
                <a:lnTo>
                  <a:pt x="4161662" y="712100"/>
                </a:lnTo>
                <a:lnTo>
                  <a:pt x="4130592" y="679591"/>
                </a:lnTo>
                <a:lnTo>
                  <a:pt x="4098251" y="647574"/>
                </a:lnTo>
                <a:lnTo>
                  <a:pt x="4064648" y="616070"/>
                </a:lnTo>
                <a:lnTo>
                  <a:pt x="4029790" y="585096"/>
                </a:lnTo>
                <a:lnTo>
                  <a:pt x="3993685" y="554671"/>
                </a:lnTo>
                <a:lnTo>
                  <a:pt x="3956341" y="524815"/>
                </a:lnTo>
                <a:lnTo>
                  <a:pt x="3917766" y="495545"/>
                </a:lnTo>
                <a:lnTo>
                  <a:pt x="3877967" y="466882"/>
                </a:lnTo>
                <a:lnTo>
                  <a:pt x="3836953" y="438843"/>
                </a:lnTo>
                <a:lnTo>
                  <a:pt x="3794730" y="411448"/>
                </a:lnTo>
                <a:lnTo>
                  <a:pt x="3751307" y="384716"/>
                </a:lnTo>
                <a:lnTo>
                  <a:pt x="3706691" y="358664"/>
                </a:lnTo>
                <a:lnTo>
                  <a:pt x="3660890" y="333313"/>
                </a:lnTo>
                <a:lnTo>
                  <a:pt x="3613912" y="308681"/>
                </a:lnTo>
                <a:lnTo>
                  <a:pt x="3565765" y="284786"/>
                </a:lnTo>
                <a:lnTo>
                  <a:pt x="3516457" y="261648"/>
                </a:lnTo>
                <a:lnTo>
                  <a:pt x="3465994" y="239285"/>
                </a:lnTo>
                <a:lnTo>
                  <a:pt x="3414386" y="217717"/>
                </a:lnTo>
                <a:lnTo>
                  <a:pt x="3361639" y="196962"/>
                </a:lnTo>
                <a:lnTo>
                  <a:pt x="3314327" y="179401"/>
                </a:lnTo>
                <a:lnTo>
                  <a:pt x="3266668" y="162684"/>
                </a:lnTo>
                <a:lnTo>
                  <a:pt x="3218681" y="146808"/>
                </a:lnTo>
                <a:lnTo>
                  <a:pt x="3170386" y="131768"/>
                </a:lnTo>
                <a:lnTo>
                  <a:pt x="3121801" y="117562"/>
                </a:lnTo>
                <a:lnTo>
                  <a:pt x="3072947" y="104184"/>
                </a:lnTo>
                <a:lnTo>
                  <a:pt x="3023841" y="91633"/>
                </a:lnTo>
                <a:lnTo>
                  <a:pt x="2974504" y="79904"/>
                </a:lnTo>
                <a:lnTo>
                  <a:pt x="2924955" y="68994"/>
                </a:lnTo>
                <a:lnTo>
                  <a:pt x="2875213" y="58898"/>
                </a:lnTo>
                <a:lnTo>
                  <a:pt x="2825296" y="49614"/>
                </a:lnTo>
                <a:lnTo>
                  <a:pt x="2775226" y="41137"/>
                </a:lnTo>
                <a:lnTo>
                  <a:pt x="2725020" y="33465"/>
                </a:lnTo>
                <a:lnTo>
                  <a:pt x="2674697" y="26593"/>
                </a:lnTo>
                <a:lnTo>
                  <a:pt x="2624278" y="20518"/>
                </a:lnTo>
                <a:lnTo>
                  <a:pt x="2573782" y="15236"/>
                </a:lnTo>
                <a:lnTo>
                  <a:pt x="2523227" y="10744"/>
                </a:lnTo>
                <a:lnTo>
                  <a:pt x="2472633" y="7038"/>
                </a:lnTo>
                <a:lnTo>
                  <a:pt x="2422019" y="4114"/>
                </a:lnTo>
                <a:lnTo>
                  <a:pt x="2371404" y="1968"/>
                </a:lnTo>
                <a:lnTo>
                  <a:pt x="2320808" y="598"/>
                </a:lnTo>
                <a:lnTo>
                  <a:pt x="2270250" y="0"/>
                </a:lnTo>
                <a:close/>
              </a:path>
              <a:path w="4508500" h="3429635">
                <a:moveTo>
                  <a:pt x="2545791" y="3035431"/>
                </a:moveTo>
                <a:lnTo>
                  <a:pt x="1962452" y="3035431"/>
                </a:lnTo>
                <a:lnTo>
                  <a:pt x="2017085" y="3039797"/>
                </a:lnTo>
                <a:lnTo>
                  <a:pt x="2071653" y="3043253"/>
                </a:lnTo>
                <a:lnTo>
                  <a:pt x="2126134" y="3045806"/>
                </a:lnTo>
                <a:lnTo>
                  <a:pt x="2180510" y="3047462"/>
                </a:lnTo>
                <a:lnTo>
                  <a:pt x="2234758" y="3048230"/>
                </a:lnTo>
                <a:lnTo>
                  <a:pt x="2288860" y="3048115"/>
                </a:lnTo>
                <a:lnTo>
                  <a:pt x="2342795" y="3047124"/>
                </a:lnTo>
                <a:lnTo>
                  <a:pt x="2396542" y="3045265"/>
                </a:lnTo>
                <a:lnTo>
                  <a:pt x="2450082" y="3042543"/>
                </a:lnTo>
                <a:lnTo>
                  <a:pt x="2503394" y="3038966"/>
                </a:lnTo>
                <a:lnTo>
                  <a:pt x="2545791" y="3035431"/>
                </a:lnTo>
                <a:close/>
              </a:path>
            </a:pathLst>
          </a:custGeom>
          <a:solidFill>
            <a:srgbClr val="F0F5D0"/>
          </a:solidFill>
        </p:spPr>
        <p:txBody>
          <a:bodyPr wrap="square" lIns="0" tIns="0" rIns="0" bIns="0" rtlCol="0"/>
          <a:lstStyle/>
          <a:p>
            <a:endParaRPr dirty="0"/>
          </a:p>
        </p:txBody>
      </p:sp>
      <p:sp>
        <p:nvSpPr>
          <p:cNvPr id="7" name="object 7"/>
          <p:cNvSpPr/>
          <p:nvPr/>
        </p:nvSpPr>
        <p:spPr>
          <a:xfrm>
            <a:off x="7317557" y="1572199"/>
            <a:ext cx="4508500" cy="3429635"/>
          </a:xfrm>
          <a:custGeom>
            <a:avLst/>
            <a:gdLst/>
            <a:ahLst/>
            <a:cxnLst/>
            <a:rect l="l" t="t" r="r" b="b"/>
            <a:pathLst>
              <a:path w="4508500" h="3429635">
                <a:moveTo>
                  <a:pt x="1315028" y="3429242"/>
                </a:moveTo>
                <a:lnTo>
                  <a:pt x="1146514" y="2851519"/>
                </a:lnTo>
                <a:lnTo>
                  <a:pt x="1093768" y="2830764"/>
                </a:lnTo>
                <a:lnTo>
                  <a:pt x="1042159" y="2809196"/>
                </a:lnTo>
                <a:lnTo>
                  <a:pt x="991697" y="2786833"/>
                </a:lnTo>
                <a:lnTo>
                  <a:pt x="942388" y="2763695"/>
                </a:lnTo>
                <a:lnTo>
                  <a:pt x="894241" y="2739800"/>
                </a:lnTo>
                <a:lnTo>
                  <a:pt x="847263" y="2715168"/>
                </a:lnTo>
                <a:lnTo>
                  <a:pt x="801463" y="2689817"/>
                </a:lnTo>
                <a:lnTo>
                  <a:pt x="756847" y="2663765"/>
                </a:lnTo>
                <a:lnTo>
                  <a:pt x="713424" y="2637033"/>
                </a:lnTo>
                <a:lnTo>
                  <a:pt x="671201" y="2609638"/>
                </a:lnTo>
                <a:lnTo>
                  <a:pt x="630186" y="2581599"/>
                </a:lnTo>
                <a:lnTo>
                  <a:pt x="590387" y="2552936"/>
                </a:lnTo>
                <a:lnTo>
                  <a:pt x="551812" y="2523666"/>
                </a:lnTo>
                <a:lnTo>
                  <a:pt x="514468" y="2493810"/>
                </a:lnTo>
                <a:lnTo>
                  <a:pt x="478364" y="2463385"/>
                </a:lnTo>
                <a:lnTo>
                  <a:pt x="443506" y="2432411"/>
                </a:lnTo>
                <a:lnTo>
                  <a:pt x="409903" y="2400907"/>
                </a:lnTo>
                <a:lnTo>
                  <a:pt x="377562" y="2368890"/>
                </a:lnTo>
                <a:lnTo>
                  <a:pt x="346492" y="2336381"/>
                </a:lnTo>
                <a:lnTo>
                  <a:pt x="316699" y="2303398"/>
                </a:lnTo>
                <a:lnTo>
                  <a:pt x="288192" y="2269959"/>
                </a:lnTo>
                <a:lnTo>
                  <a:pt x="260979" y="2236084"/>
                </a:lnTo>
                <a:lnTo>
                  <a:pt x="235067" y="2201791"/>
                </a:lnTo>
                <a:lnTo>
                  <a:pt x="210464" y="2167100"/>
                </a:lnTo>
                <a:lnTo>
                  <a:pt x="187177" y="2132028"/>
                </a:lnTo>
                <a:lnTo>
                  <a:pt x="165215" y="2096596"/>
                </a:lnTo>
                <a:lnTo>
                  <a:pt x="144586" y="2060821"/>
                </a:lnTo>
                <a:lnTo>
                  <a:pt x="125296" y="2024723"/>
                </a:lnTo>
                <a:lnTo>
                  <a:pt x="107354" y="1988320"/>
                </a:lnTo>
                <a:lnTo>
                  <a:pt x="90767" y="1951631"/>
                </a:lnTo>
                <a:lnTo>
                  <a:pt x="75544" y="1914676"/>
                </a:lnTo>
                <a:lnTo>
                  <a:pt x="61692" y="1877472"/>
                </a:lnTo>
                <a:lnTo>
                  <a:pt x="49219" y="1840039"/>
                </a:lnTo>
                <a:lnTo>
                  <a:pt x="38132" y="1802396"/>
                </a:lnTo>
                <a:lnTo>
                  <a:pt x="28440" y="1764561"/>
                </a:lnTo>
                <a:lnTo>
                  <a:pt x="20149" y="1726554"/>
                </a:lnTo>
                <a:lnTo>
                  <a:pt x="13268" y="1688392"/>
                </a:lnTo>
                <a:lnTo>
                  <a:pt x="7805" y="1650095"/>
                </a:lnTo>
                <a:lnTo>
                  <a:pt x="3768" y="1611682"/>
                </a:lnTo>
                <a:lnTo>
                  <a:pt x="1163" y="1573172"/>
                </a:lnTo>
                <a:lnTo>
                  <a:pt x="0" y="1534583"/>
                </a:lnTo>
                <a:lnTo>
                  <a:pt x="284" y="1495934"/>
                </a:lnTo>
                <a:lnTo>
                  <a:pt x="2026" y="1457245"/>
                </a:lnTo>
                <a:lnTo>
                  <a:pt x="5231" y="1418533"/>
                </a:lnTo>
                <a:lnTo>
                  <a:pt x="9908" y="1379818"/>
                </a:lnTo>
                <a:lnTo>
                  <a:pt x="16065" y="1341118"/>
                </a:lnTo>
                <a:lnTo>
                  <a:pt x="23710" y="1302453"/>
                </a:lnTo>
                <a:lnTo>
                  <a:pt x="32849" y="1263841"/>
                </a:lnTo>
                <a:lnTo>
                  <a:pt x="43491" y="1225301"/>
                </a:lnTo>
                <a:lnTo>
                  <a:pt x="55644" y="1186852"/>
                </a:lnTo>
                <a:lnTo>
                  <a:pt x="69316" y="1148513"/>
                </a:lnTo>
                <a:lnTo>
                  <a:pt x="84514" y="1110302"/>
                </a:lnTo>
                <a:lnTo>
                  <a:pt x="101245" y="1072239"/>
                </a:lnTo>
                <a:lnTo>
                  <a:pt x="119519" y="1034342"/>
                </a:lnTo>
                <a:lnTo>
                  <a:pt x="139341" y="996630"/>
                </a:lnTo>
                <a:lnTo>
                  <a:pt x="160721" y="959121"/>
                </a:lnTo>
                <a:lnTo>
                  <a:pt x="183667" y="921836"/>
                </a:lnTo>
                <a:lnTo>
                  <a:pt x="208184" y="884792"/>
                </a:lnTo>
                <a:lnTo>
                  <a:pt x="234282" y="848008"/>
                </a:lnTo>
                <a:lnTo>
                  <a:pt x="261969" y="811504"/>
                </a:lnTo>
                <a:lnTo>
                  <a:pt x="291252" y="775298"/>
                </a:lnTo>
                <a:lnTo>
                  <a:pt x="318324" y="743726"/>
                </a:lnTo>
                <a:lnTo>
                  <a:pt x="346339" y="712755"/>
                </a:lnTo>
                <a:lnTo>
                  <a:pt x="375277" y="682390"/>
                </a:lnTo>
                <a:lnTo>
                  <a:pt x="405119" y="652632"/>
                </a:lnTo>
                <a:lnTo>
                  <a:pt x="435846" y="623486"/>
                </a:lnTo>
                <a:lnTo>
                  <a:pt x="467437" y="594956"/>
                </a:lnTo>
                <a:lnTo>
                  <a:pt x="499875" y="567046"/>
                </a:lnTo>
                <a:lnTo>
                  <a:pt x="533140" y="539758"/>
                </a:lnTo>
                <a:lnTo>
                  <a:pt x="567212" y="513096"/>
                </a:lnTo>
                <a:lnTo>
                  <a:pt x="602073" y="487065"/>
                </a:lnTo>
                <a:lnTo>
                  <a:pt x="637702" y="461668"/>
                </a:lnTo>
                <a:lnTo>
                  <a:pt x="674082" y="436907"/>
                </a:lnTo>
                <a:lnTo>
                  <a:pt x="711192" y="412788"/>
                </a:lnTo>
                <a:lnTo>
                  <a:pt x="749013" y="389314"/>
                </a:lnTo>
                <a:lnTo>
                  <a:pt x="787527" y="366487"/>
                </a:lnTo>
                <a:lnTo>
                  <a:pt x="826713" y="344313"/>
                </a:lnTo>
                <a:lnTo>
                  <a:pt x="866553" y="322794"/>
                </a:lnTo>
                <a:lnTo>
                  <a:pt x="907028" y="301934"/>
                </a:lnTo>
                <a:lnTo>
                  <a:pt x="948117" y="281737"/>
                </a:lnTo>
                <a:lnTo>
                  <a:pt x="989803" y="262206"/>
                </a:lnTo>
                <a:lnTo>
                  <a:pt x="1032065" y="243345"/>
                </a:lnTo>
                <a:lnTo>
                  <a:pt x="1074885" y="225158"/>
                </a:lnTo>
                <a:lnTo>
                  <a:pt x="1118243" y="207648"/>
                </a:lnTo>
                <a:lnTo>
                  <a:pt x="1162119" y="190818"/>
                </a:lnTo>
                <a:lnTo>
                  <a:pt x="1206496" y="174674"/>
                </a:lnTo>
                <a:lnTo>
                  <a:pt x="1251353" y="159217"/>
                </a:lnTo>
                <a:lnTo>
                  <a:pt x="1296671" y="144452"/>
                </a:lnTo>
                <a:lnTo>
                  <a:pt x="1342431" y="130383"/>
                </a:lnTo>
                <a:lnTo>
                  <a:pt x="1388613" y="117012"/>
                </a:lnTo>
                <a:lnTo>
                  <a:pt x="1435200" y="104344"/>
                </a:lnTo>
                <a:lnTo>
                  <a:pt x="1482170" y="92383"/>
                </a:lnTo>
                <a:lnTo>
                  <a:pt x="1529505" y="81131"/>
                </a:lnTo>
                <a:lnTo>
                  <a:pt x="1577187" y="70592"/>
                </a:lnTo>
                <a:lnTo>
                  <a:pt x="1625194" y="60771"/>
                </a:lnTo>
                <a:lnTo>
                  <a:pt x="1673509" y="51670"/>
                </a:lnTo>
                <a:lnTo>
                  <a:pt x="1722112" y="43294"/>
                </a:lnTo>
                <a:lnTo>
                  <a:pt x="1770984" y="35646"/>
                </a:lnTo>
                <a:lnTo>
                  <a:pt x="1820105" y="28729"/>
                </a:lnTo>
                <a:lnTo>
                  <a:pt x="1869457" y="22548"/>
                </a:lnTo>
                <a:lnTo>
                  <a:pt x="1919019" y="17105"/>
                </a:lnTo>
                <a:lnTo>
                  <a:pt x="1968773" y="12405"/>
                </a:lnTo>
                <a:lnTo>
                  <a:pt x="2018700" y="8451"/>
                </a:lnTo>
                <a:lnTo>
                  <a:pt x="2068781" y="5247"/>
                </a:lnTo>
                <a:lnTo>
                  <a:pt x="2118995" y="2796"/>
                </a:lnTo>
                <a:lnTo>
                  <a:pt x="2169324" y="1102"/>
                </a:lnTo>
                <a:lnTo>
                  <a:pt x="2219749" y="169"/>
                </a:lnTo>
                <a:lnTo>
                  <a:pt x="2270250" y="0"/>
                </a:lnTo>
                <a:lnTo>
                  <a:pt x="2320808" y="598"/>
                </a:lnTo>
                <a:lnTo>
                  <a:pt x="2371404" y="1968"/>
                </a:lnTo>
                <a:lnTo>
                  <a:pt x="2422019" y="4114"/>
                </a:lnTo>
                <a:lnTo>
                  <a:pt x="2472633" y="7038"/>
                </a:lnTo>
                <a:lnTo>
                  <a:pt x="2523227" y="10744"/>
                </a:lnTo>
                <a:lnTo>
                  <a:pt x="2573782" y="15236"/>
                </a:lnTo>
                <a:lnTo>
                  <a:pt x="2624278" y="20518"/>
                </a:lnTo>
                <a:lnTo>
                  <a:pt x="2674697" y="26593"/>
                </a:lnTo>
                <a:lnTo>
                  <a:pt x="2725020" y="33465"/>
                </a:lnTo>
                <a:lnTo>
                  <a:pt x="2775226" y="41137"/>
                </a:lnTo>
                <a:lnTo>
                  <a:pt x="2825296" y="49614"/>
                </a:lnTo>
                <a:lnTo>
                  <a:pt x="2875213" y="58898"/>
                </a:lnTo>
                <a:lnTo>
                  <a:pt x="2924955" y="68994"/>
                </a:lnTo>
                <a:lnTo>
                  <a:pt x="2974504" y="79904"/>
                </a:lnTo>
                <a:lnTo>
                  <a:pt x="3023841" y="91633"/>
                </a:lnTo>
                <a:lnTo>
                  <a:pt x="3072947" y="104185"/>
                </a:lnTo>
                <a:lnTo>
                  <a:pt x="3121801" y="117562"/>
                </a:lnTo>
                <a:lnTo>
                  <a:pt x="3170386" y="131768"/>
                </a:lnTo>
                <a:lnTo>
                  <a:pt x="3218681" y="146808"/>
                </a:lnTo>
                <a:lnTo>
                  <a:pt x="3266668" y="162684"/>
                </a:lnTo>
                <a:lnTo>
                  <a:pt x="3314327" y="179401"/>
                </a:lnTo>
                <a:lnTo>
                  <a:pt x="3361639" y="196962"/>
                </a:lnTo>
                <a:lnTo>
                  <a:pt x="3414386" y="217717"/>
                </a:lnTo>
                <a:lnTo>
                  <a:pt x="3465995" y="239286"/>
                </a:lnTo>
                <a:lnTo>
                  <a:pt x="3516457" y="261648"/>
                </a:lnTo>
                <a:lnTo>
                  <a:pt x="3565766" y="284786"/>
                </a:lnTo>
                <a:lnTo>
                  <a:pt x="3613913" y="308681"/>
                </a:lnTo>
                <a:lnTo>
                  <a:pt x="3660891" y="333313"/>
                </a:lnTo>
                <a:lnTo>
                  <a:pt x="3706691" y="358664"/>
                </a:lnTo>
                <a:lnTo>
                  <a:pt x="3751307" y="384716"/>
                </a:lnTo>
                <a:lnTo>
                  <a:pt x="3794730" y="411448"/>
                </a:lnTo>
                <a:lnTo>
                  <a:pt x="3836953" y="438843"/>
                </a:lnTo>
                <a:lnTo>
                  <a:pt x="3877968" y="466882"/>
                </a:lnTo>
                <a:lnTo>
                  <a:pt x="3917767" y="495545"/>
                </a:lnTo>
                <a:lnTo>
                  <a:pt x="3956342" y="524815"/>
                </a:lnTo>
                <a:lnTo>
                  <a:pt x="3993686" y="554671"/>
                </a:lnTo>
                <a:lnTo>
                  <a:pt x="4029790" y="585096"/>
                </a:lnTo>
                <a:lnTo>
                  <a:pt x="4064648" y="616070"/>
                </a:lnTo>
                <a:lnTo>
                  <a:pt x="4098251" y="647574"/>
                </a:lnTo>
                <a:lnTo>
                  <a:pt x="4130592" y="679591"/>
                </a:lnTo>
                <a:lnTo>
                  <a:pt x="4161662" y="712100"/>
                </a:lnTo>
                <a:lnTo>
                  <a:pt x="4191455" y="745083"/>
                </a:lnTo>
                <a:lnTo>
                  <a:pt x="4219962" y="778522"/>
                </a:lnTo>
                <a:lnTo>
                  <a:pt x="4247175" y="812397"/>
                </a:lnTo>
                <a:lnTo>
                  <a:pt x="4273087" y="846690"/>
                </a:lnTo>
                <a:lnTo>
                  <a:pt x="4297690" y="881381"/>
                </a:lnTo>
                <a:lnTo>
                  <a:pt x="4320977" y="916453"/>
                </a:lnTo>
                <a:lnTo>
                  <a:pt x="4342939" y="951885"/>
                </a:lnTo>
                <a:lnTo>
                  <a:pt x="4363569" y="987660"/>
                </a:lnTo>
                <a:lnTo>
                  <a:pt x="4382858" y="1023758"/>
                </a:lnTo>
                <a:lnTo>
                  <a:pt x="4400800" y="1060161"/>
                </a:lnTo>
                <a:lnTo>
                  <a:pt x="4417387" y="1096850"/>
                </a:lnTo>
                <a:lnTo>
                  <a:pt x="4432610" y="1133805"/>
                </a:lnTo>
                <a:lnTo>
                  <a:pt x="4446462" y="1171009"/>
                </a:lnTo>
                <a:lnTo>
                  <a:pt x="4458935" y="1208441"/>
                </a:lnTo>
                <a:lnTo>
                  <a:pt x="4470022" y="1246085"/>
                </a:lnTo>
                <a:lnTo>
                  <a:pt x="4479715" y="1283920"/>
                </a:lnTo>
                <a:lnTo>
                  <a:pt x="4488005" y="1321927"/>
                </a:lnTo>
                <a:lnTo>
                  <a:pt x="4494886" y="1360089"/>
                </a:lnTo>
                <a:lnTo>
                  <a:pt x="4500349" y="1398386"/>
                </a:lnTo>
                <a:lnTo>
                  <a:pt x="4504386" y="1436799"/>
                </a:lnTo>
                <a:lnTo>
                  <a:pt x="4506991" y="1475309"/>
                </a:lnTo>
                <a:lnTo>
                  <a:pt x="4508155" y="1513898"/>
                </a:lnTo>
                <a:lnTo>
                  <a:pt x="4507870" y="1552547"/>
                </a:lnTo>
                <a:lnTo>
                  <a:pt x="4506128" y="1591237"/>
                </a:lnTo>
                <a:lnTo>
                  <a:pt x="4502923" y="1629948"/>
                </a:lnTo>
                <a:lnTo>
                  <a:pt x="4498246" y="1668664"/>
                </a:lnTo>
                <a:lnTo>
                  <a:pt x="4492089" y="1707363"/>
                </a:lnTo>
                <a:lnTo>
                  <a:pt x="4484445" y="1746028"/>
                </a:lnTo>
                <a:lnTo>
                  <a:pt x="4475305" y="1784640"/>
                </a:lnTo>
                <a:lnTo>
                  <a:pt x="4464663" y="1823180"/>
                </a:lnTo>
                <a:lnTo>
                  <a:pt x="4452510" y="1861629"/>
                </a:lnTo>
                <a:lnTo>
                  <a:pt x="4438838" y="1899968"/>
                </a:lnTo>
                <a:lnTo>
                  <a:pt x="4423640" y="1938179"/>
                </a:lnTo>
                <a:lnTo>
                  <a:pt x="4406909" y="1976242"/>
                </a:lnTo>
                <a:lnTo>
                  <a:pt x="4388635" y="2014139"/>
                </a:lnTo>
                <a:lnTo>
                  <a:pt x="4368812" y="2051852"/>
                </a:lnTo>
                <a:lnTo>
                  <a:pt x="4347432" y="2089360"/>
                </a:lnTo>
                <a:lnTo>
                  <a:pt x="4324487" y="2126645"/>
                </a:lnTo>
                <a:lnTo>
                  <a:pt x="4299970" y="2163689"/>
                </a:lnTo>
                <a:lnTo>
                  <a:pt x="4273871" y="2200473"/>
                </a:lnTo>
                <a:lnTo>
                  <a:pt x="4246185" y="2236977"/>
                </a:lnTo>
                <a:lnTo>
                  <a:pt x="4216902" y="2273183"/>
                </a:lnTo>
                <a:lnTo>
                  <a:pt x="4189288" y="2305358"/>
                </a:lnTo>
                <a:lnTo>
                  <a:pt x="4160637" y="2336951"/>
                </a:lnTo>
                <a:lnTo>
                  <a:pt x="4130969" y="2367956"/>
                </a:lnTo>
                <a:lnTo>
                  <a:pt x="4100304" y="2398365"/>
                </a:lnTo>
                <a:lnTo>
                  <a:pt x="4068663" y="2428172"/>
                </a:lnTo>
                <a:lnTo>
                  <a:pt x="4036067" y="2457371"/>
                </a:lnTo>
                <a:lnTo>
                  <a:pt x="4002534" y="2485953"/>
                </a:lnTo>
                <a:lnTo>
                  <a:pt x="3968086" y="2513913"/>
                </a:lnTo>
                <a:lnTo>
                  <a:pt x="3932743" y="2541244"/>
                </a:lnTo>
                <a:lnTo>
                  <a:pt x="3896524" y="2567938"/>
                </a:lnTo>
                <a:lnTo>
                  <a:pt x="3859451" y="2593990"/>
                </a:lnTo>
                <a:lnTo>
                  <a:pt x="3821543" y="2619391"/>
                </a:lnTo>
                <a:lnTo>
                  <a:pt x="3782820" y="2644135"/>
                </a:lnTo>
                <a:lnTo>
                  <a:pt x="3743304" y="2668216"/>
                </a:lnTo>
                <a:lnTo>
                  <a:pt x="3703013" y="2691626"/>
                </a:lnTo>
                <a:lnTo>
                  <a:pt x="3661969" y="2714359"/>
                </a:lnTo>
                <a:lnTo>
                  <a:pt x="3620192" y="2736408"/>
                </a:lnTo>
                <a:lnTo>
                  <a:pt x="3577701" y="2757765"/>
                </a:lnTo>
                <a:lnTo>
                  <a:pt x="3534517" y="2778425"/>
                </a:lnTo>
                <a:lnTo>
                  <a:pt x="3490660" y="2798381"/>
                </a:lnTo>
                <a:lnTo>
                  <a:pt x="3446151" y="2817624"/>
                </a:lnTo>
                <a:lnTo>
                  <a:pt x="3401009" y="2836149"/>
                </a:lnTo>
                <a:lnTo>
                  <a:pt x="3355255" y="2853950"/>
                </a:lnTo>
                <a:lnTo>
                  <a:pt x="3308910" y="2871018"/>
                </a:lnTo>
                <a:lnTo>
                  <a:pt x="3261993" y="2887347"/>
                </a:lnTo>
                <a:lnTo>
                  <a:pt x="3214524" y="2902930"/>
                </a:lnTo>
                <a:lnTo>
                  <a:pt x="3166524" y="2917761"/>
                </a:lnTo>
                <a:lnTo>
                  <a:pt x="3118014" y="2931833"/>
                </a:lnTo>
                <a:lnTo>
                  <a:pt x="3069012" y="2945138"/>
                </a:lnTo>
                <a:lnTo>
                  <a:pt x="3019540" y="2957670"/>
                </a:lnTo>
                <a:lnTo>
                  <a:pt x="2969618" y="2969422"/>
                </a:lnTo>
                <a:lnTo>
                  <a:pt x="2919266" y="2980388"/>
                </a:lnTo>
                <a:lnTo>
                  <a:pt x="2868504" y="2990559"/>
                </a:lnTo>
                <a:lnTo>
                  <a:pt x="2817352" y="2999931"/>
                </a:lnTo>
                <a:lnTo>
                  <a:pt x="2765831" y="3008495"/>
                </a:lnTo>
                <a:lnTo>
                  <a:pt x="2713961" y="3016245"/>
                </a:lnTo>
                <a:lnTo>
                  <a:pt x="2661762" y="3023174"/>
                </a:lnTo>
                <a:lnTo>
                  <a:pt x="2609254" y="3029275"/>
                </a:lnTo>
                <a:lnTo>
                  <a:pt x="2556458" y="3034542"/>
                </a:lnTo>
                <a:lnTo>
                  <a:pt x="2503394" y="3038967"/>
                </a:lnTo>
                <a:lnTo>
                  <a:pt x="2450082" y="3042543"/>
                </a:lnTo>
                <a:lnTo>
                  <a:pt x="2396542" y="3045265"/>
                </a:lnTo>
                <a:lnTo>
                  <a:pt x="2342794" y="3047125"/>
                </a:lnTo>
                <a:lnTo>
                  <a:pt x="2288860" y="3048115"/>
                </a:lnTo>
                <a:lnTo>
                  <a:pt x="2234758" y="3048230"/>
                </a:lnTo>
                <a:lnTo>
                  <a:pt x="2180509" y="3047463"/>
                </a:lnTo>
                <a:lnTo>
                  <a:pt x="2126134" y="3045806"/>
                </a:lnTo>
                <a:lnTo>
                  <a:pt x="2071653" y="3043253"/>
                </a:lnTo>
                <a:lnTo>
                  <a:pt x="2017085" y="3039797"/>
                </a:lnTo>
                <a:lnTo>
                  <a:pt x="1962451" y="3035431"/>
                </a:lnTo>
                <a:lnTo>
                  <a:pt x="1315028" y="3429242"/>
                </a:lnTo>
                <a:close/>
              </a:path>
            </a:pathLst>
          </a:custGeom>
          <a:ln w="19050">
            <a:solidFill>
              <a:srgbClr val="79861A"/>
            </a:solidFill>
          </a:ln>
        </p:spPr>
        <p:txBody>
          <a:bodyPr wrap="square" lIns="0" tIns="0" rIns="0" bIns="0" rtlCol="0"/>
          <a:lstStyle/>
          <a:p>
            <a:endParaRPr dirty="0"/>
          </a:p>
        </p:txBody>
      </p:sp>
      <p:sp>
        <p:nvSpPr>
          <p:cNvPr id="8" name="object 8"/>
          <p:cNvSpPr txBox="1"/>
          <p:nvPr/>
        </p:nvSpPr>
        <p:spPr>
          <a:xfrm>
            <a:off x="8343315" y="1823211"/>
            <a:ext cx="2851150" cy="2466975"/>
          </a:xfrm>
          <a:prstGeom prst="rect">
            <a:avLst/>
          </a:prstGeom>
        </p:spPr>
        <p:txBody>
          <a:bodyPr vert="horz" wrap="square" lIns="0" tIns="36830" rIns="0" bIns="0" rtlCol="0">
            <a:spAutoFit/>
          </a:bodyPr>
          <a:lstStyle/>
          <a:p>
            <a:pPr marL="12700" marR="5080">
              <a:lnSpc>
                <a:spcPct val="90100"/>
              </a:lnSpc>
              <a:spcBef>
                <a:spcPts val="290"/>
              </a:spcBef>
            </a:pPr>
            <a:r>
              <a:rPr sz="1600" spc="-5" dirty="0">
                <a:solidFill>
                  <a:schemeClr val="bg1"/>
                </a:solidFill>
                <a:latin typeface="Corbel"/>
                <a:cs typeface="Corbel"/>
              </a:rPr>
              <a:t>Department of </a:t>
            </a:r>
            <a:r>
              <a:rPr sz="1600" spc="-10" dirty="0">
                <a:solidFill>
                  <a:schemeClr val="bg1"/>
                </a:solidFill>
                <a:latin typeface="Corbel"/>
                <a:cs typeface="Corbel"/>
              </a:rPr>
              <a:t>Transportation  </a:t>
            </a:r>
            <a:r>
              <a:rPr sz="1600" spc="-5" dirty="0">
                <a:solidFill>
                  <a:schemeClr val="bg1"/>
                </a:solidFill>
                <a:latin typeface="Corbel"/>
                <a:cs typeface="Corbel"/>
              </a:rPr>
              <a:t>requirements: </a:t>
            </a:r>
            <a:r>
              <a:rPr sz="1600" dirty="0">
                <a:solidFill>
                  <a:schemeClr val="bg1"/>
                </a:solidFill>
                <a:latin typeface="Corbel"/>
                <a:cs typeface="Corbel"/>
              </a:rPr>
              <a:t>be </a:t>
            </a:r>
            <a:r>
              <a:rPr sz="1600" spc="-5" dirty="0">
                <a:solidFill>
                  <a:schemeClr val="bg1"/>
                </a:solidFill>
                <a:latin typeface="Corbel"/>
                <a:cs typeface="Corbel"/>
              </a:rPr>
              <a:t>aware that  </a:t>
            </a:r>
            <a:r>
              <a:rPr sz="1600" dirty="0">
                <a:solidFill>
                  <a:schemeClr val="bg1"/>
                </a:solidFill>
                <a:latin typeface="Corbel"/>
                <a:cs typeface="Corbel"/>
              </a:rPr>
              <a:t>shipping </a:t>
            </a:r>
            <a:r>
              <a:rPr sz="1600" spc="-5" dirty="0">
                <a:solidFill>
                  <a:schemeClr val="bg1"/>
                </a:solidFill>
                <a:latin typeface="Corbel"/>
                <a:cs typeface="Corbel"/>
              </a:rPr>
              <a:t>offsite </a:t>
            </a:r>
            <a:r>
              <a:rPr sz="1600" dirty="0">
                <a:solidFill>
                  <a:schemeClr val="bg1"/>
                </a:solidFill>
                <a:latin typeface="Corbel"/>
                <a:cs typeface="Corbel"/>
              </a:rPr>
              <a:t>as a </a:t>
            </a:r>
            <a:r>
              <a:rPr sz="1600" spc="-5" dirty="0">
                <a:solidFill>
                  <a:schemeClr val="bg1"/>
                </a:solidFill>
                <a:latin typeface="Corbel"/>
                <a:cs typeface="Corbel"/>
              </a:rPr>
              <a:t>treatment  </a:t>
            </a:r>
            <a:r>
              <a:rPr sz="1600" dirty="0">
                <a:solidFill>
                  <a:schemeClr val="bg1"/>
                </a:solidFill>
                <a:latin typeface="Corbel"/>
                <a:cs typeface="Corbel"/>
              </a:rPr>
              <a:t>and disposal </a:t>
            </a:r>
            <a:r>
              <a:rPr sz="1600" spc="-5" dirty="0">
                <a:solidFill>
                  <a:schemeClr val="bg1"/>
                </a:solidFill>
                <a:latin typeface="Corbel"/>
                <a:cs typeface="Corbel"/>
              </a:rPr>
              <a:t>method, you </a:t>
            </a:r>
            <a:r>
              <a:rPr sz="1600" dirty="0">
                <a:solidFill>
                  <a:schemeClr val="bg1"/>
                </a:solidFill>
                <a:latin typeface="Corbel"/>
                <a:cs typeface="Corbel"/>
              </a:rPr>
              <a:t>are  responsible </a:t>
            </a:r>
            <a:r>
              <a:rPr sz="1600" spc="-5" dirty="0">
                <a:solidFill>
                  <a:schemeClr val="bg1"/>
                </a:solidFill>
                <a:latin typeface="Corbel"/>
                <a:cs typeface="Corbel"/>
              </a:rPr>
              <a:t>for: </a:t>
            </a:r>
            <a:r>
              <a:rPr sz="1600" dirty="0">
                <a:solidFill>
                  <a:schemeClr val="bg1"/>
                </a:solidFill>
                <a:latin typeface="Corbel"/>
                <a:cs typeface="Corbel"/>
              </a:rPr>
              <a:t>Ensuring </a:t>
            </a:r>
            <a:r>
              <a:rPr sz="1600" spc="-5" dirty="0">
                <a:solidFill>
                  <a:schemeClr val="bg1"/>
                </a:solidFill>
                <a:latin typeface="Corbel"/>
                <a:cs typeface="Corbel"/>
              </a:rPr>
              <a:t>the  </a:t>
            </a:r>
            <a:r>
              <a:rPr sz="1600" dirty="0">
                <a:solidFill>
                  <a:schemeClr val="bg1"/>
                </a:solidFill>
                <a:latin typeface="Corbel"/>
                <a:cs typeface="Corbel"/>
              </a:rPr>
              <a:t>driver is </a:t>
            </a:r>
            <a:r>
              <a:rPr sz="1600" spc="-5" dirty="0">
                <a:solidFill>
                  <a:schemeClr val="bg1"/>
                </a:solidFill>
                <a:latin typeface="Corbel"/>
                <a:cs typeface="Corbel"/>
              </a:rPr>
              <a:t>properly </a:t>
            </a:r>
            <a:r>
              <a:rPr sz="1600" dirty="0">
                <a:solidFill>
                  <a:schemeClr val="bg1"/>
                </a:solidFill>
                <a:latin typeface="Corbel"/>
                <a:cs typeface="Corbel"/>
              </a:rPr>
              <a:t>licensed,  </a:t>
            </a:r>
            <a:r>
              <a:rPr sz="1600" spc="-5" dirty="0">
                <a:solidFill>
                  <a:schemeClr val="bg1"/>
                </a:solidFill>
                <a:latin typeface="Corbel"/>
                <a:cs typeface="Corbel"/>
              </a:rPr>
              <a:t>containers </a:t>
            </a:r>
            <a:r>
              <a:rPr sz="1600" spc="-15" dirty="0">
                <a:solidFill>
                  <a:schemeClr val="bg1"/>
                </a:solidFill>
                <a:latin typeface="Corbel"/>
                <a:cs typeface="Corbel"/>
              </a:rPr>
              <a:t>DOT-labeled, </a:t>
            </a:r>
            <a:r>
              <a:rPr sz="1600" dirty="0">
                <a:solidFill>
                  <a:schemeClr val="bg1"/>
                </a:solidFill>
                <a:latin typeface="Corbel"/>
                <a:cs typeface="Corbel"/>
              </a:rPr>
              <a:t>and  </a:t>
            </a:r>
            <a:r>
              <a:rPr sz="1600" spc="-5" dirty="0">
                <a:solidFill>
                  <a:schemeClr val="bg1"/>
                </a:solidFill>
                <a:latin typeface="Corbel"/>
                <a:cs typeface="Corbel"/>
              </a:rPr>
              <a:t>containers secured. As </a:t>
            </a:r>
            <a:r>
              <a:rPr sz="1600" spc="-10" dirty="0">
                <a:solidFill>
                  <a:schemeClr val="bg1"/>
                </a:solidFill>
                <a:latin typeface="Corbel"/>
                <a:cs typeface="Corbel"/>
              </a:rPr>
              <a:t>the  </a:t>
            </a:r>
            <a:r>
              <a:rPr sz="1600" spc="-5" dirty="0">
                <a:solidFill>
                  <a:schemeClr val="bg1"/>
                </a:solidFill>
                <a:latin typeface="Corbel"/>
                <a:cs typeface="Corbel"/>
              </a:rPr>
              <a:t>generator you remain </a:t>
            </a:r>
            <a:r>
              <a:rPr sz="1600" dirty="0">
                <a:solidFill>
                  <a:schemeClr val="bg1"/>
                </a:solidFill>
                <a:latin typeface="Corbel"/>
                <a:cs typeface="Corbel"/>
              </a:rPr>
              <a:t>responsible  </a:t>
            </a:r>
            <a:r>
              <a:rPr sz="1600" spc="-5" dirty="0">
                <a:solidFill>
                  <a:schemeClr val="bg1"/>
                </a:solidFill>
                <a:latin typeface="Corbel"/>
                <a:cs typeface="Corbel"/>
              </a:rPr>
              <a:t>for them </a:t>
            </a:r>
            <a:r>
              <a:rPr sz="1600" dirty="0">
                <a:solidFill>
                  <a:schemeClr val="bg1"/>
                </a:solidFill>
                <a:latin typeface="Corbel"/>
                <a:cs typeface="Corbel"/>
              </a:rPr>
              <a:t>in </a:t>
            </a:r>
            <a:r>
              <a:rPr sz="1600" spc="-5" dirty="0">
                <a:solidFill>
                  <a:schemeClr val="bg1"/>
                </a:solidFill>
                <a:latin typeface="Corbel"/>
                <a:cs typeface="Corbel"/>
              </a:rPr>
              <a:t>partnership with the  </a:t>
            </a:r>
            <a:r>
              <a:rPr sz="1600" spc="-10" dirty="0">
                <a:solidFill>
                  <a:schemeClr val="bg1"/>
                </a:solidFill>
                <a:latin typeface="Corbel"/>
                <a:cs typeface="Corbel"/>
              </a:rPr>
              <a:t>transporter.</a:t>
            </a:r>
            <a:endParaRPr sz="1600" dirty="0">
              <a:solidFill>
                <a:schemeClr val="bg1"/>
              </a:solidFill>
              <a:latin typeface="Corbel"/>
              <a:cs typeface="Corbel"/>
            </a:endParaRPr>
          </a:p>
        </p:txBody>
      </p:sp>
      <p:sp>
        <p:nvSpPr>
          <p:cNvPr id="11" name="object 14">
            <a:extLst>
              <a:ext uri="{FF2B5EF4-FFF2-40B4-BE49-F238E27FC236}">
                <a16:creationId xmlns:a16="http://schemas.microsoft.com/office/drawing/2014/main" id="{27EDD11D-0EA5-432C-B5BD-19C8E8393C16}"/>
              </a:ext>
            </a:extLst>
          </p:cNvPr>
          <p:cNvSpPr/>
          <p:nvPr/>
        </p:nvSpPr>
        <p:spPr>
          <a:xfrm>
            <a:off x="365943" y="2680624"/>
            <a:ext cx="5562600" cy="3276600"/>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
        <p:nvSpPr>
          <p:cNvPr id="10" name="TextBox 9">
            <a:extLst>
              <a:ext uri="{FF2B5EF4-FFF2-40B4-BE49-F238E27FC236}">
                <a16:creationId xmlns:a16="http://schemas.microsoft.com/office/drawing/2014/main" id="{F49018A2-444C-0142-23AB-AFF6140DC503}"/>
              </a:ext>
            </a:extLst>
          </p:cNvPr>
          <p:cNvSpPr txBox="1"/>
          <p:nvPr/>
        </p:nvSpPr>
        <p:spPr>
          <a:xfrm>
            <a:off x="177290" y="6301961"/>
            <a:ext cx="6112764" cy="369332"/>
          </a:xfrm>
          <a:prstGeom prst="rect">
            <a:avLst/>
          </a:prstGeom>
          <a:noFill/>
        </p:spPr>
        <p:txBody>
          <a:bodyPr wrap="none" rtlCol="0">
            <a:spAutoFit/>
          </a:bodyPr>
          <a:lstStyle/>
          <a:p>
            <a:r>
              <a:rPr lang="en-US" dirty="0"/>
              <a:t>Check out Anoka County’s approved transporter list</a:t>
            </a:r>
            <a:r>
              <a:rPr lang="en-US" dirty="0">
                <a:hlinkClick r:id="rId3"/>
              </a:rPr>
              <a:t> here </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D74114E-9949-6CC6-8A2A-0FF0C9577C1B}"/>
              </a:ext>
            </a:extLst>
          </p:cNvPr>
          <p:cNvSpPr/>
          <p:nvPr/>
        </p:nvSpPr>
        <p:spPr>
          <a:xfrm>
            <a:off x="156754" y="2810796"/>
            <a:ext cx="5335781" cy="1447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152400" y="640754"/>
            <a:ext cx="11060162" cy="566822"/>
          </a:xfrm>
          <a:prstGeom prst="rect">
            <a:avLst/>
          </a:prstGeom>
        </p:spPr>
        <p:txBody>
          <a:bodyPr vert="horz" wrap="square" lIns="0" tIns="12700" rIns="0" bIns="0" rtlCol="0">
            <a:spAutoFit/>
          </a:bodyPr>
          <a:lstStyle/>
          <a:p>
            <a:pPr marL="12700">
              <a:lnSpc>
                <a:spcPct val="100000"/>
              </a:lnSpc>
              <a:spcBef>
                <a:spcPts val="100"/>
              </a:spcBef>
            </a:pPr>
            <a:r>
              <a:rPr spc="-5" dirty="0"/>
              <a:t>Step #7: Documenting </a:t>
            </a:r>
            <a:r>
              <a:rPr spc="-90" dirty="0"/>
              <a:t>Your </a:t>
            </a:r>
            <a:r>
              <a:rPr spc="-5" dirty="0"/>
              <a:t>Hazardous</a:t>
            </a:r>
            <a:r>
              <a:rPr spc="-655" dirty="0"/>
              <a:t> </a:t>
            </a:r>
            <a:r>
              <a:rPr spc="-5" dirty="0"/>
              <a:t>Waste</a:t>
            </a:r>
          </a:p>
        </p:txBody>
      </p:sp>
      <p:sp>
        <p:nvSpPr>
          <p:cNvPr id="3" name="object 3"/>
          <p:cNvSpPr txBox="1"/>
          <p:nvPr/>
        </p:nvSpPr>
        <p:spPr>
          <a:xfrm>
            <a:off x="540546" y="2705100"/>
            <a:ext cx="4876800" cy="1549142"/>
          </a:xfrm>
          <a:prstGeom prst="rect">
            <a:avLst/>
          </a:prstGeom>
        </p:spPr>
        <p:txBody>
          <a:bodyPr vert="horz" wrap="square" lIns="0" tIns="162560" rIns="0" bIns="0" rtlCol="0">
            <a:spAutoFit/>
          </a:bodyPr>
          <a:lstStyle/>
          <a:p>
            <a:pPr marL="22860" marR="5080">
              <a:lnSpc>
                <a:spcPct val="89800"/>
              </a:lnSpc>
              <a:spcBef>
                <a:spcPts val="905"/>
              </a:spcBef>
            </a:pPr>
            <a:r>
              <a:rPr sz="2000" dirty="0">
                <a:latin typeface="Corbel"/>
                <a:cs typeface="Corbel"/>
              </a:rPr>
              <a:t>A </a:t>
            </a:r>
            <a:r>
              <a:rPr sz="2000" spc="-5" dirty="0">
                <a:latin typeface="Corbel"/>
                <a:cs typeface="Corbel"/>
              </a:rPr>
              <a:t>record </a:t>
            </a:r>
            <a:r>
              <a:rPr sz="2000" dirty="0">
                <a:latin typeface="Corbel"/>
                <a:cs typeface="Corbel"/>
              </a:rPr>
              <a:t>used to </a:t>
            </a:r>
            <a:r>
              <a:rPr sz="2000" spc="-5" dirty="0">
                <a:latin typeface="Corbel"/>
                <a:cs typeface="Corbel"/>
              </a:rPr>
              <a:t>track hazardous </a:t>
            </a:r>
            <a:r>
              <a:rPr sz="2000" dirty="0">
                <a:latin typeface="Corbel"/>
                <a:cs typeface="Corbel"/>
              </a:rPr>
              <a:t>waste shipments  </a:t>
            </a:r>
            <a:r>
              <a:rPr sz="2000" spc="-5" dirty="0">
                <a:latin typeface="Corbel"/>
                <a:cs typeface="Corbel"/>
              </a:rPr>
              <a:t>from the </a:t>
            </a:r>
            <a:r>
              <a:rPr sz="2000" dirty="0">
                <a:latin typeface="Corbel"/>
                <a:cs typeface="Corbel"/>
              </a:rPr>
              <a:t>site </a:t>
            </a:r>
            <a:r>
              <a:rPr sz="2000" spc="-5" dirty="0">
                <a:latin typeface="Corbel"/>
                <a:cs typeface="Corbel"/>
              </a:rPr>
              <a:t>where the </a:t>
            </a:r>
            <a:r>
              <a:rPr sz="2000" dirty="0">
                <a:latin typeface="Corbel"/>
                <a:cs typeface="Corbel"/>
              </a:rPr>
              <a:t>waste </a:t>
            </a:r>
            <a:r>
              <a:rPr sz="2000" spc="-5" dirty="0">
                <a:latin typeface="Corbel"/>
                <a:cs typeface="Corbel"/>
              </a:rPr>
              <a:t>was </a:t>
            </a:r>
            <a:r>
              <a:rPr sz="2000" dirty="0">
                <a:latin typeface="Corbel"/>
                <a:cs typeface="Corbel"/>
              </a:rPr>
              <a:t>generated to its  </a:t>
            </a:r>
            <a:r>
              <a:rPr sz="2000" spc="-5" dirty="0">
                <a:latin typeface="Corbel"/>
                <a:cs typeface="Corbel"/>
              </a:rPr>
              <a:t>final recycling or </a:t>
            </a:r>
            <a:r>
              <a:rPr sz="2000" dirty="0">
                <a:latin typeface="Corbel"/>
                <a:cs typeface="Corbel"/>
              </a:rPr>
              <a:t>disposal </a:t>
            </a:r>
            <a:r>
              <a:rPr sz="2000" spc="-15" dirty="0">
                <a:latin typeface="Corbel"/>
                <a:cs typeface="Corbel"/>
              </a:rPr>
              <a:t>facility. </a:t>
            </a:r>
            <a:r>
              <a:rPr sz="2000" dirty="0">
                <a:latin typeface="Corbel"/>
                <a:cs typeface="Corbel"/>
              </a:rPr>
              <a:t>This is </a:t>
            </a:r>
            <a:r>
              <a:rPr sz="2000" spc="-5" dirty="0">
                <a:latin typeface="Corbel"/>
                <a:cs typeface="Corbel"/>
              </a:rPr>
              <a:t>known as  cradle-to-grave tracking.</a:t>
            </a:r>
            <a:endParaRPr lang="en-US" sz="2000" spc="-5" dirty="0">
              <a:latin typeface="Corbel"/>
              <a:cs typeface="Corbel"/>
            </a:endParaRPr>
          </a:p>
        </p:txBody>
      </p:sp>
      <p:sp>
        <p:nvSpPr>
          <p:cNvPr id="4" name="object 4"/>
          <p:cNvSpPr/>
          <p:nvPr/>
        </p:nvSpPr>
        <p:spPr>
          <a:xfrm>
            <a:off x="7897831" y="1436594"/>
            <a:ext cx="3923309" cy="5295900"/>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7903413" y="1436594"/>
            <a:ext cx="3945570" cy="5295900"/>
          </a:xfrm>
          <a:custGeom>
            <a:avLst/>
            <a:gdLst/>
            <a:ahLst/>
            <a:cxnLst/>
            <a:rect l="l" t="t" r="r" b="b"/>
            <a:pathLst>
              <a:path w="3604259" h="4951730">
                <a:moveTo>
                  <a:pt x="0" y="0"/>
                </a:moveTo>
                <a:lnTo>
                  <a:pt x="3604209" y="0"/>
                </a:lnTo>
                <a:lnTo>
                  <a:pt x="3604209" y="4951267"/>
                </a:lnTo>
                <a:lnTo>
                  <a:pt x="0" y="4951267"/>
                </a:lnTo>
                <a:lnTo>
                  <a:pt x="0" y="0"/>
                </a:lnTo>
                <a:close/>
              </a:path>
            </a:pathLst>
          </a:custGeom>
          <a:ln w="76200">
            <a:solidFill>
              <a:schemeClr val="bg1"/>
            </a:solidFill>
          </a:ln>
        </p:spPr>
        <p:txBody>
          <a:bodyPr wrap="square" lIns="0" tIns="0" rIns="0" bIns="0" rtlCol="0"/>
          <a:lstStyle/>
          <a:p>
            <a:endParaRPr dirty="0"/>
          </a:p>
        </p:txBody>
      </p:sp>
      <p:sp>
        <p:nvSpPr>
          <p:cNvPr id="7" name="TextBox 6">
            <a:extLst>
              <a:ext uri="{FF2B5EF4-FFF2-40B4-BE49-F238E27FC236}">
                <a16:creationId xmlns:a16="http://schemas.microsoft.com/office/drawing/2014/main" id="{C995B817-A752-733B-A6AD-1B5CD0933FE8}"/>
              </a:ext>
            </a:extLst>
          </p:cNvPr>
          <p:cNvSpPr txBox="1"/>
          <p:nvPr/>
        </p:nvSpPr>
        <p:spPr>
          <a:xfrm>
            <a:off x="300713" y="2016173"/>
            <a:ext cx="5356466" cy="461665"/>
          </a:xfrm>
          <a:prstGeom prst="rect">
            <a:avLst/>
          </a:prstGeom>
          <a:noFill/>
        </p:spPr>
        <p:txBody>
          <a:bodyPr wrap="none" rtlCol="0">
            <a:spAutoFit/>
          </a:bodyPr>
          <a:lstStyle/>
          <a:p>
            <a:r>
              <a:rPr lang="en-US" sz="2400" dirty="0">
                <a:solidFill>
                  <a:srgbClr val="FFFF00"/>
                </a:solidFill>
              </a:rPr>
              <a:t>What is a Hazardous Waste Manifest? </a:t>
            </a:r>
          </a:p>
        </p:txBody>
      </p:sp>
      <p:sp>
        <p:nvSpPr>
          <p:cNvPr id="9" name="Rectangle: Rounded Corners 8">
            <a:extLst>
              <a:ext uri="{FF2B5EF4-FFF2-40B4-BE49-F238E27FC236}">
                <a16:creationId xmlns:a16="http://schemas.microsoft.com/office/drawing/2014/main" id="{7DA027D2-E2FD-55EB-75AA-8633AB4A07B3}"/>
              </a:ext>
            </a:extLst>
          </p:cNvPr>
          <p:cNvSpPr/>
          <p:nvPr/>
        </p:nvSpPr>
        <p:spPr>
          <a:xfrm>
            <a:off x="2825259" y="4587200"/>
            <a:ext cx="4851739" cy="1812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 marR="5080">
              <a:lnSpc>
                <a:spcPct val="89800"/>
              </a:lnSpc>
              <a:spcBef>
                <a:spcPts val="905"/>
              </a:spcBef>
            </a:pPr>
            <a:r>
              <a:rPr lang="en-US" sz="1800" spc="-5" dirty="0">
                <a:latin typeface="Corbel"/>
                <a:cs typeface="Corbel"/>
              </a:rPr>
              <a:t> Hazardous waste  generators remain </a:t>
            </a:r>
            <a:r>
              <a:rPr lang="en-US" sz="1800" dirty="0">
                <a:latin typeface="Corbel"/>
                <a:cs typeface="Corbel"/>
              </a:rPr>
              <a:t>liable </a:t>
            </a:r>
            <a:r>
              <a:rPr lang="en-US" sz="1800" spc="-5" dirty="0">
                <a:latin typeface="Corbel"/>
                <a:cs typeface="Corbel"/>
              </a:rPr>
              <a:t>forever for any  mismanagement of </a:t>
            </a:r>
            <a:r>
              <a:rPr lang="en-US" sz="1800" dirty="0">
                <a:latin typeface="Corbel"/>
                <a:cs typeface="Corbel"/>
              </a:rPr>
              <a:t>their waste, </a:t>
            </a:r>
            <a:r>
              <a:rPr lang="en-US" sz="1800" spc="-5" dirty="0">
                <a:latin typeface="Corbel"/>
                <a:cs typeface="Corbel"/>
              </a:rPr>
              <a:t>even </a:t>
            </a:r>
            <a:r>
              <a:rPr lang="en-US" sz="1800" dirty="0">
                <a:latin typeface="Corbel"/>
                <a:cs typeface="Corbel"/>
              </a:rPr>
              <a:t>after it leaves  their site. Manifests help </a:t>
            </a:r>
            <a:r>
              <a:rPr lang="en-US" sz="1800" spc="-5" dirty="0">
                <a:latin typeface="Corbel"/>
                <a:cs typeface="Corbel"/>
              </a:rPr>
              <a:t>provide generators and  transporters </a:t>
            </a:r>
            <a:r>
              <a:rPr lang="en-US" sz="1800" dirty="0">
                <a:latin typeface="Corbel"/>
                <a:cs typeface="Corbel"/>
              </a:rPr>
              <a:t>with liability </a:t>
            </a:r>
            <a:r>
              <a:rPr lang="en-US" sz="1800" spc="-5" dirty="0">
                <a:latin typeface="Corbel"/>
                <a:cs typeface="Corbel"/>
              </a:rPr>
              <a:t>protection </a:t>
            </a:r>
            <a:r>
              <a:rPr lang="en-US" sz="1800" dirty="0">
                <a:latin typeface="Corbel"/>
                <a:cs typeface="Corbel"/>
              </a:rPr>
              <a:t>by  </a:t>
            </a:r>
            <a:r>
              <a:rPr lang="en-US" sz="1800" spc="-5" dirty="0">
                <a:latin typeface="Corbel"/>
                <a:cs typeface="Corbel"/>
              </a:rPr>
              <a:t>documenting </a:t>
            </a:r>
            <a:r>
              <a:rPr lang="en-US" sz="1800" dirty="0">
                <a:latin typeface="Corbel"/>
                <a:cs typeface="Corbel"/>
              </a:rPr>
              <a:t>the waste </a:t>
            </a:r>
            <a:r>
              <a:rPr lang="en-US" sz="1800" spc="-5" dirty="0">
                <a:latin typeface="Corbel"/>
                <a:cs typeface="Corbel"/>
              </a:rPr>
              <a:t>reached </a:t>
            </a:r>
            <a:r>
              <a:rPr lang="en-US" sz="1800" dirty="0">
                <a:latin typeface="Corbel"/>
                <a:cs typeface="Corbel"/>
              </a:rPr>
              <a:t>its intended  destination.</a:t>
            </a:r>
          </a:p>
        </p:txBody>
      </p:sp>
      <p:pic>
        <p:nvPicPr>
          <p:cNvPr id="1026" name="Picture 2" descr="Tomb GIFs - Get the best GIF on GIPHY">
            <a:extLst>
              <a:ext uri="{FF2B5EF4-FFF2-40B4-BE49-F238E27FC236}">
                <a16:creationId xmlns:a16="http://schemas.microsoft.com/office/drawing/2014/main" id="{41A13FF5-C669-7EB9-7EF6-F6F7598A7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09" y="4448900"/>
            <a:ext cx="2452026" cy="22313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636" y="940436"/>
            <a:ext cx="6891020" cy="695960"/>
          </a:xfrm>
          <a:prstGeom prst="rect">
            <a:avLst/>
          </a:prstGeom>
        </p:spPr>
        <p:txBody>
          <a:bodyPr vert="horz" wrap="square" lIns="0" tIns="12700" rIns="0" bIns="0" rtlCol="0">
            <a:spAutoFit/>
          </a:bodyPr>
          <a:lstStyle/>
          <a:p>
            <a:pPr marL="12700">
              <a:lnSpc>
                <a:spcPct val="100000"/>
              </a:lnSpc>
              <a:spcBef>
                <a:spcPts val="100"/>
              </a:spcBef>
            </a:pPr>
            <a:r>
              <a:rPr spc="-5" dirty="0"/>
              <a:t>Step #8: Emergency</a:t>
            </a:r>
            <a:r>
              <a:rPr spc="-60" dirty="0"/>
              <a:t> </a:t>
            </a:r>
            <a:r>
              <a:rPr dirty="0"/>
              <a:t>Planning</a:t>
            </a:r>
          </a:p>
        </p:txBody>
      </p:sp>
      <p:sp>
        <p:nvSpPr>
          <p:cNvPr id="3" name="object 3"/>
          <p:cNvSpPr txBox="1"/>
          <p:nvPr/>
        </p:nvSpPr>
        <p:spPr>
          <a:xfrm>
            <a:off x="381000" y="2244497"/>
            <a:ext cx="7233920" cy="1068070"/>
          </a:xfrm>
          <a:prstGeom prst="rect">
            <a:avLst/>
          </a:prstGeom>
        </p:spPr>
        <p:txBody>
          <a:bodyPr vert="horz" wrap="square" lIns="0" tIns="74295" rIns="0" bIns="0" rtlCol="0">
            <a:spAutoFit/>
          </a:bodyPr>
          <a:lstStyle/>
          <a:p>
            <a:pPr marL="12700" marR="5080">
              <a:lnSpc>
                <a:spcPts val="3890"/>
              </a:lnSpc>
              <a:spcBef>
                <a:spcPts val="585"/>
              </a:spcBef>
            </a:pPr>
            <a:r>
              <a:rPr sz="3600" spc="-5" dirty="0">
                <a:solidFill>
                  <a:srgbClr val="FFFF00"/>
                </a:solidFill>
                <a:latin typeface="Corbel"/>
                <a:cs typeface="Corbel"/>
              </a:rPr>
              <a:t>What are </a:t>
            </a:r>
            <a:r>
              <a:rPr sz="3600" dirty="0">
                <a:solidFill>
                  <a:srgbClr val="FFFF00"/>
                </a:solidFill>
                <a:latin typeface="Corbel"/>
                <a:cs typeface="Corbel"/>
              </a:rPr>
              <a:t>my </a:t>
            </a:r>
            <a:r>
              <a:rPr sz="3600" spc="-5" dirty="0">
                <a:solidFill>
                  <a:srgbClr val="FFFF00"/>
                </a:solidFill>
                <a:latin typeface="Corbel"/>
                <a:cs typeface="Corbel"/>
              </a:rPr>
              <a:t>Emergency Planning </a:t>
            </a:r>
            <a:r>
              <a:rPr sz="3600" dirty="0">
                <a:solidFill>
                  <a:srgbClr val="FFFF00"/>
                </a:solidFill>
                <a:latin typeface="Corbel"/>
                <a:cs typeface="Corbel"/>
              </a:rPr>
              <a:t>and  </a:t>
            </a:r>
            <a:r>
              <a:rPr sz="3600" spc="-15" dirty="0">
                <a:solidFill>
                  <a:srgbClr val="FFFF00"/>
                </a:solidFill>
                <a:latin typeface="Corbel"/>
                <a:cs typeface="Corbel"/>
              </a:rPr>
              <a:t>Response </a:t>
            </a:r>
            <a:r>
              <a:rPr sz="3600" spc="-5" dirty="0">
                <a:solidFill>
                  <a:srgbClr val="FFFF00"/>
                </a:solidFill>
                <a:latin typeface="Corbel"/>
                <a:cs typeface="Corbel"/>
              </a:rPr>
              <a:t>requirements</a:t>
            </a:r>
            <a:r>
              <a:rPr sz="3600" spc="5" dirty="0">
                <a:solidFill>
                  <a:srgbClr val="FFFF00"/>
                </a:solidFill>
                <a:latin typeface="Corbel"/>
                <a:cs typeface="Corbel"/>
              </a:rPr>
              <a:t> </a:t>
            </a:r>
            <a:r>
              <a:rPr sz="3600" dirty="0">
                <a:solidFill>
                  <a:srgbClr val="FFFF00"/>
                </a:solidFill>
                <a:latin typeface="Corbel"/>
                <a:cs typeface="Corbel"/>
              </a:rPr>
              <a:t>?</a:t>
            </a:r>
          </a:p>
        </p:txBody>
      </p:sp>
      <p:sp>
        <p:nvSpPr>
          <p:cNvPr id="4" name="object 4"/>
          <p:cNvSpPr txBox="1"/>
          <p:nvPr/>
        </p:nvSpPr>
        <p:spPr>
          <a:xfrm>
            <a:off x="685800" y="3886200"/>
            <a:ext cx="4721860" cy="2031364"/>
          </a:xfrm>
          <a:prstGeom prst="rect">
            <a:avLst/>
          </a:prstGeom>
        </p:spPr>
        <p:txBody>
          <a:bodyPr vert="horz" wrap="square" lIns="0" tIns="12700" rIns="0" bIns="0" rtlCol="0">
            <a:spAutoFit/>
          </a:bodyPr>
          <a:lstStyle/>
          <a:p>
            <a:pPr marL="355600" indent="-342900">
              <a:lnSpc>
                <a:spcPts val="2750"/>
              </a:lnSpc>
              <a:spcBef>
                <a:spcPts val="100"/>
              </a:spcBef>
              <a:buFont typeface="Arial"/>
              <a:buChar char="•"/>
              <a:tabLst>
                <a:tab pos="354965" algn="l"/>
                <a:tab pos="355600" algn="l"/>
              </a:tabLst>
            </a:pPr>
            <a:r>
              <a:rPr sz="2400" dirty="0">
                <a:latin typeface="Corbel"/>
                <a:cs typeface="Corbel"/>
              </a:rPr>
              <a:t>An </a:t>
            </a:r>
            <a:r>
              <a:rPr sz="2400" spc="-5" dirty="0">
                <a:latin typeface="Corbel"/>
                <a:cs typeface="Corbel"/>
              </a:rPr>
              <a:t>internal </a:t>
            </a:r>
            <a:r>
              <a:rPr sz="2400" dirty="0">
                <a:latin typeface="Corbel"/>
                <a:cs typeface="Corbel"/>
              </a:rPr>
              <a:t>public address </a:t>
            </a:r>
            <a:r>
              <a:rPr sz="2400" spc="-5" dirty="0">
                <a:latin typeface="Corbel"/>
                <a:cs typeface="Corbel"/>
              </a:rPr>
              <a:t>or</a:t>
            </a:r>
            <a:r>
              <a:rPr sz="2400" spc="-85" dirty="0">
                <a:latin typeface="Corbel"/>
                <a:cs typeface="Corbel"/>
              </a:rPr>
              <a:t> </a:t>
            </a:r>
            <a:r>
              <a:rPr sz="2400" spc="-5" dirty="0">
                <a:latin typeface="Corbel"/>
                <a:cs typeface="Corbel"/>
              </a:rPr>
              <a:t>alarm</a:t>
            </a:r>
            <a:endParaRPr sz="2400" dirty="0">
              <a:latin typeface="Corbel"/>
              <a:cs typeface="Corbel"/>
            </a:endParaRPr>
          </a:p>
          <a:p>
            <a:pPr marL="355600" indent="-342900">
              <a:lnSpc>
                <a:spcPts val="2555"/>
              </a:lnSpc>
              <a:buFont typeface="Arial"/>
              <a:buChar char="•"/>
              <a:tabLst>
                <a:tab pos="354965" algn="l"/>
                <a:tab pos="355600" algn="l"/>
              </a:tabLst>
            </a:pPr>
            <a:r>
              <a:rPr sz="2400" spc="-5" dirty="0">
                <a:latin typeface="Corbel"/>
                <a:cs typeface="Corbel"/>
              </a:rPr>
              <a:t>External</a:t>
            </a:r>
            <a:r>
              <a:rPr sz="2400" spc="-175" dirty="0">
                <a:latin typeface="Corbel"/>
                <a:cs typeface="Corbel"/>
              </a:rPr>
              <a:t> </a:t>
            </a:r>
            <a:r>
              <a:rPr sz="2400" spc="-10" dirty="0">
                <a:latin typeface="Corbel"/>
                <a:cs typeface="Corbel"/>
              </a:rPr>
              <a:t>Telecommunications</a:t>
            </a:r>
            <a:endParaRPr sz="2400" dirty="0">
              <a:latin typeface="Corbel"/>
              <a:cs typeface="Corbel"/>
            </a:endParaRPr>
          </a:p>
          <a:p>
            <a:pPr marL="355600" marR="219710" indent="-342900">
              <a:lnSpc>
                <a:spcPct val="90300"/>
              </a:lnSpc>
              <a:spcBef>
                <a:spcPts val="85"/>
              </a:spcBef>
              <a:buFont typeface="Arial"/>
              <a:buChar char="•"/>
              <a:tabLst>
                <a:tab pos="354965" algn="l"/>
                <a:tab pos="355600" algn="l"/>
              </a:tabLst>
            </a:pPr>
            <a:r>
              <a:rPr sz="2400" spc="-5" dirty="0">
                <a:latin typeface="Corbel"/>
                <a:cs typeface="Corbel"/>
              </a:rPr>
              <a:t>Internal communication </a:t>
            </a:r>
            <a:r>
              <a:rPr sz="2400" dirty="0">
                <a:latin typeface="Corbel"/>
                <a:cs typeface="Corbel"/>
              </a:rPr>
              <a:t>– facility  </a:t>
            </a:r>
            <a:r>
              <a:rPr sz="2400" spc="-5" dirty="0">
                <a:latin typeface="Corbel"/>
                <a:cs typeface="Corbel"/>
              </a:rPr>
              <a:t>must provide emergency call  </a:t>
            </a:r>
            <a:r>
              <a:rPr sz="2400" dirty="0">
                <a:latin typeface="Corbel"/>
                <a:cs typeface="Corbel"/>
              </a:rPr>
              <a:t>equipment </a:t>
            </a:r>
            <a:r>
              <a:rPr sz="2400" spc="-5" dirty="0">
                <a:latin typeface="Corbel"/>
                <a:cs typeface="Corbel"/>
              </a:rPr>
              <a:t>or procedures such</a:t>
            </a:r>
            <a:r>
              <a:rPr sz="2400" spc="-75" dirty="0">
                <a:latin typeface="Corbel"/>
                <a:cs typeface="Corbel"/>
              </a:rPr>
              <a:t> </a:t>
            </a:r>
            <a:r>
              <a:rPr sz="2400" dirty="0">
                <a:latin typeface="Corbel"/>
                <a:cs typeface="Corbel"/>
              </a:rPr>
              <a:t>as  </a:t>
            </a:r>
            <a:r>
              <a:rPr sz="2400" spc="-5" dirty="0">
                <a:solidFill>
                  <a:srgbClr val="FFFF00"/>
                </a:solidFill>
                <a:latin typeface="Corbel"/>
                <a:cs typeface="Corbel"/>
              </a:rPr>
              <a:t>“buddy</a:t>
            </a:r>
            <a:r>
              <a:rPr sz="2400" spc="-15" dirty="0">
                <a:solidFill>
                  <a:srgbClr val="FFFF00"/>
                </a:solidFill>
                <a:latin typeface="Corbel"/>
                <a:cs typeface="Corbel"/>
              </a:rPr>
              <a:t> </a:t>
            </a:r>
            <a:r>
              <a:rPr sz="2400" spc="-5" dirty="0">
                <a:solidFill>
                  <a:srgbClr val="FFFF00"/>
                </a:solidFill>
                <a:latin typeface="Corbel"/>
                <a:cs typeface="Corbel"/>
              </a:rPr>
              <a:t>system”</a:t>
            </a:r>
            <a:endParaRPr sz="2400" dirty="0">
              <a:solidFill>
                <a:srgbClr val="FFFF00"/>
              </a:solidFill>
              <a:latin typeface="Corbel"/>
              <a:cs typeface="Corbel"/>
            </a:endParaRPr>
          </a:p>
        </p:txBody>
      </p:sp>
      <p:sp>
        <p:nvSpPr>
          <p:cNvPr id="5" name="object 5"/>
          <p:cNvSpPr/>
          <p:nvPr/>
        </p:nvSpPr>
        <p:spPr>
          <a:xfrm>
            <a:off x="7767320" y="2590800"/>
            <a:ext cx="3891280" cy="3663902"/>
          </a:xfrm>
          <a:prstGeom prst="rect">
            <a:avLst/>
          </a:prstGeom>
          <a:blipFill>
            <a:blip r:embed="rId2" cstate="print"/>
            <a:stretch>
              <a:fillRect/>
            </a:stretch>
          </a:blipFill>
        </p:spPr>
        <p:txBody>
          <a:bodyPr wrap="square" lIns="0" tIns="0" rIns="0" bIns="0" rtlCol="0"/>
          <a:lstStyle/>
          <a:p>
            <a:endParaRPr dirty="0"/>
          </a:p>
        </p:txBody>
      </p:sp>
      <p:sp>
        <p:nvSpPr>
          <p:cNvPr id="7" name="object 14">
            <a:extLst>
              <a:ext uri="{FF2B5EF4-FFF2-40B4-BE49-F238E27FC236}">
                <a16:creationId xmlns:a16="http://schemas.microsoft.com/office/drawing/2014/main" id="{481E012B-63AD-46B3-84F1-1D50073DAE1F}"/>
              </a:ext>
            </a:extLst>
          </p:cNvPr>
          <p:cNvSpPr/>
          <p:nvPr/>
        </p:nvSpPr>
        <p:spPr>
          <a:xfrm>
            <a:off x="533400" y="3657600"/>
            <a:ext cx="5029200" cy="2449068"/>
          </a:xfrm>
          <a:custGeom>
            <a:avLst/>
            <a:gdLst/>
            <a:ahLst/>
            <a:cxnLst/>
            <a:rect l="l" t="t" r="r" b="b"/>
            <a:pathLst>
              <a:path w="2432050" h="1843405">
                <a:moveTo>
                  <a:pt x="0" y="0"/>
                </a:moveTo>
                <a:lnTo>
                  <a:pt x="2432030" y="0"/>
                </a:lnTo>
                <a:lnTo>
                  <a:pt x="2432030" y="1843072"/>
                </a:lnTo>
                <a:lnTo>
                  <a:pt x="0" y="1843072"/>
                </a:lnTo>
                <a:lnTo>
                  <a:pt x="0" y="0"/>
                </a:lnTo>
                <a:close/>
              </a:path>
            </a:pathLst>
          </a:custGeom>
          <a:ln w="76200">
            <a:solidFill>
              <a:schemeClr val="bg1"/>
            </a:solidFill>
          </a:ln>
        </p:spPr>
        <p:txBody>
          <a:bodyPr wrap="square" lIns="0" tIns="0" rIns="0" bIns="0" rtlCol="0"/>
          <a:lstStyle/>
          <a:p>
            <a:endParaRPr dirty="0"/>
          </a:p>
        </p:txBody>
      </p:sp>
      <p:sp>
        <p:nvSpPr>
          <p:cNvPr id="8" name="object 6">
            <a:extLst>
              <a:ext uri="{FF2B5EF4-FFF2-40B4-BE49-F238E27FC236}">
                <a16:creationId xmlns:a16="http://schemas.microsoft.com/office/drawing/2014/main" id="{5F28B728-DB16-4254-9902-DDD98F395EE5}"/>
              </a:ext>
            </a:extLst>
          </p:cNvPr>
          <p:cNvSpPr/>
          <p:nvPr/>
        </p:nvSpPr>
        <p:spPr>
          <a:xfrm>
            <a:off x="7746690" y="2590800"/>
            <a:ext cx="3911909" cy="3663902"/>
          </a:xfrm>
          <a:custGeom>
            <a:avLst/>
            <a:gdLst/>
            <a:ahLst/>
            <a:cxnLst/>
            <a:rect l="l" t="t" r="r" b="b"/>
            <a:pathLst>
              <a:path w="3505200" h="2568575">
                <a:moveTo>
                  <a:pt x="0" y="0"/>
                </a:moveTo>
                <a:lnTo>
                  <a:pt x="3505199" y="0"/>
                </a:lnTo>
                <a:lnTo>
                  <a:pt x="3505199" y="2568248"/>
                </a:lnTo>
                <a:lnTo>
                  <a:pt x="0" y="2568248"/>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910" y="948838"/>
            <a:ext cx="6891020" cy="695960"/>
          </a:xfrm>
          <a:prstGeom prst="rect">
            <a:avLst/>
          </a:prstGeom>
        </p:spPr>
        <p:txBody>
          <a:bodyPr vert="horz" wrap="square" lIns="0" tIns="12700" rIns="0" bIns="0" rtlCol="0">
            <a:spAutoFit/>
          </a:bodyPr>
          <a:lstStyle/>
          <a:p>
            <a:pPr marL="12700">
              <a:lnSpc>
                <a:spcPct val="100000"/>
              </a:lnSpc>
              <a:spcBef>
                <a:spcPts val="100"/>
              </a:spcBef>
            </a:pPr>
            <a:r>
              <a:rPr spc="-5" dirty="0"/>
              <a:t>Step #8: Emergency</a:t>
            </a:r>
            <a:r>
              <a:rPr spc="-60" dirty="0"/>
              <a:t> </a:t>
            </a:r>
            <a:r>
              <a:rPr dirty="0"/>
              <a:t>Planning</a:t>
            </a:r>
          </a:p>
        </p:txBody>
      </p:sp>
      <p:sp>
        <p:nvSpPr>
          <p:cNvPr id="3" name="object 3"/>
          <p:cNvSpPr txBox="1"/>
          <p:nvPr/>
        </p:nvSpPr>
        <p:spPr>
          <a:xfrm>
            <a:off x="276445" y="1964764"/>
            <a:ext cx="9182100" cy="1068070"/>
          </a:xfrm>
          <a:prstGeom prst="rect">
            <a:avLst/>
          </a:prstGeom>
        </p:spPr>
        <p:txBody>
          <a:bodyPr vert="horz" wrap="square" lIns="0" tIns="74295" rIns="0" bIns="0" rtlCol="0">
            <a:spAutoFit/>
          </a:bodyPr>
          <a:lstStyle/>
          <a:p>
            <a:pPr marL="12700" marR="5080">
              <a:lnSpc>
                <a:spcPts val="3890"/>
              </a:lnSpc>
              <a:spcBef>
                <a:spcPts val="585"/>
              </a:spcBef>
            </a:pPr>
            <a:r>
              <a:rPr sz="3600" spc="-5" dirty="0">
                <a:solidFill>
                  <a:srgbClr val="FFFF00"/>
                </a:solidFill>
                <a:latin typeface="Corbel"/>
                <a:cs typeface="Corbel"/>
              </a:rPr>
              <a:t>What Are </a:t>
            </a:r>
            <a:r>
              <a:rPr sz="3600" dirty="0">
                <a:solidFill>
                  <a:srgbClr val="FFFF00"/>
                </a:solidFill>
                <a:latin typeface="Corbel"/>
                <a:cs typeface="Corbel"/>
              </a:rPr>
              <a:t>My </a:t>
            </a:r>
            <a:r>
              <a:rPr sz="3600" spc="-5" dirty="0">
                <a:solidFill>
                  <a:srgbClr val="FFFF00"/>
                </a:solidFill>
                <a:latin typeface="Corbel"/>
                <a:cs typeface="Corbel"/>
              </a:rPr>
              <a:t>Emergency Planning </a:t>
            </a:r>
            <a:r>
              <a:rPr sz="3600" dirty="0">
                <a:solidFill>
                  <a:srgbClr val="FFFF00"/>
                </a:solidFill>
                <a:latin typeface="Corbel"/>
                <a:cs typeface="Corbel"/>
              </a:rPr>
              <a:t>and</a:t>
            </a:r>
            <a:r>
              <a:rPr sz="3600" spc="-130" dirty="0">
                <a:solidFill>
                  <a:srgbClr val="FFFF00"/>
                </a:solidFill>
                <a:latin typeface="Corbel"/>
                <a:cs typeface="Corbel"/>
              </a:rPr>
              <a:t> </a:t>
            </a:r>
            <a:r>
              <a:rPr sz="3600" spc="-15" dirty="0">
                <a:solidFill>
                  <a:srgbClr val="FFFF00"/>
                </a:solidFill>
                <a:latin typeface="Corbel"/>
                <a:cs typeface="Corbel"/>
              </a:rPr>
              <a:t>Response  </a:t>
            </a:r>
            <a:r>
              <a:rPr sz="3600" spc="-10" dirty="0">
                <a:solidFill>
                  <a:srgbClr val="FFFF00"/>
                </a:solidFill>
                <a:latin typeface="Corbel"/>
                <a:cs typeface="Corbel"/>
              </a:rPr>
              <a:t>Requirements?</a:t>
            </a:r>
            <a:endParaRPr sz="3600" dirty="0">
              <a:solidFill>
                <a:srgbClr val="FFFF00"/>
              </a:solidFill>
              <a:latin typeface="Corbel"/>
              <a:cs typeface="Corbel"/>
            </a:endParaRPr>
          </a:p>
        </p:txBody>
      </p:sp>
      <p:sp>
        <p:nvSpPr>
          <p:cNvPr id="4" name="object 4"/>
          <p:cNvSpPr txBox="1"/>
          <p:nvPr/>
        </p:nvSpPr>
        <p:spPr>
          <a:xfrm>
            <a:off x="685800" y="3352800"/>
            <a:ext cx="6506209" cy="2893695"/>
          </a:xfrm>
          <a:prstGeom prst="rect">
            <a:avLst/>
          </a:prstGeom>
        </p:spPr>
        <p:txBody>
          <a:bodyPr vert="horz" wrap="square" lIns="0" tIns="12700" rIns="0" bIns="0" rtlCol="0">
            <a:spAutoFit/>
          </a:bodyPr>
          <a:lstStyle/>
          <a:p>
            <a:pPr marL="355600" indent="-342900">
              <a:lnSpc>
                <a:spcPts val="2750"/>
              </a:lnSpc>
              <a:spcBef>
                <a:spcPts val="100"/>
              </a:spcBef>
              <a:buFont typeface="Arial"/>
              <a:buChar char="•"/>
              <a:tabLst>
                <a:tab pos="354965" algn="l"/>
                <a:tab pos="355600" algn="l"/>
              </a:tabLst>
            </a:pPr>
            <a:r>
              <a:rPr sz="2400" spc="-5" dirty="0">
                <a:latin typeface="Corbel"/>
                <a:cs typeface="Corbel"/>
              </a:rPr>
              <a:t>Employee decontamination</a:t>
            </a:r>
            <a:r>
              <a:rPr sz="2400" spc="-10" dirty="0">
                <a:latin typeface="Corbel"/>
                <a:cs typeface="Corbel"/>
              </a:rPr>
              <a:t> </a:t>
            </a:r>
            <a:r>
              <a:rPr sz="2400" dirty="0">
                <a:latin typeface="Corbel"/>
                <a:cs typeface="Corbel"/>
              </a:rPr>
              <a:t>equipment</a:t>
            </a:r>
          </a:p>
          <a:p>
            <a:pPr marL="927100" lvl="1" indent="-457200">
              <a:lnSpc>
                <a:spcPts val="2555"/>
              </a:lnSpc>
              <a:buAutoNum type="arabicPeriod"/>
              <a:tabLst>
                <a:tab pos="926465" algn="l"/>
                <a:tab pos="927100" algn="l"/>
              </a:tabLst>
            </a:pPr>
            <a:r>
              <a:rPr sz="2400" spc="-5" dirty="0">
                <a:latin typeface="Corbel"/>
                <a:cs typeface="Corbel"/>
              </a:rPr>
              <a:t>Equipment must </a:t>
            </a:r>
            <a:r>
              <a:rPr sz="2400" dirty="0">
                <a:latin typeface="Corbel"/>
                <a:cs typeface="Corbel"/>
              </a:rPr>
              <a:t>be</a:t>
            </a:r>
            <a:r>
              <a:rPr sz="2400" spc="-5" dirty="0">
                <a:latin typeface="Corbel"/>
                <a:cs typeface="Corbel"/>
              </a:rPr>
              <a:t> accessible.</a:t>
            </a:r>
            <a:endParaRPr sz="2400" dirty="0">
              <a:latin typeface="Corbel"/>
              <a:cs typeface="Corbel"/>
            </a:endParaRPr>
          </a:p>
          <a:p>
            <a:pPr marL="927100" marR="5080" lvl="1" indent="-457200">
              <a:lnSpc>
                <a:spcPts val="2590"/>
              </a:lnSpc>
              <a:spcBef>
                <a:spcPts val="135"/>
              </a:spcBef>
              <a:buAutoNum type="arabicPeriod"/>
              <a:tabLst>
                <a:tab pos="926465" algn="l"/>
                <a:tab pos="927100" algn="l"/>
              </a:tabLst>
            </a:pPr>
            <a:r>
              <a:rPr sz="2400" spc="-5" dirty="0">
                <a:latin typeface="Corbel"/>
                <a:cs typeface="Corbel"/>
              </a:rPr>
              <a:t>Equipment must </a:t>
            </a:r>
            <a:r>
              <a:rPr sz="2400" dirty="0">
                <a:latin typeface="Corbel"/>
                <a:cs typeface="Corbel"/>
              </a:rPr>
              <a:t>be </a:t>
            </a:r>
            <a:r>
              <a:rPr sz="2400" spc="-5" dirty="0">
                <a:latin typeface="Corbel"/>
                <a:cs typeface="Corbel"/>
              </a:rPr>
              <a:t>appropriate </a:t>
            </a:r>
            <a:r>
              <a:rPr sz="2400" dirty="0">
                <a:latin typeface="Corbel"/>
                <a:cs typeface="Corbel"/>
              </a:rPr>
              <a:t>to </a:t>
            </a:r>
            <a:r>
              <a:rPr sz="2400" spc="-5" dirty="0">
                <a:latin typeface="Corbel"/>
                <a:cs typeface="Corbel"/>
              </a:rPr>
              <a:t>the </a:t>
            </a:r>
            <a:r>
              <a:rPr sz="2400" dirty="0">
                <a:latin typeface="Corbel"/>
                <a:cs typeface="Corbel"/>
              </a:rPr>
              <a:t>types  </a:t>
            </a:r>
            <a:r>
              <a:rPr sz="2400" spc="-5" dirty="0">
                <a:latin typeface="Corbel"/>
                <a:cs typeface="Corbel"/>
              </a:rPr>
              <a:t>and volumes of</a:t>
            </a:r>
            <a:r>
              <a:rPr sz="2400" spc="-15" dirty="0">
                <a:latin typeface="Corbel"/>
                <a:cs typeface="Corbel"/>
              </a:rPr>
              <a:t> </a:t>
            </a:r>
            <a:r>
              <a:rPr sz="2400" dirty="0">
                <a:latin typeface="Corbel"/>
                <a:cs typeface="Corbel"/>
              </a:rPr>
              <a:t>waste.</a:t>
            </a:r>
          </a:p>
          <a:p>
            <a:pPr marL="355600" indent="-342900">
              <a:lnSpc>
                <a:spcPts val="2750"/>
              </a:lnSpc>
              <a:spcBef>
                <a:spcPts val="1380"/>
              </a:spcBef>
              <a:buFont typeface="Arial"/>
              <a:buChar char="•"/>
              <a:tabLst>
                <a:tab pos="354965" algn="l"/>
                <a:tab pos="355600" algn="l"/>
              </a:tabLst>
            </a:pPr>
            <a:r>
              <a:rPr sz="2400" dirty="0">
                <a:latin typeface="Corbel"/>
                <a:cs typeface="Corbel"/>
              </a:rPr>
              <a:t>Designate an </a:t>
            </a:r>
            <a:r>
              <a:rPr sz="2400" spc="-5" dirty="0">
                <a:latin typeface="Corbel"/>
                <a:cs typeface="Corbel"/>
              </a:rPr>
              <a:t>emergency</a:t>
            </a:r>
            <a:r>
              <a:rPr sz="2400" spc="-25" dirty="0">
                <a:latin typeface="Corbel"/>
                <a:cs typeface="Corbel"/>
              </a:rPr>
              <a:t> </a:t>
            </a:r>
            <a:r>
              <a:rPr sz="2400" spc="-5" dirty="0">
                <a:latin typeface="Corbel"/>
                <a:cs typeface="Corbel"/>
              </a:rPr>
              <a:t>coordinator</a:t>
            </a:r>
            <a:endParaRPr sz="2400" dirty="0">
              <a:latin typeface="Corbel"/>
              <a:cs typeface="Corbel"/>
            </a:endParaRPr>
          </a:p>
          <a:p>
            <a:pPr marL="927100" lvl="1" indent="-457200">
              <a:lnSpc>
                <a:spcPts val="2555"/>
              </a:lnSpc>
              <a:buAutoNum type="arabicPeriod"/>
              <a:tabLst>
                <a:tab pos="926465" algn="l"/>
                <a:tab pos="927100" algn="l"/>
              </a:tabLst>
            </a:pPr>
            <a:r>
              <a:rPr sz="2400" dirty="0">
                <a:latin typeface="Corbel"/>
                <a:cs typeface="Corbel"/>
              </a:rPr>
              <a:t>Knowledgeable </a:t>
            </a:r>
            <a:r>
              <a:rPr sz="2400" spc="-5" dirty="0">
                <a:latin typeface="Corbel"/>
                <a:cs typeface="Corbel"/>
              </a:rPr>
              <a:t>about the</a:t>
            </a:r>
            <a:r>
              <a:rPr sz="2400" spc="-10" dirty="0">
                <a:latin typeface="Corbel"/>
                <a:cs typeface="Corbel"/>
              </a:rPr>
              <a:t> </a:t>
            </a:r>
            <a:r>
              <a:rPr sz="2400" dirty="0">
                <a:latin typeface="Corbel"/>
                <a:cs typeface="Corbel"/>
              </a:rPr>
              <a:t>site</a:t>
            </a:r>
          </a:p>
          <a:p>
            <a:pPr marL="927100" lvl="1" indent="-457200">
              <a:lnSpc>
                <a:spcPts val="2545"/>
              </a:lnSpc>
              <a:buAutoNum type="arabicPeriod"/>
              <a:tabLst>
                <a:tab pos="926465" algn="l"/>
                <a:tab pos="927100" algn="l"/>
              </a:tabLst>
            </a:pPr>
            <a:r>
              <a:rPr sz="2400" spc="-5" dirty="0">
                <a:latin typeface="Corbel"/>
                <a:cs typeface="Corbel"/>
              </a:rPr>
              <a:t>On </a:t>
            </a:r>
            <a:r>
              <a:rPr sz="2400" dirty="0">
                <a:latin typeface="Corbel"/>
                <a:cs typeface="Corbel"/>
              </a:rPr>
              <a:t>site </a:t>
            </a:r>
            <a:r>
              <a:rPr sz="2400" spc="-5" dirty="0">
                <a:latin typeface="Corbel"/>
                <a:cs typeface="Corbel"/>
              </a:rPr>
              <a:t>or reachable </a:t>
            </a:r>
            <a:r>
              <a:rPr sz="2400" dirty="0">
                <a:latin typeface="Corbel"/>
                <a:cs typeface="Corbel"/>
              </a:rPr>
              <a:t>in </a:t>
            </a:r>
            <a:r>
              <a:rPr sz="2400" spc="-5" dirty="0">
                <a:latin typeface="Corbel"/>
                <a:cs typeface="Corbel"/>
              </a:rPr>
              <a:t>case of</a:t>
            </a:r>
            <a:r>
              <a:rPr sz="2400" spc="-15" dirty="0">
                <a:latin typeface="Corbel"/>
                <a:cs typeface="Corbel"/>
              </a:rPr>
              <a:t> </a:t>
            </a:r>
            <a:r>
              <a:rPr sz="2400" spc="-5" dirty="0">
                <a:latin typeface="Corbel"/>
                <a:cs typeface="Corbel"/>
              </a:rPr>
              <a:t>emergency</a:t>
            </a:r>
            <a:endParaRPr sz="2400" dirty="0">
              <a:latin typeface="Corbel"/>
              <a:cs typeface="Corbel"/>
            </a:endParaRPr>
          </a:p>
          <a:p>
            <a:pPr marL="927100" lvl="1" indent="-457200">
              <a:lnSpc>
                <a:spcPts val="2735"/>
              </a:lnSpc>
              <a:buAutoNum type="arabicPeriod"/>
              <a:tabLst>
                <a:tab pos="926465" algn="l"/>
                <a:tab pos="927100" algn="l"/>
              </a:tabLst>
            </a:pPr>
            <a:r>
              <a:rPr sz="2400" spc="-5" dirty="0">
                <a:latin typeface="Corbel"/>
                <a:cs typeface="Corbel"/>
              </a:rPr>
              <a:t>Required for SQGs and</a:t>
            </a:r>
            <a:r>
              <a:rPr sz="2400" spc="-80" dirty="0">
                <a:latin typeface="Corbel"/>
                <a:cs typeface="Corbel"/>
              </a:rPr>
              <a:t> </a:t>
            </a:r>
            <a:r>
              <a:rPr sz="2400" spc="-30" dirty="0">
                <a:latin typeface="Corbel"/>
                <a:cs typeface="Corbel"/>
              </a:rPr>
              <a:t>LQGs</a:t>
            </a:r>
            <a:endParaRPr sz="2400" dirty="0">
              <a:latin typeface="Corbel"/>
              <a:cs typeface="Corbel"/>
            </a:endParaRPr>
          </a:p>
        </p:txBody>
      </p:sp>
      <p:sp>
        <p:nvSpPr>
          <p:cNvPr id="5" name="object 5"/>
          <p:cNvSpPr/>
          <p:nvPr/>
        </p:nvSpPr>
        <p:spPr>
          <a:xfrm>
            <a:off x="7645620" y="4275529"/>
            <a:ext cx="1774380" cy="1774380"/>
          </a:xfrm>
          <a:prstGeom prst="rect">
            <a:avLst/>
          </a:prstGeom>
          <a:blipFill>
            <a:blip r:embed="rId2" cstate="print"/>
            <a:stretch>
              <a:fillRect/>
            </a:stretch>
          </a:blipFill>
          <a:ln>
            <a:solidFill>
              <a:schemeClr val="bg1"/>
            </a:solidFill>
          </a:ln>
        </p:spPr>
        <p:txBody>
          <a:bodyPr wrap="square" lIns="0" tIns="0" rIns="0" bIns="0" rtlCol="0"/>
          <a:lstStyle/>
          <a:p>
            <a:endParaRPr dirty="0"/>
          </a:p>
        </p:txBody>
      </p:sp>
      <p:sp>
        <p:nvSpPr>
          <p:cNvPr id="6" name="object 6"/>
          <p:cNvSpPr/>
          <p:nvPr/>
        </p:nvSpPr>
        <p:spPr>
          <a:xfrm>
            <a:off x="7607520" y="4237428"/>
            <a:ext cx="1851025" cy="1851025"/>
          </a:xfrm>
          <a:custGeom>
            <a:avLst/>
            <a:gdLst/>
            <a:ahLst/>
            <a:cxnLst/>
            <a:rect l="l" t="t" r="r" b="b"/>
            <a:pathLst>
              <a:path w="1851025" h="1851025">
                <a:moveTo>
                  <a:pt x="0" y="0"/>
                </a:moveTo>
                <a:lnTo>
                  <a:pt x="1850580" y="0"/>
                </a:lnTo>
                <a:lnTo>
                  <a:pt x="1850580" y="1850580"/>
                </a:lnTo>
                <a:lnTo>
                  <a:pt x="0" y="1850580"/>
                </a:lnTo>
                <a:lnTo>
                  <a:pt x="0" y="0"/>
                </a:lnTo>
                <a:close/>
              </a:path>
            </a:pathLst>
          </a:custGeom>
          <a:ln w="76200">
            <a:solidFill>
              <a:schemeClr val="bg1"/>
            </a:solidFill>
          </a:ln>
        </p:spPr>
        <p:txBody>
          <a:bodyPr wrap="square" lIns="0" tIns="0" rIns="0" bIns="0" rtlCol="0"/>
          <a:lstStyle/>
          <a:p>
            <a:endParaRPr dirty="0"/>
          </a:p>
        </p:txBody>
      </p:sp>
      <p:sp>
        <p:nvSpPr>
          <p:cNvPr id="7" name="object 7"/>
          <p:cNvSpPr/>
          <p:nvPr/>
        </p:nvSpPr>
        <p:spPr>
          <a:xfrm>
            <a:off x="9675810" y="2291931"/>
            <a:ext cx="1561452" cy="3737608"/>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9637710" y="2253831"/>
            <a:ext cx="1637664" cy="3813810"/>
          </a:xfrm>
          <a:custGeom>
            <a:avLst/>
            <a:gdLst/>
            <a:ahLst/>
            <a:cxnLst/>
            <a:rect l="l" t="t" r="r" b="b"/>
            <a:pathLst>
              <a:path w="1637665" h="3813810">
                <a:moveTo>
                  <a:pt x="0" y="0"/>
                </a:moveTo>
                <a:lnTo>
                  <a:pt x="1637651" y="0"/>
                </a:lnTo>
                <a:lnTo>
                  <a:pt x="1637651" y="3813808"/>
                </a:lnTo>
                <a:lnTo>
                  <a:pt x="0" y="3813808"/>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914400"/>
            <a:ext cx="8838249" cy="643125"/>
          </a:xfrm>
          <a:prstGeom prst="rect">
            <a:avLst/>
          </a:prstGeom>
        </p:spPr>
        <p:txBody>
          <a:bodyPr vert="horz" wrap="square" lIns="0" tIns="95885" rIns="0" bIns="0" rtlCol="0">
            <a:spAutoFit/>
          </a:bodyPr>
          <a:lstStyle/>
          <a:p>
            <a:pPr marL="12700" marR="5080">
              <a:lnSpc>
                <a:spcPts val="4680"/>
              </a:lnSpc>
              <a:spcBef>
                <a:spcPts val="755"/>
              </a:spcBef>
            </a:pPr>
            <a:r>
              <a:rPr sz="3200" spc="-5" dirty="0"/>
              <a:t>Hazardous Waste Contingency</a:t>
            </a:r>
            <a:r>
              <a:rPr sz="3200" spc="-440" dirty="0"/>
              <a:t> </a:t>
            </a:r>
            <a:r>
              <a:rPr sz="3200" spc="-5" dirty="0"/>
              <a:t>Plan  </a:t>
            </a:r>
            <a:r>
              <a:rPr sz="3200" spc="-40" dirty="0">
                <a:solidFill>
                  <a:srgbClr val="FFFF00"/>
                </a:solidFill>
              </a:rPr>
              <a:t>(LQGs</a:t>
            </a:r>
            <a:r>
              <a:rPr sz="3200" spc="-190" dirty="0">
                <a:solidFill>
                  <a:srgbClr val="FFFF00"/>
                </a:solidFill>
              </a:rPr>
              <a:t> </a:t>
            </a:r>
            <a:r>
              <a:rPr sz="3200" spc="-5" dirty="0">
                <a:solidFill>
                  <a:srgbClr val="FFFF00"/>
                </a:solidFill>
              </a:rPr>
              <a:t>Only)</a:t>
            </a:r>
          </a:p>
        </p:txBody>
      </p:sp>
      <p:sp>
        <p:nvSpPr>
          <p:cNvPr id="3" name="object 3"/>
          <p:cNvSpPr txBox="1"/>
          <p:nvPr/>
        </p:nvSpPr>
        <p:spPr>
          <a:xfrm>
            <a:off x="839151" y="2191003"/>
            <a:ext cx="8569960" cy="4553554"/>
          </a:xfrm>
          <a:prstGeom prst="rect">
            <a:avLst/>
          </a:prstGeom>
        </p:spPr>
        <p:txBody>
          <a:bodyPr vert="horz" wrap="square" lIns="0" tIns="51435" rIns="0" bIns="0" rtlCol="0">
            <a:spAutoFit/>
          </a:bodyPr>
          <a:lstStyle/>
          <a:p>
            <a:pPr marL="355600" marR="224154" indent="-342900">
              <a:lnSpc>
                <a:spcPts val="2620"/>
              </a:lnSpc>
              <a:spcBef>
                <a:spcPts val="405"/>
              </a:spcBef>
              <a:buClr>
                <a:schemeClr val="tx1"/>
              </a:buClr>
              <a:buSzPct val="79166"/>
              <a:buChar char="•"/>
              <a:tabLst>
                <a:tab pos="354965" algn="l"/>
                <a:tab pos="355600" algn="l"/>
              </a:tabLst>
            </a:pPr>
            <a:r>
              <a:rPr sz="2400" spc="-10" dirty="0">
                <a:latin typeface="Corbel"/>
                <a:cs typeface="Corbel"/>
              </a:rPr>
              <a:t>Respond </a:t>
            </a:r>
            <a:r>
              <a:rPr sz="2400" dirty="0">
                <a:latin typeface="Corbel"/>
                <a:cs typeface="Corbel"/>
              </a:rPr>
              <a:t>&amp; </a:t>
            </a:r>
            <a:r>
              <a:rPr sz="2400" spc="-10" dirty="0">
                <a:latin typeface="Corbel"/>
                <a:cs typeface="Corbel"/>
              </a:rPr>
              <a:t>Report: </a:t>
            </a:r>
            <a:r>
              <a:rPr sz="2400" spc="-5" dirty="0">
                <a:latin typeface="Corbel"/>
                <a:cs typeface="Corbel"/>
              </a:rPr>
              <a:t>Activate your contingency </a:t>
            </a:r>
            <a:r>
              <a:rPr sz="2400" dirty="0">
                <a:latin typeface="Corbel"/>
                <a:cs typeface="Corbel"/>
              </a:rPr>
              <a:t>plan </a:t>
            </a:r>
            <a:r>
              <a:rPr sz="2400" spc="-5" dirty="0">
                <a:latin typeface="Corbel"/>
                <a:cs typeface="Corbel"/>
              </a:rPr>
              <a:t>and submit </a:t>
            </a:r>
            <a:r>
              <a:rPr sz="2400" dirty="0">
                <a:latin typeface="Corbel"/>
                <a:cs typeface="Corbel"/>
              </a:rPr>
              <a:t>a  written </a:t>
            </a:r>
            <a:r>
              <a:rPr sz="2400" spc="-5" dirty="0">
                <a:latin typeface="Corbel"/>
                <a:cs typeface="Corbel"/>
              </a:rPr>
              <a:t>report </a:t>
            </a:r>
            <a:r>
              <a:rPr sz="2400" dirty="0">
                <a:latin typeface="Corbel"/>
                <a:cs typeface="Corbel"/>
              </a:rPr>
              <a:t>to the MPCA </a:t>
            </a:r>
            <a:r>
              <a:rPr sz="2400" spc="-5" dirty="0">
                <a:latin typeface="Corbel"/>
                <a:cs typeface="Corbel"/>
              </a:rPr>
              <a:t>or Anoka</a:t>
            </a:r>
            <a:r>
              <a:rPr sz="2400" spc="-265" dirty="0">
                <a:latin typeface="Corbel"/>
                <a:cs typeface="Corbel"/>
              </a:rPr>
              <a:t> </a:t>
            </a:r>
            <a:r>
              <a:rPr sz="2400" spc="-5" dirty="0">
                <a:latin typeface="Corbel"/>
                <a:cs typeface="Corbel"/>
              </a:rPr>
              <a:t>County</a:t>
            </a:r>
            <a:endParaRPr sz="2400" dirty="0">
              <a:latin typeface="Corbel"/>
              <a:cs typeface="Corbel"/>
            </a:endParaRPr>
          </a:p>
          <a:p>
            <a:pPr marL="355600" marR="861694" indent="-342900">
              <a:lnSpc>
                <a:spcPts val="2590"/>
              </a:lnSpc>
              <a:spcBef>
                <a:spcPts val="1285"/>
              </a:spcBef>
              <a:buClr>
                <a:schemeClr val="tx1"/>
              </a:buClr>
              <a:buSzPct val="79166"/>
              <a:buChar char="•"/>
              <a:tabLst>
                <a:tab pos="354965" algn="l"/>
                <a:tab pos="355600" algn="l"/>
              </a:tabLst>
            </a:pPr>
            <a:r>
              <a:rPr sz="2400" dirty="0">
                <a:latin typeface="Corbel"/>
                <a:cs typeface="Corbel"/>
              </a:rPr>
              <a:t>Immediately </a:t>
            </a:r>
            <a:r>
              <a:rPr sz="2400" spc="-5" dirty="0">
                <a:latin typeface="Corbel"/>
                <a:cs typeface="Corbel"/>
              </a:rPr>
              <a:t>report </a:t>
            </a:r>
            <a:r>
              <a:rPr sz="2400" dirty="0">
                <a:latin typeface="Corbel"/>
                <a:cs typeface="Corbel"/>
              </a:rPr>
              <a:t>all spills </a:t>
            </a:r>
            <a:r>
              <a:rPr sz="2400" spc="-5" dirty="0">
                <a:latin typeface="Corbel"/>
                <a:cs typeface="Corbel"/>
              </a:rPr>
              <a:t>that may reasonably reach the  environment </a:t>
            </a:r>
            <a:r>
              <a:rPr sz="2400" dirty="0">
                <a:latin typeface="Corbel"/>
                <a:cs typeface="Corbel"/>
              </a:rPr>
              <a:t>to </a:t>
            </a:r>
            <a:r>
              <a:rPr sz="2400" spc="-5" dirty="0">
                <a:latin typeface="Corbel"/>
                <a:cs typeface="Corbel"/>
              </a:rPr>
              <a:t>the </a:t>
            </a:r>
            <a:r>
              <a:rPr sz="2400" dirty="0">
                <a:latin typeface="Corbel"/>
                <a:cs typeface="Corbel"/>
              </a:rPr>
              <a:t>Minnesota </a:t>
            </a:r>
            <a:r>
              <a:rPr sz="2400" spc="-5" dirty="0">
                <a:latin typeface="Corbel"/>
                <a:cs typeface="Corbel"/>
              </a:rPr>
              <a:t>Duty </a:t>
            </a:r>
            <a:r>
              <a:rPr sz="2400" dirty="0">
                <a:latin typeface="Corbel"/>
                <a:cs typeface="Corbel"/>
              </a:rPr>
              <a:t>Officer</a:t>
            </a:r>
            <a:r>
              <a:rPr sz="2400" spc="-135" dirty="0">
                <a:latin typeface="Corbel"/>
                <a:cs typeface="Corbel"/>
              </a:rPr>
              <a:t> </a:t>
            </a:r>
            <a:r>
              <a:rPr sz="2400" spc="-15" dirty="0">
                <a:latin typeface="Corbel"/>
                <a:cs typeface="Corbel"/>
              </a:rPr>
              <a:t>(MDO).</a:t>
            </a:r>
            <a:endParaRPr sz="2400" dirty="0">
              <a:latin typeface="Corbel"/>
              <a:cs typeface="Corbel"/>
            </a:endParaRPr>
          </a:p>
          <a:p>
            <a:pPr marL="355600" marR="5080" indent="-342900">
              <a:lnSpc>
                <a:spcPts val="2590"/>
              </a:lnSpc>
              <a:spcBef>
                <a:spcPts val="1420"/>
              </a:spcBef>
              <a:buClr>
                <a:schemeClr val="tx1"/>
              </a:buClr>
              <a:buSzPct val="79166"/>
              <a:buChar char="•"/>
              <a:tabLst>
                <a:tab pos="354965" algn="l"/>
                <a:tab pos="355600" algn="l"/>
              </a:tabLst>
            </a:pPr>
            <a:r>
              <a:rPr sz="2400" spc="-5" dirty="0">
                <a:latin typeface="Corbel"/>
                <a:cs typeface="Corbel"/>
              </a:rPr>
              <a:t>When preparing your Hazardous Waste Contingency </a:t>
            </a:r>
            <a:r>
              <a:rPr sz="2400" dirty="0">
                <a:latin typeface="Corbel"/>
                <a:cs typeface="Corbel"/>
              </a:rPr>
              <a:t>Plan, </a:t>
            </a:r>
            <a:r>
              <a:rPr sz="2400" spc="-15" dirty="0">
                <a:latin typeface="Corbel"/>
                <a:cs typeface="Corbel"/>
              </a:rPr>
              <a:t>keep</a:t>
            </a:r>
            <a:r>
              <a:rPr sz="2400" spc="-220" dirty="0">
                <a:latin typeface="Corbel"/>
                <a:cs typeface="Corbel"/>
              </a:rPr>
              <a:t> </a:t>
            </a:r>
            <a:r>
              <a:rPr sz="2400" dirty="0">
                <a:latin typeface="Corbel"/>
                <a:cs typeface="Corbel"/>
              </a:rPr>
              <a:t>in  </a:t>
            </a:r>
            <a:r>
              <a:rPr sz="2400" spc="-5" dirty="0">
                <a:latin typeface="Corbel"/>
                <a:cs typeface="Corbel"/>
              </a:rPr>
              <a:t>mind the </a:t>
            </a:r>
            <a:r>
              <a:rPr sz="2400" dirty="0">
                <a:latin typeface="Corbel"/>
                <a:cs typeface="Corbel"/>
              </a:rPr>
              <a:t>plan </a:t>
            </a:r>
            <a:r>
              <a:rPr sz="2400" u="sng" spc="-5" dirty="0">
                <a:solidFill>
                  <a:schemeClr val="bg1"/>
                </a:solidFill>
                <a:highlight>
                  <a:srgbClr val="FFFF00"/>
                </a:highlight>
                <a:uFill>
                  <a:solidFill>
                    <a:srgbClr val="000000"/>
                  </a:solidFill>
                </a:uFill>
                <a:latin typeface="Corbel"/>
                <a:cs typeface="Corbel"/>
              </a:rPr>
              <a:t>must</a:t>
            </a:r>
            <a:r>
              <a:rPr sz="2400" spc="-20" dirty="0">
                <a:latin typeface="Corbel"/>
                <a:cs typeface="Corbel"/>
              </a:rPr>
              <a:t> </a:t>
            </a:r>
            <a:r>
              <a:rPr sz="2400" dirty="0">
                <a:latin typeface="Corbel"/>
                <a:cs typeface="Corbel"/>
              </a:rPr>
              <a:t>include:</a:t>
            </a:r>
            <a:endParaRPr lang="en-US" sz="2400" dirty="0">
              <a:latin typeface="Corbel"/>
              <a:cs typeface="Corbel"/>
            </a:endParaRPr>
          </a:p>
          <a:p>
            <a:pPr marL="355600" marR="5080" indent="-342900">
              <a:lnSpc>
                <a:spcPts val="2590"/>
              </a:lnSpc>
              <a:spcBef>
                <a:spcPts val="1420"/>
              </a:spcBef>
              <a:buClr>
                <a:schemeClr val="tx1"/>
              </a:buClr>
              <a:buSzPct val="79166"/>
              <a:buChar char="•"/>
              <a:tabLst>
                <a:tab pos="354965" algn="l"/>
                <a:tab pos="355600" algn="l"/>
              </a:tabLst>
            </a:pPr>
            <a:endParaRPr sz="2400" dirty="0">
              <a:latin typeface="Corbel"/>
              <a:cs typeface="Corbel"/>
            </a:endParaRPr>
          </a:p>
          <a:p>
            <a:pPr marL="469900" lvl="1" indent="-183515">
              <a:lnSpc>
                <a:spcPct val="100000"/>
              </a:lnSpc>
              <a:spcBef>
                <a:spcPts val="5"/>
              </a:spcBef>
              <a:buClr>
                <a:schemeClr val="tx1"/>
              </a:buClr>
              <a:buSzPct val="80000"/>
              <a:buChar char="•"/>
              <a:tabLst>
                <a:tab pos="469900" algn="l"/>
              </a:tabLst>
            </a:pPr>
            <a:r>
              <a:rPr sz="2000" spc="-5" dirty="0">
                <a:highlight>
                  <a:srgbClr val="FF0000"/>
                </a:highlight>
                <a:latin typeface="Corbel"/>
                <a:cs typeface="Corbel"/>
              </a:rPr>
              <a:t>All </a:t>
            </a:r>
            <a:r>
              <a:rPr sz="2000" dirty="0">
                <a:highlight>
                  <a:srgbClr val="FF0000"/>
                </a:highlight>
                <a:latin typeface="Corbel"/>
                <a:cs typeface="Corbel"/>
              </a:rPr>
              <a:t>emergency </a:t>
            </a:r>
            <a:r>
              <a:rPr sz="2000" spc="-5" dirty="0">
                <a:highlight>
                  <a:srgbClr val="FF0000"/>
                </a:highlight>
                <a:latin typeface="Corbel"/>
                <a:cs typeface="Corbel"/>
              </a:rPr>
              <a:t>contacts and</a:t>
            </a:r>
            <a:r>
              <a:rPr sz="2000" dirty="0">
                <a:highlight>
                  <a:srgbClr val="FF0000"/>
                </a:highlight>
                <a:latin typeface="Corbel"/>
                <a:cs typeface="Corbel"/>
              </a:rPr>
              <a:t> addresses</a:t>
            </a:r>
          </a:p>
          <a:p>
            <a:pPr marL="469900" lvl="1" indent="-183515">
              <a:lnSpc>
                <a:spcPct val="100000"/>
              </a:lnSpc>
              <a:spcBef>
                <a:spcPts val="290"/>
              </a:spcBef>
              <a:buClr>
                <a:schemeClr val="tx1"/>
              </a:buClr>
              <a:buSzPct val="80000"/>
              <a:buChar char="•"/>
              <a:tabLst>
                <a:tab pos="469900" algn="l"/>
              </a:tabLst>
            </a:pPr>
            <a:r>
              <a:rPr sz="2000" dirty="0">
                <a:highlight>
                  <a:srgbClr val="FF0000"/>
                </a:highlight>
                <a:latin typeface="Corbel"/>
                <a:cs typeface="Corbel"/>
              </a:rPr>
              <a:t>A </a:t>
            </a:r>
            <a:r>
              <a:rPr sz="2000" spc="-5" dirty="0">
                <a:highlight>
                  <a:srgbClr val="FF0000"/>
                </a:highlight>
                <a:latin typeface="Corbel"/>
                <a:cs typeface="Corbel"/>
              </a:rPr>
              <a:t>list of all </a:t>
            </a:r>
            <a:r>
              <a:rPr sz="2000" dirty="0">
                <a:highlight>
                  <a:srgbClr val="FF0000"/>
                </a:highlight>
                <a:latin typeface="Corbel"/>
                <a:cs typeface="Corbel"/>
              </a:rPr>
              <a:t>emergency</a:t>
            </a:r>
            <a:r>
              <a:rPr sz="2000" spc="10" dirty="0">
                <a:highlight>
                  <a:srgbClr val="FF0000"/>
                </a:highlight>
                <a:latin typeface="Corbel"/>
                <a:cs typeface="Corbel"/>
              </a:rPr>
              <a:t> </a:t>
            </a:r>
            <a:r>
              <a:rPr sz="2000" spc="-5" dirty="0">
                <a:highlight>
                  <a:srgbClr val="FF0000"/>
                </a:highlight>
                <a:latin typeface="Corbel"/>
                <a:cs typeface="Corbel"/>
              </a:rPr>
              <a:t>equipment</a:t>
            </a:r>
            <a:endParaRPr sz="2000" dirty="0">
              <a:highlight>
                <a:srgbClr val="FF0000"/>
              </a:highlight>
              <a:latin typeface="Corbel"/>
              <a:cs typeface="Corbel"/>
            </a:endParaRPr>
          </a:p>
          <a:p>
            <a:pPr marL="469900" lvl="1" indent="-183515">
              <a:lnSpc>
                <a:spcPct val="100000"/>
              </a:lnSpc>
              <a:spcBef>
                <a:spcPts val="405"/>
              </a:spcBef>
              <a:buClr>
                <a:schemeClr val="tx1"/>
              </a:buClr>
              <a:buSzPct val="80000"/>
              <a:buChar char="•"/>
              <a:tabLst>
                <a:tab pos="469900" algn="l"/>
              </a:tabLst>
            </a:pPr>
            <a:r>
              <a:rPr sz="2000" spc="-5" dirty="0">
                <a:highlight>
                  <a:srgbClr val="FF0000"/>
                </a:highlight>
                <a:latin typeface="Corbel"/>
                <a:cs typeface="Corbel"/>
              </a:rPr>
              <a:t>Evacuation</a:t>
            </a:r>
            <a:r>
              <a:rPr sz="2000" spc="-15" dirty="0">
                <a:highlight>
                  <a:srgbClr val="FF0000"/>
                </a:highlight>
                <a:latin typeface="Corbel"/>
                <a:cs typeface="Corbel"/>
              </a:rPr>
              <a:t> </a:t>
            </a:r>
            <a:r>
              <a:rPr sz="2000" dirty="0">
                <a:highlight>
                  <a:srgbClr val="FF0000"/>
                </a:highlight>
                <a:latin typeface="Corbel"/>
                <a:cs typeface="Corbel"/>
              </a:rPr>
              <a:t>procedures</a:t>
            </a:r>
          </a:p>
          <a:p>
            <a:pPr marL="469900" marR="471170" lvl="1" indent="-182880">
              <a:lnSpc>
                <a:spcPts val="2110"/>
              </a:lnSpc>
              <a:spcBef>
                <a:spcPts val="695"/>
              </a:spcBef>
              <a:buClr>
                <a:schemeClr val="tx1"/>
              </a:buClr>
              <a:buSzPct val="80000"/>
              <a:buChar char="•"/>
              <a:tabLst>
                <a:tab pos="469900" algn="l"/>
              </a:tabLst>
            </a:pPr>
            <a:r>
              <a:rPr sz="2000" dirty="0">
                <a:highlight>
                  <a:srgbClr val="FF0000"/>
                </a:highlight>
                <a:latin typeface="Corbel"/>
                <a:cs typeface="Corbel"/>
              </a:rPr>
              <a:t>An attempt to </a:t>
            </a:r>
            <a:r>
              <a:rPr sz="2000" spc="-10" dirty="0">
                <a:highlight>
                  <a:srgbClr val="FF0000"/>
                </a:highlight>
                <a:latin typeface="Corbel"/>
                <a:cs typeface="Corbel"/>
              </a:rPr>
              <a:t>make </a:t>
            </a:r>
            <a:r>
              <a:rPr sz="2000" dirty="0">
                <a:highlight>
                  <a:srgbClr val="FF0000"/>
                </a:highlight>
                <a:latin typeface="Corbel"/>
                <a:cs typeface="Corbel"/>
              </a:rPr>
              <a:t>emergency arrangements with </a:t>
            </a:r>
            <a:r>
              <a:rPr sz="2000" spc="-5" dirty="0">
                <a:highlight>
                  <a:srgbClr val="FF0000"/>
                </a:highlight>
                <a:latin typeface="Corbel"/>
                <a:cs typeface="Corbel"/>
              </a:rPr>
              <a:t>all </a:t>
            </a:r>
            <a:r>
              <a:rPr sz="2000" dirty="0">
                <a:highlight>
                  <a:srgbClr val="FF0000"/>
                </a:highlight>
                <a:latin typeface="Corbel"/>
                <a:cs typeface="Corbel"/>
              </a:rPr>
              <a:t>the </a:t>
            </a:r>
            <a:r>
              <a:rPr sz="2000" spc="-5" dirty="0">
                <a:highlight>
                  <a:srgbClr val="FF0000"/>
                </a:highlight>
                <a:latin typeface="Corbel"/>
                <a:cs typeface="Corbel"/>
              </a:rPr>
              <a:t>local response  agencies</a:t>
            </a:r>
            <a:endParaRPr sz="2000" dirty="0">
              <a:highlight>
                <a:srgbClr val="FF0000"/>
              </a:highlight>
              <a:latin typeface="Corbel"/>
              <a:cs typeface="Corbe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914400"/>
            <a:ext cx="6407150" cy="695960"/>
          </a:xfrm>
          <a:prstGeom prst="rect">
            <a:avLst/>
          </a:prstGeom>
        </p:spPr>
        <p:txBody>
          <a:bodyPr vert="horz" wrap="square" lIns="0" tIns="12700" rIns="0" bIns="0" rtlCol="0">
            <a:spAutoFit/>
          </a:bodyPr>
          <a:lstStyle/>
          <a:p>
            <a:pPr marL="12700">
              <a:lnSpc>
                <a:spcPct val="100000"/>
              </a:lnSpc>
              <a:spcBef>
                <a:spcPts val="100"/>
              </a:spcBef>
            </a:pPr>
            <a:r>
              <a:rPr spc="-5" dirty="0"/>
              <a:t>Step #9: Employee</a:t>
            </a:r>
            <a:r>
              <a:rPr spc="-325" dirty="0"/>
              <a:t> </a:t>
            </a:r>
            <a:r>
              <a:rPr spc="-40" dirty="0"/>
              <a:t>Training</a:t>
            </a:r>
          </a:p>
        </p:txBody>
      </p:sp>
      <p:sp>
        <p:nvSpPr>
          <p:cNvPr id="3" name="object 3"/>
          <p:cNvSpPr txBox="1"/>
          <p:nvPr/>
        </p:nvSpPr>
        <p:spPr>
          <a:xfrm>
            <a:off x="562012" y="2133600"/>
            <a:ext cx="6704330" cy="4454040"/>
          </a:xfrm>
          <a:prstGeom prst="rect">
            <a:avLst/>
          </a:prstGeom>
        </p:spPr>
        <p:txBody>
          <a:bodyPr vert="horz" wrap="square" lIns="0" tIns="53975" rIns="0" bIns="0" rtlCol="0">
            <a:spAutoFit/>
          </a:bodyPr>
          <a:lstStyle/>
          <a:p>
            <a:pPr marL="195580" marR="54610" indent="-182880">
              <a:lnSpc>
                <a:spcPct val="88700"/>
              </a:lnSpc>
              <a:spcBef>
                <a:spcPts val="425"/>
              </a:spcBef>
              <a:buClr>
                <a:schemeClr val="tx1"/>
              </a:buClr>
              <a:buSzPct val="79166"/>
              <a:buChar char="•"/>
              <a:tabLst>
                <a:tab pos="195580" algn="l"/>
              </a:tabLst>
            </a:pPr>
            <a:r>
              <a:rPr sz="2400" dirty="0">
                <a:latin typeface="Corbel"/>
                <a:cs typeface="Corbel"/>
              </a:rPr>
              <a:t>The Minnesota </a:t>
            </a:r>
            <a:r>
              <a:rPr sz="2400" spc="-15" dirty="0">
                <a:latin typeface="Corbel"/>
                <a:cs typeface="Corbel"/>
              </a:rPr>
              <a:t>Pollution </a:t>
            </a:r>
            <a:r>
              <a:rPr sz="2400" spc="-5" dirty="0">
                <a:latin typeface="Corbel"/>
                <a:cs typeface="Corbel"/>
              </a:rPr>
              <a:t>Control Agency and</a:t>
            </a:r>
            <a:r>
              <a:rPr lang="en-US" sz="2400" spc="-5" dirty="0">
                <a:latin typeface="Corbel"/>
                <a:cs typeface="Corbel"/>
              </a:rPr>
              <a:t> </a:t>
            </a:r>
            <a:r>
              <a:rPr sz="2400" spc="-320" dirty="0">
                <a:latin typeface="Corbel"/>
                <a:cs typeface="Corbel"/>
              </a:rPr>
              <a:t> </a:t>
            </a:r>
            <a:r>
              <a:rPr sz="2400" spc="-5" dirty="0">
                <a:latin typeface="Corbel"/>
                <a:cs typeface="Corbel"/>
              </a:rPr>
              <a:t>Anoka  County encourage</a:t>
            </a:r>
            <a:r>
              <a:rPr sz="2400" i="1" spc="-5" dirty="0">
                <a:latin typeface="Corbel"/>
                <a:cs typeface="Corbel"/>
              </a:rPr>
              <a:t> </a:t>
            </a:r>
            <a:r>
              <a:rPr sz="2400" spc="-5" dirty="0">
                <a:latin typeface="Corbel"/>
                <a:cs typeface="Corbel"/>
              </a:rPr>
              <a:t>every </a:t>
            </a:r>
            <a:r>
              <a:rPr sz="2400" dirty="0">
                <a:latin typeface="Corbel"/>
                <a:cs typeface="Corbel"/>
              </a:rPr>
              <a:t>employee with </a:t>
            </a:r>
            <a:r>
              <a:rPr sz="2400" spc="-10" dirty="0">
                <a:latin typeface="Corbel"/>
                <a:cs typeface="Corbel"/>
              </a:rPr>
              <a:t>hazardous  </a:t>
            </a:r>
            <a:r>
              <a:rPr sz="2400" dirty="0">
                <a:latin typeface="Corbel"/>
                <a:cs typeface="Corbel"/>
              </a:rPr>
              <a:t>waste-related duties be</a:t>
            </a:r>
            <a:r>
              <a:rPr sz="2400" spc="-15" dirty="0">
                <a:latin typeface="Corbel"/>
                <a:cs typeface="Corbel"/>
              </a:rPr>
              <a:t> </a:t>
            </a:r>
            <a:r>
              <a:rPr sz="2400" dirty="0">
                <a:latin typeface="Corbel"/>
                <a:cs typeface="Corbel"/>
              </a:rPr>
              <a:t>trained.</a:t>
            </a:r>
            <a:endParaRPr lang="en-US" sz="2400" dirty="0">
              <a:latin typeface="Corbel"/>
              <a:cs typeface="Corbel"/>
            </a:endParaRPr>
          </a:p>
          <a:p>
            <a:pPr marL="195580" marR="54610" indent="-182880">
              <a:lnSpc>
                <a:spcPct val="88700"/>
              </a:lnSpc>
              <a:spcBef>
                <a:spcPts val="425"/>
              </a:spcBef>
              <a:buClr>
                <a:schemeClr val="tx1"/>
              </a:buClr>
              <a:buSzPct val="79166"/>
              <a:buChar char="•"/>
              <a:tabLst>
                <a:tab pos="195580" algn="l"/>
              </a:tabLst>
            </a:pPr>
            <a:endParaRPr sz="2400" dirty="0">
              <a:latin typeface="Corbel"/>
              <a:cs typeface="Corbel"/>
            </a:endParaRPr>
          </a:p>
          <a:p>
            <a:pPr marL="424180" lvl="1" indent="-182880">
              <a:lnSpc>
                <a:spcPct val="100000"/>
              </a:lnSpc>
              <a:spcBef>
                <a:spcPts val="15"/>
              </a:spcBef>
              <a:buClr>
                <a:schemeClr val="tx1"/>
              </a:buClr>
              <a:buSzPct val="80000"/>
              <a:buChar char="•"/>
              <a:tabLst>
                <a:tab pos="424180" algn="l"/>
              </a:tabLst>
            </a:pPr>
            <a:r>
              <a:rPr sz="2000" spc="-5" dirty="0">
                <a:solidFill>
                  <a:srgbClr val="FF0000"/>
                </a:solidFill>
                <a:highlight>
                  <a:srgbClr val="FFFF00"/>
                </a:highlight>
                <a:latin typeface="Corbel"/>
                <a:cs typeface="Corbel"/>
              </a:rPr>
              <a:t>This includes employees who </a:t>
            </a:r>
            <a:r>
              <a:rPr sz="2000" dirty="0">
                <a:solidFill>
                  <a:srgbClr val="FF0000"/>
                </a:solidFill>
                <a:highlight>
                  <a:srgbClr val="FFFF00"/>
                </a:highlight>
                <a:latin typeface="Corbel"/>
                <a:cs typeface="Corbel"/>
              </a:rPr>
              <a:t>just </a:t>
            </a:r>
            <a:r>
              <a:rPr sz="2000" spc="-5" dirty="0">
                <a:solidFill>
                  <a:srgbClr val="FF0000"/>
                </a:solidFill>
                <a:highlight>
                  <a:srgbClr val="FFFF00"/>
                </a:highlight>
                <a:latin typeface="Corbel"/>
                <a:cs typeface="Corbel"/>
              </a:rPr>
              <a:t>sign off on </a:t>
            </a:r>
            <a:r>
              <a:rPr sz="2000" dirty="0">
                <a:solidFill>
                  <a:srgbClr val="FF0000"/>
                </a:solidFill>
                <a:highlight>
                  <a:srgbClr val="FFFF00"/>
                </a:highlight>
                <a:latin typeface="Corbel"/>
                <a:cs typeface="Corbel"/>
              </a:rPr>
              <a:t>a</a:t>
            </a:r>
            <a:r>
              <a:rPr sz="2000" spc="35" dirty="0">
                <a:solidFill>
                  <a:srgbClr val="FF0000"/>
                </a:solidFill>
                <a:highlight>
                  <a:srgbClr val="FFFF00"/>
                </a:highlight>
                <a:latin typeface="Corbel"/>
                <a:cs typeface="Corbel"/>
              </a:rPr>
              <a:t> </a:t>
            </a:r>
            <a:r>
              <a:rPr sz="2000" spc="-5" dirty="0">
                <a:solidFill>
                  <a:srgbClr val="FF0000"/>
                </a:solidFill>
                <a:highlight>
                  <a:srgbClr val="FFFF00"/>
                </a:highlight>
                <a:latin typeface="Corbel"/>
                <a:cs typeface="Corbel"/>
              </a:rPr>
              <a:t>manifest.</a:t>
            </a:r>
            <a:endParaRPr sz="2000" dirty="0">
              <a:solidFill>
                <a:srgbClr val="FF0000"/>
              </a:solidFill>
              <a:highlight>
                <a:srgbClr val="FFFF00"/>
              </a:highlight>
              <a:latin typeface="Corbel"/>
              <a:cs typeface="Corbel"/>
            </a:endParaRPr>
          </a:p>
          <a:p>
            <a:pPr lvl="1">
              <a:lnSpc>
                <a:spcPct val="100000"/>
              </a:lnSpc>
              <a:spcBef>
                <a:spcPts val="55"/>
              </a:spcBef>
              <a:buClr>
                <a:schemeClr val="tx1"/>
              </a:buClr>
              <a:buFont typeface="Corbel"/>
              <a:buChar char="•"/>
            </a:pPr>
            <a:endParaRPr sz="1450" dirty="0">
              <a:latin typeface="Corbel"/>
              <a:cs typeface="Corbel"/>
            </a:endParaRPr>
          </a:p>
          <a:p>
            <a:pPr marL="195580" marR="5080" indent="-182880">
              <a:lnSpc>
                <a:spcPts val="2590"/>
              </a:lnSpc>
              <a:buClr>
                <a:schemeClr val="tx1"/>
              </a:buClr>
              <a:buSzPct val="79166"/>
              <a:buChar char="•"/>
              <a:tabLst>
                <a:tab pos="195580" algn="l"/>
              </a:tabLst>
            </a:pPr>
            <a:r>
              <a:rPr sz="2400" dirty="0">
                <a:latin typeface="Corbel"/>
                <a:cs typeface="Corbel"/>
              </a:rPr>
              <a:t>VSQGs </a:t>
            </a:r>
            <a:r>
              <a:rPr sz="2400" spc="-5" dirty="0">
                <a:latin typeface="Corbel"/>
                <a:cs typeface="Corbel"/>
              </a:rPr>
              <a:t>are not </a:t>
            </a:r>
            <a:r>
              <a:rPr sz="2400" dirty="0">
                <a:latin typeface="Corbel"/>
                <a:cs typeface="Corbel"/>
              </a:rPr>
              <a:t>required to </a:t>
            </a:r>
            <a:r>
              <a:rPr sz="2400" spc="-5" dirty="0">
                <a:latin typeface="Corbel"/>
                <a:cs typeface="Corbel"/>
              </a:rPr>
              <a:t>provide hazardous waste  training under </a:t>
            </a:r>
            <a:r>
              <a:rPr sz="2400" dirty="0">
                <a:latin typeface="Corbel"/>
                <a:cs typeface="Corbel"/>
              </a:rPr>
              <a:t>Minnesota </a:t>
            </a:r>
            <a:r>
              <a:rPr sz="2400" spc="-5" dirty="0">
                <a:latin typeface="Corbel"/>
                <a:cs typeface="Corbel"/>
              </a:rPr>
              <a:t>Hazardous Waste</a:t>
            </a:r>
            <a:r>
              <a:rPr sz="2400" spc="-155" dirty="0">
                <a:latin typeface="Corbel"/>
                <a:cs typeface="Corbel"/>
              </a:rPr>
              <a:t> </a:t>
            </a:r>
            <a:r>
              <a:rPr sz="2400" spc="-5" dirty="0">
                <a:latin typeface="Corbel"/>
                <a:cs typeface="Corbel"/>
              </a:rPr>
              <a:t>Rules.</a:t>
            </a:r>
            <a:endParaRPr sz="2400" dirty="0">
              <a:latin typeface="Corbel"/>
              <a:cs typeface="Corbel"/>
            </a:endParaRPr>
          </a:p>
          <a:p>
            <a:pPr marL="195580" marR="113664" indent="-182880">
              <a:lnSpc>
                <a:spcPct val="89400"/>
              </a:lnSpc>
              <a:spcBef>
                <a:spcPts val="1395"/>
              </a:spcBef>
              <a:buClr>
                <a:schemeClr val="tx1"/>
              </a:buClr>
              <a:buSzPct val="79166"/>
              <a:buFont typeface="Corbel"/>
              <a:buChar char="•"/>
              <a:tabLst>
                <a:tab pos="195580" algn="l"/>
              </a:tabLst>
            </a:pPr>
            <a:r>
              <a:rPr sz="2400" b="1" u="sng" spc="-10" dirty="0">
                <a:uFill>
                  <a:solidFill>
                    <a:srgbClr val="000000"/>
                  </a:solidFill>
                </a:uFill>
                <a:latin typeface="Corbel"/>
                <a:cs typeface="Corbel"/>
              </a:rPr>
              <a:t>However</a:t>
            </a:r>
            <a:r>
              <a:rPr sz="2400" spc="-10" dirty="0">
                <a:latin typeface="Corbel"/>
                <a:cs typeface="Corbel"/>
              </a:rPr>
              <a:t>, </a:t>
            </a:r>
            <a:r>
              <a:rPr sz="2400" spc="-5" dirty="0">
                <a:latin typeface="Corbel"/>
                <a:cs typeface="Corbel"/>
              </a:rPr>
              <a:t>you may </a:t>
            </a:r>
            <a:r>
              <a:rPr sz="2400" dirty="0">
                <a:latin typeface="Corbel"/>
                <a:cs typeface="Corbel"/>
              </a:rPr>
              <a:t>be </a:t>
            </a:r>
            <a:r>
              <a:rPr sz="2400" spc="-5" dirty="0">
                <a:latin typeface="Corbel"/>
                <a:cs typeface="Corbel"/>
              </a:rPr>
              <a:t>required </a:t>
            </a:r>
            <a:r>
              <a:rPr sz="2400" dirty="0">
                <a:latin typeface="Corbel"/>
                <a:cs typeface="Corbel"/>
              </a:rPr>
              <a:t>to </a:t>
            </a:r>
            <a:r>
              <a:rPr sz="2400" spc="-5" dirty="0">
                <a:latin typeface="Corbel"/>
                <a:cs typeface="Corbel"/>
              </a:rPr>
              <a:t>train your  </a:t>
            </a:r>
            <a:r>
              <a:rPr sz="2400" dirty="0">
                <a:latin typeface="Corbel"/>
                <a:cs typeface="Corbel"/>
              </a:rPr>
              <a:t>employees </a:t>
            </a:r>
            <a:r>
              <a:rPr sz="2400" spc="-5" dirty="0">
                <a:latin typeface="Corbel"/>
                <a:cs typeface="Corbel"/>
              </a:rPr>
              <a:t>under the regulations of the </a:t>
            </a:r>
            <a:r>
              <a:rPr sz="2400" spc="-20" dirty="0">
                <a:latin typeface="Corbel"/>
                <a:cs typeface="Corbel"/>
              </a:rPr>
              <a:t>U.S.  </a:t>
            </a:r>
            <a:r>
              <a:rPr sz="2400" spc="-10" dirty="0">
                <a:latin typeface="Corbel"/>
                <a:cs typeface="Corbel"/>
              </a:rPr>
              <a:t>Occupational </a:t>
            </a:r>
            <a:r>
              <a:rPr sz="2400" dirty="0">
                <a:latin typeface="Corbel"/>
                <a:cs typeface="Corbel"/>
              </a:rPr>
              <a:t>Safety &amp; Health </a:t>
            </a:r>
            <a:r>
              <a:rPr sz="2400" spc="-5" dirty="0">
                <a:latin typeface="Corbel"/>
                <a:cs typeface="Corbel"/>
              </a:rPr>
              <a:t>Administration  </a:t>
            </a:r>
            <a:r>
              <a:rPr sz="2400" spc="-20" dirty="0">
                <a:latin typeface="Corbel"/>
                <a:cs typeface="Corbel"/>
              </a:rPr>
              <a:t>(OSHA) </a:t>
            </a:r>
            <a:r>
              <a:rPr sz="2400" spc="-5" dirty="0">
                <a:latin typeface="Corbel"/>
                <a:cs typeface="Corbel"/>
              </a:rPr>
              <a:t>and the </a:t>
            </a:r>
            <a:r>
              <a:rPr sz="2400" spc="-15" dirty="0">
                <a:latin typeface="Corbel"/>
                <a:cs typeface="Corbel"/>
              </a:rPr>
              <a:t>U.S. </a:t>
            </a:r>
            <a:r>
              <a:rPr sz="2400" spc="-5" dirty="0">
                <a:latin typeface="Corbel"/>
                <a:cs typeface="Corbel"/>
              </a:rPr>
              <a:t>Department of</a:t>
            </a:r>
            <a:r>
              <a:rPr sz="2400" spc="-200" dirty="0">
                <a:latin typeface="Corbel"/>
                <a:cs typeface="Corbel"/>
              </a:rPr>
              <a:t> </a:t>
            </a:r>
            <a:r>
              <a:rPr sz="2400" spc="-15" dirty="0">
                <a:latin typeface="Corbel"/>
                <a:cs typeface="Corbel"/>
              </a:rPr>
              <a:t>Transportation  </a:t>
            </a:r>
            <a:r>
              <a:rPr sz="2400" spc="-10" dirty="0">
                <a:latin typeface="Corbel"/>
                <a:cs typeface="Corbel"/>
              </a:rPr>
              <a:t>(DOT).</a:t>
            </a:r>
            <a:endParaRPr sz="2400" dirty="0">
              <a:latin typeface="Corbel"/>
              <a:cs typeface="Corbel"/>
            </a:endParaRPr>
          </a:p>
        </p:txBody>
      </p:sp>
      <p:sp>
        <p:nvSpPr>
          <p:cNvPr id="4" name="object 4"/>
          <p:cNvSpPr/>
          <p:nvPr/>
        </p:nvSpPr>
        <p:spPr>
          <a:xfrm>
            <a:off x="8392203" y="2816603"/>
            <a:ext cx="3199606" cy="2209800"/>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8354023" y="2778503"/>
            <a:ext cx="3275965" cy="2286000"/>
          </a:xfrm>
          <a:custGeom>
            <a:avLst/>
            <a:gdLst/>
            <a:ahLst/>
            <a:cxnLst/>
            <a:rect l="l" t="t" r="r" b="b"/>
            <a:pathLst>
              <a:path w="3275965" h="2286000">
                <a:moveTo>
                  <a:pt x="0" y="0"/>
                </a:moveTo>
                <a:lnTo>
                  <a:pt x="3275805" y="0"/>
                </a:lnTo>
                <a:lnTo>
                  <a:pt x="3275805" y="2285999"/>
                </a:lnTo>
                <a:lnTo>
                  <a:pt x="0" y="2285999"/>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914400"/>
            <a:ext cx="6259830" cy="695960"/>
          </a:xfrm>
          <a:prstGeom prst="rect">
            <a:avLst/>
          </a:prstGeom>
        </p:spPr>
        <p:txBody>
          <a:bodyPr vert="horz" wrap="square" lIns="0" tIns="12700" rIns="0" bIns="0" rtlCol="0">
            <a:spAutoFit/>
          </a:bodyPr>
          <a:lstStyle/>
          <a:p>
            <a:pPr marL="12700">
              <a:lnSpc>
                <a:spcPct val="100000"/>
              </a:lnSpc>
              <a:spcBef>
                <a:spcPts val="100"/>
              </a:spcBef>
            </a:pPr>
            <a:r>
              <a:rPr spc="-5" dirty="0"/>
              <a:t>Step #9 Employee</a:t>
            </a:r>
            <a:r>
              <a:rPr spc="-325" dirty="0"/>
              <a:t> </a:t>
            </a:r>
            <a:r>
              <a:rPr spc="-40" dirty="0"/>
              <a:t>Training</a:t>
            </a:r>
          </a:p>
        </p:txBody>
      </p:sp>
      <p:sp>
        <p:nvSpPr>
          <p:cNvPr id="3" name="object 3"/>
          <p:cNvSpPr txBox="1"/>
          <p:nvPr/>
        </p:nvSpPr>
        <p:spPr>
          <a:xfrm>
            <a:off x="914400" y="2017018"/>
            <a:ext cx="10515600" cy="4594719"/>
          </a:xfrm>
          <a:prstGeom prst="rect">
            <a:avLst/>
          </a:prstGeom>
        </p:spPr>
        <p:txBody>
          <a:bodyPr vert="horz" wrap="square" lIns="0" tIns="12700" rIns="0" bIns="0" rtlCol="0">
            <a:spAutoFit/>
          </a:bodyPr>
          <a:lstStyle/>
          <a:p>
            <a:pPr marL="12700">
              <a:lnSpc>
                <a:spcPct val="100000"/>
              </a:lnSpc>
              <a:spcBef>
                <a:spcPts val="100"/>
              </a:spcBef>
            </a:pPr>
            <a:r>
              <a:rPr lang="en-US" sz="3600" dirty="0">
                <a:solidFill>
                  <a:srgbClr val="FFFF00"/>
                </a:solidFill>
                <a:latin typeface="Corbel"/>
                <a:cs typeface="Corbel"/>
              </a:rPr>
              <a:t>                       </a:t>
            </a:r>
            <a:r>
              <a:rPr sz="3600" dirty="0">
                <a:solidFill>
                  <a:srgbClr val="FFFF00"/>
                </a:solidFill>
                <a:latin typeface="Corbel"/>
                <a:cs typeface="Corbel"/>
              </a:rPr>
              <a:t>SQG </a:t>
            </a:r>
            <a:r>
              <a:rPr sz="3600" spc="-35" dirty="0">
                <a:solidFill>
                  <a:srgbClr val="FFFF00"/>
                </a:solidFill>
                <a:latin typeface="Corbel"/>
                <a:cs typeface="Corbel"/>
              </a:rPr>
              <a:t>Training</a:t>
            </a:r>
            <a:r>
              <a:rPr sz="3600" spc="-245" dirty="0">
                <a:solidFill>
                  <a:srgbClr val="FFFF00"/>
                </a:solidFill>
                <a:latin typeface="Corbel"/>
                <a:cs typeface="Corbel"/>
              </a:rPr>
              <a:t> </a:t>
            </a:r>
            <a:r>
              <a:rPr sz="3600" spc="-15" dirty="0">
                <a:solidFill>
                  <a:srgbClr val="FFFF00"/>
                </a:solidFill>
                <a:latin typeface="Corbel"/>
                <a:cs typeface="Corbel"/>
              </a:rPr>
              <a:t>Requirements</a:t>
            </a:r>
            <a:endParaRPr sz="3600" dirty="0">
              <a:solidFill>
                <a:srgbClr val="FFFF00"/>
              </a:solidFill>
              <a:latin typeface="Corbel"/>
              <a:cs typeface="Corbel"/>
            </a:endParaRPr>
          </a:p>
          <a:p>
            <a:pPr marL="241300" marR="5080" indent="-182880">
              <a:lnSpc>
                <a:spcPts val="2620"/>
              </a:lnSpc>
              <a:spcBef>
                <a:spcPts val="2365"/>
              </a:spcBef>
              <a:buClr>
                <a:schemeClr val="tx1"/>
              </a:buClr>
              <a:buSzPct val="79166"/>
              <a:buChar char="•"/>
              <a:tabLst>
                <a:tab pos="241300" algn="l"/>
              </a:tabLst>
            </a:pPr>
            <a:r>
              <a:rPr sz="2400" spc="-5" dirty="0">
                <a:latin typeface="Corbel"/>
                <a:cs typeface="Corbel"/>
              </a:rPr>
              <a:t>Small Quantity Generators must provide hazardous waste training </a:t>
            </a:r>
            <a:r>
              <a:rPr sz="2400" dirty="0">
                <a:latin typeface="Corbel"/>
                <a:cs typeface="Corbel"/>
              </a:rPr>
              <a:t>to  employees </a:t>
            </a:r>
            <a:r>
              <a:rPr sz="2400" spc="-5" dirty="0">
                <a:latin typeface="Corbel"/>
                <a:cs typeface="Corbel"/>
              </a:rPr>
              <a:t>who</a:t>
            </a:r>
            <a:r>
              <a:rPr sz="2400" spc="-20" dirty="0">
                <a:latin typeface="Corbel"/>
                <a:cs typeface="Corbel"/>
              </a:rPr>
              <a:t> </a:t>
            </a:r>
            <a:r>
              <a:rPr sz="2400" dirty="0">
                <a:latin typeface="Corbel"/>
                <a:cs typeface="Corbel"/>
              </a:rPr>
              <a:t>are:</a:t>
            </a:r>
            <a:endParaRPr sz="2400" dirty="0">
              <a:solidFill>
                <a:srgbClr val="FFFF00"/>
              </a:solidFill>
              <a:latin typeface="Corbel"/>
              <a:cs typeface="Corbel"/>
            </a:endParaRPr>
          </a:p>
          <a:p>
            <a:pPr marL="469900" lvl="1" indent="-183515">
              <a:lnSpc>
                <a:spcPts val="2270"/>
              </a:lnSpc>
              <a:buClr>
                <a:schemeClr val="tx1"/>
              </a:buClr>
              <a:buSzPct val="80000"/>
              <a:buChar char="•"/>
              <a:tabLst>
                <a:tab pos="469900" algn="l"/>
              </a:tabLst>
            </a:pPr>
            <a:r>
              <a:rPr sz="2400" spc="-5" dirty="0">
                <a:solidFill>
                  <a:srgbClr val="FFFF00"/>
                </a:solidFill>
                <a:latin typeface="Corbel"/>
                <a:cs typeface="Corbel"/>
              </a:rPr>
              <a:t>Generating or handling hazardous</a:t>
            </a:r>
            <a:r>
              <a:rPr sz="2400" spc="10" dirty="0">
                <a:solidFill>
                  <a:srgbClr val="FFFF00"/>
                </a:solidFill>
                <a:latin typeface="Corbel"/>
                <a:cs typeface="Corbel"/>
              </a:rPr>
              <a:t> </a:t>
            </a:r>
            <a:r>
              <a:rPr sz="2400" dirty="0">
                <a:solidFill>
                  <a:srgbClr val="FFFF00"/>
                </a:solidFill>
                <a:latin typeface="Corbel"/>
                <a:cs typeface="Corbel"/>
              </a:rPr>
              <a:t>waste</a:t>
            </a:r>
          </a:p>
          <a:p>
            <a:pPr marL="469900" lvl="1" indent="-183515">
              <a:lnSpc>
                <a:spcPct val="100000"/>
              </a:lnSpc>
              <a:spcBef>
                <a:spcPts val="385"/>
              </a:spcBef>
              <a:buClr>
                <a:schemeClr val="tx1"/>
              </a:buClr>
              <a:buSzPct val="80000"/>
              <a:buChar char="•"/>
              <a:tabLst>
                <a:tab pos="469900" algn="l"/>
              </a:tabLst>
            </a:pPr>
            <a:r>
              <a:rPr sz="2400" spc="-5" dirty="0">
                <a:solidFill>
                  <a:srgbClr val="FFFF00"/>
                </a:solidFill>
                <a:latin typeface="Corbel"/>
                <a:cs typeface="Corbel"/>
              </a:rPr>
              <a:t>Preparing hazardous waste-related </a:t>
            </a:r>
            <a:r>
              <a:rPr sz="2400" dirty="0">
                <a:solidFill>
                  <a:srgbClr val="FFFF00"/>
                </a:solidFill>
                <a:latin typeface="Corbel"/>
                <a:cs typeface="Corbel"/>
              </a:rPr>
              <a:t>records </a:t>
            </a:r>
            <a:r>
              <a:rPr sz="2400" spc="-5" dirty="0">
                <a:solidFill>
                  <a:srgbClr val="FFFF00"/>
                </a:solidFill>
                <a:latin typeface="Corbel"/>
                <a:cs typeface="Corbel"/>
              </a:rPr>
              <a:t>(manifests, inspection logs,</a:t>
            </a:r>
            <a:r>
              <a:rPr sz="2400" spc="50" dirty="0">
                <a:solidFill>
                  <a:srgbClr val="FFFF00"/>
                </a:solidFill>
                <a:latin typeface="Corbel"/>
                <a:cs typeface="Corbel"/>
              </a:rPr>
              <a:t> </a:t>
            </a:r>
            <a:r>
              <a:rPr sz="2400" spc="-5" dirty="0">
                <a:solidFill>
                  <a:srgbClr val="FFFF00"/>
                </a:solidFill>
                <a:latin typeface="Corbel"/>
                <a:cs typeface="Corbel"/>
              </a:rPr>
              <a:t>etc.)</a:t>
            </a:r>
            <a:endParaRPr sz="2400" dirty="0">
              <a:solidFill>
                <a:srgbClr val="FFFF00"/>
              </a:solidFill>
              <a:latin typeface="Corbel"/>
              <a:cs typeface="Corbel"/>
            </a:endParaRPr>
          </a:p>
          <a:p>
            <a:pPr marL="469900" lvl="1" indent="-183515">
              <a:lnSpc>
                <a:spcPct val="100000"/>
              </a:lnSpc>
              <a:spcBef>
                <a:spcPts val="315"/>
              </a:spcBef>
              <a:buClr>
                <a:schemeClr val="tx1"/>
              </a:buClr>
              <a:buSzPct val="80000"/>
              <a:buChar char="•"/>
              <a:tabLst>
                <a:tab pos="469900" algn="l"/>
              </a:tabLst>
            </a:pPr>
            <a:r>
              <a:rPr sz="2400" spc="-5" dirty="0">
                <a:solidFill>
                  <a:srgbClr val="FFFF00"/>
                </a:solidFill>
                <a:latin typeface="Corbel"/>
                <a:cs typeface="Corbel"/>
              </a:rPr>
              <a:t>Designated </a:t>
            </a:r>
            <a:r>
              <a:rPr sz="2400" dirty="0">
                <a:solidFill>
                  <a:srgbClr val="FFFF00"/>
                </a:solidFill>
                <a:latin typeface="Corbel"/>
                <a:cs typeface="Corbel"/>
              </a:rPr>
              <a:t>to </a:t>
            </a:r>
            <a:r>
              <a:rPr sz="2400" spc="-5" dirty="0">
                <a:solidFill>
                  <a:srgbClr val="FFFF00"/>
                </a:solidFill>
                <a:latin typeface="Corbel"/>
                <a:cs typeface="Corbel"/>
              </a:rPr>
              <a:t>respond </a:t>
            </a:r>
            <a:r>
              <a:rPr sz="2400" dirty="0">
                <a:solidFill>
                  <a:srgbClr val="FFFF00"/>
                </a:solidFill>
                <a:latin typeface="Corbel"/>
                <a:cs typeface="Corbel"/>
              </a:rPr>
              <a:t>to </a:t>
            </a:r>
            <a:r>
              <a:rPr sz="2400" spc="-5" dirty="0">
                <a:solidFill>
                  <a:srgbClr val="FFFF00"/>
                </a:solidFill>
                <a:latin typeface="Corbel"/>
                <a:cs typeface="Corbel"/>
              </a:rPr>
              <a:t>or manage hazardous </a:t>
            </a:r>
            <a:r>
              <a:rPr sz="2400" dirty="0">
                <a:solidFill>
                  <a:srgbClr val="FFFF00"/>
                </a:solidFill>
                <a:latin typeface="Corbel"/>
                <a:cs typeface="Corbel"/>
              </a:rPr>
              <a:t>waste </a:t>
            </a:r>
            <a:r>
              <a:rPr sz="2400" spc="-5" dirty="0">
                <a:solidFill>
                  <a:srgbClr val="FFFF00"/>
                </a:solidFill>
                <a:latin typeface="Corbel"/>
                <a:cs typeface="Corbel"/>
              </a:rPr>
              <a:t>spills and</a:t>
            </a:r>
            <a:r>
              <a:rPr sz="2400" spc="45" dirty="0">
                <a:solidFill>
                  <a:srgbClr val="FFFF00"/>
                </a:solidFill>
                <a:latin typeface="Corbel"/>
                <a:cs typeface="Corbel"/>
              </a:rPr>
              <a:t> </a:t>
            </a:r>
            <a:r>
              <a:rPr sz="2400" spc="-5" dirty="0">
                <a:solidFill>
                  <a:srgbClr val="FFFF00"/>
                </a:solidFill>
                <a:latin typeface="Corbel"/>
                <a:cs typeface="Corbel"/>
              </a:rPr>
              <a:t>incidents</a:t>
            </a:r>
            <a:endParaRPr lang="en-US" sz="2400" spc="-5" dirty="0">
              <a:solidFill>
                <a:srgbClr val="FFFF00"/>
              </a:solidFill>
              <a:latin typeface="Corbel"/>
              <a:cs typeface="Corbel"/>
            </a:endParaRPr>
          </a:p>
          <a:p>
            <a:pPr marL="469900" lvl="1" indent="-183515">
              <a:lnSpc>
                <a:spcPct val="100000"/>
              </a:lnSpc>
              <a:spcBef>
                <a:spcPts val="315"/>
              </a:spcBef>
              <a:buClr>
                <a:schemeClr val="tx1"/>
              </a:buClr>
              <a:buSzPct val="80000"/>
              <a:buChar char="•"/>
              <a:tabLst>
                <a:tab pos="469900" algn="l"/>
              </a:tabLst>
            </a:pPr>
            <a:endParaRPr sz="2400" dirty="0">
              <a:latin typeface="Corbel"/>
              <a:cs typeface="Corbel"/>
            </a:endParaRPr>
          </a:p>
          <a:p>
            <a:pPr marL="355600" indent="-342900">
              <a:lnSpc>
                <a:spcPts val="2750"/>
              </a:lnSpc>
              <a:spcBef>
                <a:spcPts val="484"/>
              </a:spcBef>
              <a:buClr>
                <a:schemeClr val="tx1"/>
              </a:buClr>
              <a:buFont typeface="Arial"/>
              <a:buChar char="•"/>
              <a:tabLst>
                <a:tab pos="354965" algn="l"/>
                <a:tab pos="355600" algn="l"/>
              </a:tabLst>
            </a:pPr>
            <a:r>
              <a:rPr sz="2400" spc="-5" dirty="0">
                <a:solidFill>
                  <a:srgbClr val="FF0000"/>
                </a:solidFill>
                <a:highlight>
                  <a:srgbClr val="FFFF00"/>
                </a:highlight>
                <a:latin typeface="Corbel"/>
                <a:cs typeface="Corbel"/>
              </a:rPr>
              <a:t>SQGs only </a:t>
            </a:r>
            <a:r>
              <a:rPr sz="2400" dirty="0">
                <a:solidFill>
                  <a:srgbClr val="FF0000"/>
                </a:solidFill>
                <a:highlight>
                  <a:srgbClr val="FFFF00"/>
                </a:highlight>
                <a:latin typeface="Corbel"/>
                <a:cs typeface="Corbel"/>
              </a:rPr>
              <a:t>need to go </a:t>
            </a:r>
            <a:r>
              <a:rPr sz="2400" spc="-5" dirty="0">
                <a:solidFill>
                  <a:srgbClr val="FF0000"/>
                </a:solidFill>
                <a:highlight>
                  <a:srgbClr val="FFFF00"/>
                </a:highlight>
                <a:latin typeface="Corbel"/>
                <a:cs typeface="Corbel"/>
              </a:rPr>
              <a:t>through training</a:t>
            </a:r>
            <a:r>
              <a:rPr sz="2400" spc="-50" dirty="0">
                <a:solidFill>
                  <a:srgbClr val="FF0000"/>
                </a:solidFill>
                <a:highlight>
                  <a:srgbClr val="FFFF00"/>
                </a:highlight>
                <a:latin typeface="Corbel"/>
                <a:cs typeface="Corbel"/>
              </a:rPr>
              <a:t> </a:t>
            </a:r>
            <a:r>
              <a:rPr sz="2400" spc="-5" dirty="0">
                <a:solidFill>
                  <a:srgbClr val="FF0000"/>
                </a:solidFill>
                <a:highlight>
                  <a:srgbClr val="FFFF00"/>
                </a:highlight>
                <a:latin typeface="Corbel"/>
                <a:cs typeface="Corbel"/>
              </a:rPr>
              <a:t>once.</a:t>
            </a:r>
            <a:endParaRPr lang="en-US" sz="2400" spc="-5" dirty="0">
              <a:solidFill>
                <a:srgbClr val="FF0000"/>
              </a:solidFill>
              <a:highlight>
                <a:srgbClr val="FFFF00"/>
              </a:highlight>
              <a:latin typeface="Corbel"/>
              <a:cs typeface="Corbel"/>
            </a:endParaRPr>
          </a:p>
          <a:p>
            <a:pPr marL="355600" indent="-342900">
              <a:lnSpc>
                <a:spcPts val="2750"/>
              </a:lnSpc>
              <a:spcBef>
                <a:spcPts val="484"/>
              </a:spcBef>
              <a:buClr>
                <a:schemeClr val="tx1"/>
              </a:buClr>
              <a:buFont typeface="Arial"/>
              <a:buChar char="•"/>
              <a:tabLst>
                <a:tab pos="354965" algn="l"/>
                <a:tab pos="355600" algn="l"/>
              </a:tabLst>
            </a:pPr>
            <a:endParaRPr sz="2400" dirty="0">
              <a:solidFill>
                <a:srgbClr val="FF0000"/>
              </a:solidFill>
              <a:highlight>
                <a:srgbClr val="FFFF00"/>
              </a:highlight>
              <a:latin typeface="Corbel"/>
              <a:cs typeface="Corbel"/>
            </a:endParaRPr>
          </a:p>
          <a:p>
            <a:pPr marL="355600" marR="254635" indent="-342900">
              <a:lnSpc>
                <a:spcPct val="88300"/>
              </a:lnSpc>
              <a:spcBef>
                <a:spcPts val="204"/>
              </a:spcBef>
              <a:buClr>
                <a:schemeClr val="tx1"/>
              </a:buClr>
              <a:buFont typeface="Arial"/>
              <a:buChar char="•"/>
              <a:tabLst>
                <a:tab pos="354965" algn="l"/>
                <a:tab pos="355600" algn="l"/>
              </a:tabLst>
            </a:pPr>
            <a:r>
              <a:rPr sz="2400" spc="-15" dirty="0">
                <a:latin typeface="Corbel"/>
                <a:cs typeface="Corbel"/>
              </a:rPr>
              <a:t>Keep </a:t>
            </a:r>
            <a:r>
              <a:rPr sz="2400" dirty="0">
                <a:latin typeface="Corbel"/>
                <a:cs typeface="Corbel"/>
              </a:rPr>
              <a:t>all </a:t>
            </a:r>
            <a:r>
              <a:rPr sz="2400" spc="-5" dirty="0">
                <a:latin typeface="Corbel"/>
                <a:cs typeface="Corbel"/>
              </a:rPr>
              <a:t>hazardous </a:t>
            </a:r>
            <a:r>
              <a:rPr sz="2400" dirty="0">
                <a:latin typeface="Corbel"/>
                <a:cs typeface="Corbel"/>
              </a:rPr>
              <a:t>waste </a:t>
            </a:r>
            <a:r>
              <a:rPr sz="2400" spc="-5" dirty="0">
                <a:latin typeface="Corbel"/>
                <a:cs typeface="Corbel"/>
              </a:rPr>
              <a:t>training records received </a:t>
            </a:r>
            <a:r>
              <a:rPr sz="2400" dirty="0">
                <a:latin typeface="Corbel"/>
                <a:cs typeface="Corbel"/>
              </a:rPr>
              <a:t>by employees  </a:t>
            </a:r>
            <a:r>
              <a:rPr sz="2400" spc="-5" dirty="0">
                <a:latin typeface="Corbel"/>
                <a:cs typeface="Corbel"/>
              </a:rPr>
              <a:t>for </a:t>
            </a:r>
            <a:r>
              <a:rPr sz="2400" spc="-5" dirty="0">
                <a:solidFill>
                  <a:srgbClr val="FF0000"/>
                </a:solidFill>
                <a:highlight>
                  <a:srgbClr val="FFFF00"/>
                </a:highlight>
                <a:latin typeface="Corbel"/>
                <a:cs typeface="Corbel"/>
              </a:rPr>
              <a:t>at </a:t>
            </a:r>
            <a:r>
              <a:rPr sz="2400" dirty="0">
                <a:solidFill>
                  <a:srgbClr val="FF0000"/>
                </a:solidFill>
                <a:highlight>
                  <a:srgbClr val="FFFF00"/>
                </a:highlight>
                <a:latin typeface="Corbel"/>
                <a:cs typeface="Corbel"/>
              </a:rPr>
              <a:t>least </a:t>
            </a:r>
            <a:r>
              <a:rPr sz="2400" u="sng" spc="-5" dirty="0">
                <a:solidFill>
                  <a:srgbClr val="FF0000"/>
                </a:solidFill>
                <a:highlight>
                  <a:srgbClr val="FFFF00"/>
                </a:highlight>
                <a:uFill>
                  <a:solidFill>
                    <a:srgbClr val="000000"/>
                  </a:solidFill>
                </a:uFill>
                <a:latin typeface="Corbel"/>
                <a:cs typeface="Corbel"/>
              </a:rPr>
              <a:t>three</a:t>
            </a:r>
            <a:r>
              <a:rPr sz="2400" spc="-5" dirty="0">
                <a:solidFill>
                  <a:srgbClr val="FF0000"/>
                </a:solidFill>
                <a:highlight>
                  <a:srgbClr val="FFFF00"/>
                </a:highlight>
                <a:latin typeface="Corbel"/>
                <a:cs typeface="Corbel"/>
              </a:rPr>
              <a:t> years </a:t>
            </a:r>
            <a:r>
              <a:rPr sz="2400" spc="-5" dirty="0">
                <a:latin typeface="Corbel"/>
                <a:cs typeface="Corbel"/>
              </a:rPr>
              <a:t>after they stop </a:t>
            </a:r>
            <a:r>
              <a:rPr sz="2400" dirty="0">
                <a:latin typeface="Corbel"/>
                <a:cs typeface="Corbel"/>
              </a:rPr>
              <a:t>all </a:t>
            </a:r>
            <a:r>
              <a:rPr sz="2400" spc="-5" dirty="0">
                <a:latin typeface="Corbel"/>
                <a:cs typeface="Corbel"/>
              </a:rPr>
              <a:t>hazardous </a:t>
            </a:r>
            <a:r>
              <a:rPr sz="2400" dirty="0">
                <a:latin typeface="Corbel"/>
                <a:cs typeface="Corbel"/>
              </a:rPr>
              <a:t>waste-related  duties.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9241FE-7C68-467A-AD83-9A36315F359F}"/>
              </a:ext>
            </a:extLst>
          </p:cNvPr>
          <p:cNvSpPr/>
          <p:nvPr/>
        </p:nvSpPr>
        <p:spPr>
          <a:xfrm>
            <a:off x="762000" y="5219700"/>
            <a:ext cx="5029200" cy="1447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304800" y="914400"/>
            <a:ext cx="6259830" cy="695960"/>
          </a:xfrm>
          <a:prstGeom prst="rect">
            <a:avLst/>
          </a:prstGeom>
        </p:spPr>
        <p:txBody>
          <a:bodyPr vert="horz" wrap="square" lIns="0" tIns="12700" rIns="0" bIns="0" rtlCol="0">
            <a:spAutoFit/>
          </a:bodyPr>
          <a:lstStyle/>
          <a:p>
            <a:pPr marL="12700">
              <a:lnSpc>
                <a:spcPct val="100000"/>
              </a:lnSpc>
              <a:spcBef>
                <a:spcPts val="100"/>
              </a:spcBef>
            </a:pPr>
            <a:r>
              <a:rPr spc="-5" dirty="0"/>
              <a:t>Step #9 Employee</a:t>
            </a:r>
            <a:r>
              <a:rPr spc="-325" dirty="0"/>
              <a:t> </a:t>
            </a:r>
            <a:r>
              <a:rPr spc="-40" dirty="0"/>
              <a:t>Training</a:t>
            </a:r>
          </a:p>
        </p:txBody>
      </p:sp>
      <p:sp>
        <p:nvSpPr>
          <p:cNvPr id="3" name="object 3"/>
          <p:cNvSpPr txBox="1"/>
          <p:nvPr/>
        </p:nvSpPr>
        <p:spPr>
          <a:xfrm>
            <a:off x="589915" y="1779623"/>
            <a:ext cx="11012170" cy="4887877"/>
          </a:xfrm>
          <a:prstGeom prst="rect">
            <a:avLst/>
          </a:prstGeom>
        </p:spPr>
        <p:txBody>
          <a:bodyPr vert="horz" wrap="square" lIns="0" tIns="144145" rIns="0" bIns="0" rtlCol="0">
            <a:spAutoFit/>
          </a:bodyPr>
          <a:lstStyle/>
          <a:p>
            <a:pPr marL="12700">
              <a:lnSpc>
                <a:spcPct val="100000"/>
              </a:lnSpc>
              <a:spcBef>
                <a:spcPts val="1135"/>
              </a:spcBef>
            </a:pPr>
            <a:r>
              <a:rPr lang="en-US" sz="3600" spc="-50" dirty="0">
                <a:solidFill>
                  <a:srgbClr val="FFFF00"/>
                </a:solidFill>
                <a:latin typeface="Corbel"/>
                <a:cs typeface="Corbel"/>
              </a:rPr>
              <a:t>                             </a:t>
            </a:r>
            <a:r>
              <a:rPr sz="3600" spc="-50" dirty="0">
                <a:solidFill>
                  <a:srgbClr val="FFFF00"/>
                </a:solidFill>
                <a:latin typeface="Corbel"/>
                <a:cs typeface="Corbel"/>
              </a:rPr>
              <a:t>LQG </a:t>
            </a:r>
            <a:r>
              <a:rPr sz="3600" spc="-30" dirty="0">
                <a:solidFill>
                  <a:srgbClr val="FFFF00"/>
                </a:solidFill>
                <a:latin typeface="Corbel"/>
                <a:cs typeface="Corbel"/>
              </a:rPr>
              <a:t>Training</a:t>
            </a:r>
            <a:r>
              <a:rPr sz="3600" spc="-200" dirty="0">
                <a:solidFill>
                  <a:srgbClr val="FFFF00"/>
                </a:solidFill>
                <a:latin typeface="Corbel"/>
                <a:cs typeface="Corbel"/>
              </a:rPr>
              <a:t> </a:t>
            </a:r>
            <a:r>
              <a:rPr sz="3600" spc="-10" dirty="0">
                <a:solidFill>
                  <a:srgbClr val="FFFF00"/>
                </a:solidFill>
                <a:latin typeface="Corbel"/>
                <a:cs typeface="Corbel"/>
              </a:rPr>
              <a:t>Requirements</a:t>
            </a:r>
            <a:endParaRPr sz="3600" dirty="0">
              <a:solidFill>
                <a:srgbClr val="FFFF00"/>
              </a:solidFill>
              <a:latin typeface="Corbel"/>
              <a:cs typeface="Corbel"/>
            </a:endParaRPr>
          </a:p>
          <a:p>
            <a:pPr marL="241300" marR="5080" indent="-182880">
              <a:lnSpc>
                <a:spcPts val="2400"/>
              </a:lnSpc>
              <a:spcBef>
                <a:spcPts val="910"/>
              </a:spcBef>
              <a:buClr>
                <a:schemeClr val="tx1"/>
              </a:buClr>
              <a:buSzPct val="81818"/>
              <a:buChar char="•"/>
              <a:tabLst>
                <a:tab pos="241300" algn="l"/>
              </a:tabLst>
            </a:pPr>
            <a:r>
              <a:rPr spc="-45" dirty="0">
                <a:latin typeface="Corbel"/>
                <a:cs typeface="Corbel"/>
              </a:rPr>
              <a:t>Your </a:t>
            </a:r>
            <a:r>
              <a:rPr spc="-5" dirty="0">
                <a:latin typeface="Corbel"/>
                <a:cs typeface="Corbel"/>
              </a:rPr>
              <a:t>hazardous waste training program must be directed by </a:t>
            </a:r>
            <a:r>
              <a:rPr dirty="0">
                <a:latin typeface="Corbel"/>
                <a:cs typeface="Corbel"/>
              </a:rPr>
              <a:t>a </a:t>
            </a:r>
            <a:r>
              <a:rPr spc="-5" dirty="0">
                <a:latin typeface="Corbel"/>
                <a:cs typeface="Corbel"/>
              </a:rPr>
              <a:t>hazardous waste training  program director who </a:t>
            </a:r>
            <a:r>
              <a:rPr dirty="0">
                <a:latin typeface="Corbel"/>
                <a:cs typeface="Corbel"/>
              </a:rPr>
              <a:t>is </a:t>
            </a:r>
            <a:r>
              <a:rPr spc="-5" dirty="0">
                <a:latin typeface="Corbel"/>
                <a:cs typeface="Corbel"/>
              </a:rPr>
              <a:t>trained </a:t>
            </a:r>
            <a:r>
              <a:rPr dirty="0">
                <a:latin typeface="Corbel"/>
                <a:cs typeface="Corbel"/>
              </a:rPr>
              <a:t>in </a:t>
            </a:r>
            <a:r>
              <a:rPr spc="-5" dirty="0">
                <a:latin typeface="Corbel"/>
                <a:cs typeface="Corbel"/>
              </a:rPr>
              <a:t>hazardous waste</a:t>
            </a:r>
            <a:r>
              <a:rPr spc="10" dirty="0">
                <a:latin typeface="Corbel"/>
                <a:cs typeface="Corbel"/>
              </a:rPr>
              <a:t> </a:t>
            </a:r>
            <a:r>
              <a:rPr spc="-5" dirty="0">
                <a:latin typeface="Corbel"/>
                <a:cs typeface="Corbel"/>
              </a:rPr>
              <a:t>management.</a:t>
            </a:r>
            <a:endParaRPr dirty="0">
              <a:latin typeface="Corbel"/>
              <a:cs typeface="Corbel"/>
            </a:endParaRPr>
          </a:p>
          <a:p>
            <a:pPr marL="469900" lvl="1" indent="-183515">
              <a:lnSpc>
                <a:spcPts val="2320"/>
              </a:lnSpc>
              <a:buClr>
                <a:schemeClr val="tx1"/>
              </a:buClr>
              <a:buSzPct val="80000"/>
              <a:buChar char="•"/>
              <a:tabLst>
                <a:tab pos="469900" algn="l"/>
              </a:tabLst>
            </a:pPr>
            <a:r>
              <a:rPr spc="-5" dirty="0">
                <a:latin typeface="Corbel"/>
                <a:cs typeface="Corbel"/>
              </a:rPr>
              <a:t>The </a:t>
            </a:r>
            <a:r>
              <a:rPr dirty="0">
                <a:latin typeface="Corbel"/>
                <a:cs typeface="Corbel"/>
              </a:rPr>
              <a:t>program </a:t>
            </a:r>
            <a:r>
              <a:rPr spc="-5" dirty="0">
                <a:latin typeface="Corbel"/>
                <a:cs typeface="Corbel"/>
              </a:rPr>
              <a:t>director does not have </a:t>
            </a:r>
            <a:r>
              <a:rPr dirty="0">
                <a:latin typeface="Corbel"/>
                <a:cs typeface="Corbel"/>
              </a:rPr>
              <a:t>to be </a:t>
            </a:r>
            <a:r>
              <a:rPr spc="-5" dirty="0">
                <a:latin typeface="Corbel"/>
                <a:cs typeface="Corbel"/>
              </a:rPr>
              <a:t>an employee</a:t>
            </a:r>
            <a:r>
              <a:rPr spc="30" dirty="0">
                <a:latin typeface="Corbel"/>
                <a:cs typeface="Corbel"/>
              </a:rPr>
              <a:t> </a:t>
            </a:r>
            <a:r>
              <a:rPr sz="2400" spc="-5" dirty="0">
                <a:latin typeface="Corbel"/>
                <a:cs typeface="Corbel"/>
              </a:rPr>
              <a:t>HOWEVER:</a:t>
            </a:r>
            <a:endParaRPr sz="2400" dirty="0">
              <a:latin typeface="Corbel"/>
              <a:cs typeface="Corbel"/>
            </a:endParaRPr>
          </a:p>
          <a:p>
            <a:pPr marL="469900" lvl="1" indent="-183515">
              <a:lnSpc>
                <a:spcPct val="100000"/>
              </a:lnSpc>
              <a:spcBef>
                <a:spcPts val="310"/>
              </a:spcBef>
              <a:buClr>
                <a:schemeClr val="tx1"/>
              </a:buClr>
              <a:buSzPct val="80000"/>
              <a:buFont typeface="Corbel"/>
              <a:buChar char="•"/>
              <a:tabLst>
                <a:tab pos="469900" algn="l"/>
              </a:tabLst>
            </a:pPr>
            <a:r>
              <a:rPr sz="2000" b="1" spc="-10" dirty="0">
                <a:latin typeface="Corbel"/>
                <a:cs typeface="Corbel"/>
              </a:rPr>
              <a:t>They </a:t>
            </a:r>
            <a:r>
              <a:rPr sz="2000" b="1" spc="-5" dirty="0">
                <a:latin typeface="Corbel"/>
                <a:cs typeface="Corbel"/>
              </a:rPr>
              <a:t>must be familiar </a:t>
            </a:r>
            <a:r>
              <a:rPr sz="2000" b="1" dirty="0">
                <a:latin typeface="Corbel"/>
                <a:cs typeface="Corbel"/>
              </a:rPr>
              <a:t>with </a:t>
            </a:r>
            <a:r>
              <a:rPr sz="2000" b="1" spc="-5" dirty="0">
                <a:latin typeface="Corbel"/>
                <a:cs typeface="Corbel"/>
              </a:rPr>
              <a:t>all aspects </a:t>
            </a:r>
            <a:r>
              <a:rPr sz="2000" b="1" dirty="0">
                <a:latin typeface="Corbel"/>
                <a:cs typeface="Corbel"/>
              </a:rPr>
              <a:t>of </a:t>
            </a:r>
            <a:r>
              <a:rPr sz="2000" b="1" spc="-5" dirty="0">
                <a:latin typeface="Corbel"/>
                <a:cs typeface="Corbel"/>
              </a:rPr>
              <a:t>your site, processes, and</a:t>
            </a:r>
            <a:r>
              <a:rPr sz="2000" b="1" spc="45" dirty="0">
                <a:latin typeface="Corbel"/>
                <a:cs typeface="Corbel"/>
              </a:rPr>
              <a:t> </a:t>
            </a:r>
            <a:r>
              <a:rPr sz="2000" b="1" spc="-5" dirty="0">
                <a:latin typeface="Corbel"/>
                <a:cs typeface="Corbel"/>
              </a:rPr>
              <a:t>procedures.</a:t>
            </a:r>
            <a:endParaRPr sz="2000" b="1" dirty="0">
              <a:latin typeface="Corbel"/>
              <a:cs typeface="Corbel"/>
            </a:endParaRPr>
          </a:p>
          <a:p>
            <a:pPr lvl="1">
              <a:lnSpc>
                <a:spcPct val="100000"/>
              </a:lnSpc>
              <a:spcBef>
                <a:spcPts val="10"/>
              </a:spcBef>
              <a:buClr>
                <a:schemeClr val="tx1"/>
              </a:buClr>
              <a:buFont typeface="Corbel"/>
              <a:buChar char="•"/>
            </a:pPr>
            <a:endParaRPr sz="2000" b="1" dirty="0">
              <a:latin typeface="Corbel"/>
              <a:cs typeface="Corbel"/>
            </a:endParaRPr>
          </a:p>
          <a:p>
            <a:pPr marL="241300" marR="186690" indent="-182880">
              <a:lnSpc>
                <a:spcPts val="2300"/>
              </a:lnSpc>
              <a:buClr>
                <a:schemeClr val="tx1"/>
              </a:buClr>
              <a:buSzPct val="81818"/>
              <a:buChar char="•"/>
              <a:tabLst>
                <a:tab pos="241300" algn="l"/>
              </a:tabLst>
            </a:pPr>
            <a:r>
              <a:rPr spc="-20" dirty="0">
                <a:highlight>
                  <a:srgbClr val="FF0000"/>
                </a:highlight>
                <a:latin typeface="Corbel"/>
                <a:cs typeface="Corbel"/>
              </a:rPr>
              <a:t>Training </a:t>
            </a:r>
            <a:r>
              <a:rPr spc="-5" dirty="0">
                <a:highlight>
                  <a:srgbClr val="FF0000"/>
                </a:highlight>
                <a:latin typeface="Corbel"/>
                <a:cs typeface="Corbel"/>
              </a:rPr>
              <a:t>they prepare must be based </a:t>
            </a:r>
            <a:r>
              <a:rPr dirty="0">
                <a:highlight>
                  <a:srgbClr val="FF0000"/>
                </a:highlight>
                <a:latin typeface="Corbel"/>
                <a:cs typeface="Corbel"/>
              </a:rPr>
              <a:t>on </a:t>
            </a:r>
            <a:r>
              <a:rPr spc="-5" dirty="0">
                <a:highlight>
                  <a:srgbClr val="FF0000"/>
                </a:highlight>
                <a:latin typeface="Corbel"/>
                <a:cs typeface="Corbel"/>
              </a:rPr>
              <a:t>your </a:t>
            </a:r>
            <a:r>
              <a:rPr spc="-15" dirty="0">
                <a:highlight>
                  <a:srgbClr val="FF0000"/>
                </a:highlight>
                <a:latin typeface="Corbel"/>
                <a:cs typeface="Corbel"/>
              </a:rPr>
              <a:t>site’s </a:t>
            </a:r>
            <a:r>
              <a:rPr spc="-5" dirty="0">
                <a:highlight>
                  <a:srgbClr val="FF0000"/>
                </a:highlight>
                <a:latin typeface="Corbel"/>
                <a:cs typeface="Corbel"/>
              </a:rPr>
              <a:t>practices; </a:t>
            </a:r>
            <a:r>
              <a:rPr dirty="0">
                <a:highlight>
                  <a:srgbClr val="FF0000"/>
                </a:highlight>
                <a:latin typeface="Corbel"/>
                <a:cs typeface="Corbel"/>
              </a:rPr>
              <a:t>generic </a:t>
            </a:r>
            <a:r>
              <a:rPr spc="-5" dirty="0">
                <a:highlight>
                  <a:srgbClr val="FF0000"/>
                </a:highlight>
                <a:latin typeface="Corbel"/>
                <a:cs typeface="Corbel"/>
              </a:rPr>
              <a:t>hazardous waste training alone </a:t>
            </a:r>
            <a:r>
              <a:rPr dirty="0">
                <a:highlight>
                  <a:srgbClr val="FF0000"/>
                </a:highlight>
                <a:latin typeface="Corbel"/>
                <a:cs typeface="Corbel"/>
              </a:rPr>
              <a:t>is </a:t>
            </a:r>
            <a:r>
              <a:rPr spc="-20" dirty="0">
                <a:highlight>
                  <a:srgbClr val="FF0000"/>
                </a:highlight>
                <a:latin typeface="Corbel"/>
                <a:cs typeface="Corbel"/>
              </a:rPr>
              <a:t>NOT </a:t>
            </a:r>
            <a:r>
              <a:rPr spc="-5" dirty="0">
                <a:highlight>
                  <a:srgbClr val="FF0000"/>
                </a:highlight>
                <a:latin typeface="Corbel"/>
                <a:cs typeface="Corbel"/>
              </a:rPr>
              <a:t>sufficient.</a:t>
            </a:r>
            <a:endParaRPr dirty="0">
              <a:highlight>
                <a:srgbClr val="FF0000"/>
              </a:highlight>
              <a:latin typeface="Corbel"/>
              <a:cs typeface="Corbel"/>
            </a:endParaRPr>
          </a:p>
          <a:p>
            <a:pPr marL="241300" indent="-183515">
              <a:lnSpc>
                <a:spcPct val="100000"/>
              </a:lnSpc>
              <a:spcBef>
                <a:spcPts val="1135"/>
              </a:spcBef>
              <a:buClr>
                <a:schemeClr val="tx1"/>
              </a:buClr>
              <a:buSzPct val="81818"/>
              <a:buChar char="•"/>
              <a:tabLst>
                <a:tab pos="241300" algn="l"/>
              </a:tabLst>
            </a:pPr>
            <a:r>
              <a:rPr spc="-30" dirty="0">
                <a:latin typeface="Corbel"/>
                <a:cs typeface="Corbel"/>
              </a:rPr>
              <a:t>LQG’s </a:t>
            </a:r>
            <a:r>
              <a:rPr spc="-5" dirty="0">
                <a:latin typeface="Corbel"/>
                <a:cs typeface="Corbel"/>
              </a:rPr>
              <a:t>must be trained </a:t>
            </a:r>
            <a:r>
              <a:rPr sz="2000" b="1" spc="-5" dirty="0">
                <a:solidFill>
                  <a:srgbClr val="FF0000"/>
                </a:solidFill>
                <a:highlight>
                  <a:srgbClr val="FFFF00"/>
                </a:highlight>
                <a:latin typeface="Corbel"/>
                <a:cs typeface="Corbel"/>
              </a:rPr>
              <a:t>every</a:t>
            </a:r>
            <a:r>
              <a:rPr sz="2000" b="1" spc="10" dirty="0">
                <a:solidFill>
                  <a:srgbClr val="FF0000"/>
                </a:solidFill>
                <a:highlight>
                  <a:srgbClr val="FFFF00"/>
                </a:highlight>
                <a:latin typeface="Corbel"/>
                <a:cs typeface="Corbel"/>
              </a:rPr>
              <a:t> </a:t>
            </a:r>
            <a:r>
              <a:rPr sz="2000" b="1" spc="-30" dirty="0">
                <a:solidFill>
                  <a:srgbClr val="FF0000"/>
                </a:solidFill>
                <a:highlight>
                  <a:srgbClr val="FFFF00"/>
                </a:highlight>
                <a:latin typeface="Corbel"/>
                <a:cs typeface="Corbel"/>
              </a:rPr>
              <a:t>year.</a:t>
            </a:r>
            <a:endParaRPr sz="2000" b="1" dirty="0">
              <a:solidFill>
                <a:srgbClr val="FF0000"/>
              </a:solidFill>
              <a:highlight>
                <a:srgbClr val="FFFF00"/>
              </a:highlight>
              <a:latin typeface="Corbel"/>
              <a:cs typeface="Corbel"/>
            </a:endParaRPr>
          </a:p>
          <a:p>
            <a:pPr marL="241300" indent="-183515">
              <a:lnSpc>
                <a:spcPts val="2620"/>
              </a:lnSpc>
              <a:spcBef>
                <a:spcPts val="1150"/>
              </a:spcBef>
              <a:buClr>
                <a:schemeClr val="tx1"/>
              </a:buClr>
              <a:buSzPct val="81818"/>
              <a:buChar char="•"/>
              <a:tabLst>
                <a:tab pos="241300" algn="l"/>
              </a:tabLst>
            </a:pPr>
            <a:r>
              <a:rPr sz="2200" spc="-5" dirty="0">
                <a:latin typeface="Corbel"/>
                <a:cs typeface="Corbel"/>
              </a:rPr>
              <a:t>Ensure training records include:</a:t>
            </a:r>
            <a:endParaRPr sz="2200" dirty="0">
              <a:latin typeface="Corbel"/>
              <a:cs typeface="Corbel"/>
            </a:endParaRPr>
          </a:p>
          <a:p>
            <a:pPr marL="469900" lvl="1" indent="-183515">
              <a:lnSpc>
                <a:spcPts val="2380"/>
              </a:lnSpc>
              <a:buClr>
                <a:schemeClr val="tx1"/>
              </a:buClr>
              <a:buSzPct val="80000"/>
              <a:buChar char="•"/>
              <a:tabLst>
                <a:tab pos="469900" algn="l"/>
              </a:tabLst>
            </a:pPr>
            <a:r>
              <a:rPr sz="2000" spc="-5" dirty="0">
                <a:latin typeface="Corbel"/>
                <a:cs typeface="Corbel"/>
              </a:rPr>
              <a:t>Names of individual </a:t>
            </a:r>
            <a:r>
              <a:rPr sz="2000" spc="-10" dirty="0">
                <a:latin typeface="Corbel"/>
                <a:cs typeface="Corbel"/>
              </a:rPr>
              <a:t>employee’s</a:t>
            </a:r>
            <a:r>
              <a:rPr sz="2000" spc="10" dirty="0">
                <a:latin typeface="Corbel"/>
                <a:cs typeface="Corbel"/>
              </a:rPr>
              <a:t> </a:t>
            </a:r>
            <a:r>
              <a:rPr sz="2000" spc="-5" dirty="0">
                <a:latin typeface="Corbel"/>
                <a:cs typeface="Corbel"/>
              </a:rPr>
              <a:t>trained</a:t>
            </a:r>
            <a:endParaRPr sz="2000" dirty="0">
              <a:latin typeface="Corbel"/>
              <a:cs typeface="Corbel"/>
            </a:endParaRPr>
          </a:p>
          <a:p>
            <a:pPr marL="469900" lvl="1" indent="-183515">
              <a:lnSpc>
                <a:spcPct val="100000"/>
              </a:lnSpc>
              <a:spcBef>
                <a:spcPts val="409"/>
              </a:spcBef>
              <a:buClr>
                <a:schemeClr val="tx1"/>
              </a:buClr>
              <a:buSzPct val="80000"/>
              <a:buChar char="•"/>
              <a:tabLst>
                <a:tab pos="469900" algn="l"/>
              </a:tabLst>
            </a:pPr>
            <a:r>
              <a:rPr sz="2000" spc="-5" dirty="0">
                <a:latin typeface="Corbel"/>
                <a:cs typeface="Corbel"/>
              </a:rPr>
              <a:t>Date(s) training was</a:t>
            </a:r>
            <a:r>
              <a:rPr sz="2000" spc="10" dirty="0">
                <a:latin typeface="Corbel"/>
                <a:cs typeface="Corbel"/>
              </a:rPr>
              <a:t> </a:t>
            </a:r>
            <a:r>
              <a:rPr sz="2000" spc="-5" dirty="0">
                <a:latin typeface="Corbel"/>
                <a:cs typeface="Corbel"/>
              </a:rPr>
              <a:t>provided</a:t>
            </a:r>
            <a:endParaRPr sz="2000" dirty="0">
              <a:latin typeface="Corbel"/>
              <a:cs typeface="Corbel"/>
            </a:endParaRPr>
          </a:p>
          <a:p>
            <a:pPr marL="469900" lvl="1" indent="-183515">
              <a:lnSpc>
                <a:spcPct val="100000"/>
              </a:lnSpc>
              <a:spcBef>
                <a:spcPts val="310"/>
              </a:spcBef>
              <a:buClr>
                <a:schemeClr val="tx1"/>
              </a:buClr>
              <a:buSzPct val="80000"/>
              <a:buChar char="•"/>
              <a:tabLst>
                <a:tab pos="469900" algn="l"/>
              </a:tabLst>
            </a:pPr>
            <a:r>
              <a:rPr sz="2000" spc="-5" dirty="0">
                <a:latin typeface="Corbel"/>
                <a:cs typeface="Corbel"/>
              </a:rPr>
              <a:t>Description of </a:t>
            </a:r>
            <a:r>
              <a:rPr sz="2000" dirty="0">
                <a:latin typeface="Corbel"/>
                <a:cs typeface="Corbel"/>
              </a:rPr>
              <a:t>the </a:t>
            </a:r>
            <a:r>
              <a:rPr sz="2000" spc="-5" dirty="0">
                <a:latin typeface="Corbel"/>
                <a:cs typeface="Corbel"/>
              </a:rPr>
              <a:t>content of </a:t>
            </a:r>
            <a:r>
              <a:rPr sz="2000" dirty="0">
                <a:latin typeface="Corbel"/>
                <a:cs typeface="Corbel"/>
              </a:rPr>
              <a:t>the</a:t>
            </a:r>
            <a:r>
              <a:rPr sz="2000" spc="15" dirty="0">
                <a:latin typeface="Corbel"/>
                <a:cs typeface="Corbel"/>
              </a:rPr>
              <a:t> </a:t>
            </a:r>
            <a:r>
              <a:rPr sz="2000" spc="-5" dirty="0">
                <a:latin typeface="Corbel"/>
                <a:cs typeface="Corbel"/>
              </a:rPr>
              <a:t>training.</a:t>
            </a:r>
            <a:endParaRPr sz="2000" dirty="0">
              <a:latin typeface="Corbel"/>
              <a:cs typeface="Corbe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6369F1E-56ED-4EA6-9F2D-B3861EEFEF00}"/>
              </a:ext>
            </a:extLst>
          </p:cNvPr>
          <p:cNvSpPr/>
          <p:nvPr/>
        </p:nvSpPr>
        <p:spPr>
          <a:xfrm>
            <a:off x="0" y="159017"/>
            <a:ext cx="12192000" cy="9027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3B1262-9555-41F7-9B7A-55D39853EBD3}"/>
              </a:ext>
            </a:extLst>
          </p:cNvPr>
          <p:cNvSpPr/>
          <p:nvPr/>
        </p:nvSpPr>
        <p:spPr>
          <a:xfrm>
            <a:off x="6477000" y="1524000"/>
            <a:ext cx="5257800" cy="51055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80F4BCF-868D-4AD2-9E59-23B15C79FFAF}"/>
              </a:ext>
            </a:extLst>
          </p:cNvPr>
          <p:cNvSpPr/>
          <p:nvPr/>
        </p:nvSpPr>
        <p:spPr>
          <a:xfrm>
            <a:off x="264279" y="1997895"/>
            <a:ext cx="4971734" cy="39457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2670491" y="228474"/>
            <a:ext cx="6376670" cy="695960"/>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00"/>
                </a:solidFill>
              </a:rPr>
              <a:t>LQG </a:t>
            </a:r>
            <a:r>
              <a:rPr spc="-40" dirty="0">
                <a:solidFill>
                  <a:srgbClr val="FFFF00"/>
                </a:solidFill>
              </a:rPr>
              <a:t>Training</a:t>
            </a:r>
            <a:r>
              <a:rPr spc="-310" dirty="0">
                <a:solidFill>
                  <a:srgbClr val="FFFF00"/>
                </a:solidFill>
              </a:rPr>
              <a:t> </a:t>
            </a:r>
            <a:r>
              <a:rPr spc="-10" dirty="0">
                <a:solidFill>
                  <a:srgbClr val="FFFF00"/>
                </a:solidFill>
              </a:rPr>
              <a:t>Requirements</a:t>
            </a:r>
          </a:p>
        </p:txBody>
      </p:sp>
      <p:sp>
        <p:nvSpPr>
          <p:cNvPr id="11" name="object 11"/>
          <p:cNvSpPr txBox="1">
            <a:spLocks noGrp="1"/>
          </p:cNvSpPr>
          <p:nvPr>
            <p:ph sz="half" idx="2"/>
          </p:nvPr>
        </p:nvSpPr>
        <p:spPr>
          <a:xfrm>
            <a:off x="6863108" y="1740832"/>
            <a:ext cx="4459256" cy="4573688"/>
          </a:xfrm>
          <a:prstGeom prst="rect">
            <a:avLst/>
          </a:prstGeom>
        </p:spPr>
        <p:txBody>
          <a:bodyPr vert="horz" wrap="square" lIns="0" tIns="60960" rIns="0" bIns="0" rtlCol="0">
            <a:spAutoFit/>
          </a:bodyPr>
          <a:lstStyle/>
          <a:p>
            <a:pPr marL="469265" marR="235585" indent="-457200">
              <a:lnSpc>
                <a:spcPts val="2020"/>
              </a:lnSpc>
              <a:spcBef>
                <a:spcPts val="480"/>
              </a:spcBef>
              <a:buClr>
                <a:srgbClr val="A6B727"/>
              </a:buClr>
              <a:buSzPct val="80000"/>
              <a:buAutoNum type="arabicParenR" startAt="3"/>
              <a:tabLst>
                <a:tab pos="469265" algn="l"/>
                <a:tab pos="469900" algn="l"/>
              </a:tabLst>
            </a:pPr>
            <a:r>
              <a:rPr sz="1800" spc="-5" dirty="0"/>
              <a:t>Draft </a:t>
            </a:r>
            <a:r>
              <a:rPr sz="1800" dirty="0"/>
              <a:t>a </a:t>
            </a:r>
            <a:r>
              <a:rPr sz="1800" spc="-5" dirty="0"/>
              <a:t>hazardous </a:t>
            </a:r>
            <a:r>
              <a:rPr sz="1800" dirty="0"/>
              <a:t>waste </a:t>
            </a:r>
            <a:r>
              <a:rPr sz="1800" spc="-5" dirty="0"/>
              <a:t>training  plan for each </a:t>
            </a:r>
            <a:r>
              <a:rPr sz="1800" dirty="0"/>
              <a:t>job</a:t>
            </a:r>
            <a:r>
              <a:rPr sz="1800" spc="-10" dirty="0"/>
              <a:t> </a:t>
            </a:r>
            <a:r>
              <a:rPr sz="1800" spc="-5" dirty="0"/>
              <a:t>description.</a:t>
            </a:r>
          </a:p>
          <a:p>
            <a:pPr marL="828040">
              <a:lnSpc>
                <a:spcPts val="1850"/>
              </a:lnSpc>
            </a:pPr>
            <a:r>
              <a:rPr sz="1800" spc="-5" dirty="0"/>
              <a:t>Must be specific </a:t>
            </a:r>
            <a:r>
              <a:rPr sz="1800" dirty="0"/>
              <a:t>to job</a:t>
            </a:r>
            <a:r>
              <a:rPr sz="1800" spc="-25" dirty="0"/>
              <a:t> </a:t>
            </a:r>
            <a:r>
              <a:rPr sz="1800" spc="-5" dirty="0"/>
              <a:t>description</a:t>
            </a:r>
            <a:endParaRPr sz="1800" dirty="0"/>
          </a:p>
          <a:p>
            <a:pPr marL="828040" marR="297815">
              <a:lnSpc>
                <a:spcPct val="78300"/>
              </a:lnSpc>
              <a:spcBef>
                <a:spcPts val="710"/>
              </a:spcBef>
            </a:pPr>
            <a:r>
              <a:rPr sz="1800" spc="-5" dirty="0"/>
              <a:t>Identify </a:t>
            </a:r>
            <a:r>
              <a:rPr sz="1800" dirty="0"/>
              <a:t>the </a:t>
            </a:r>
            <a:r>
              <a:rPr sz="1800" spc="-5" dirty="0"/>
              <a:t>content </a:t>
            </a:r>
            <a:r>
              <a:rPr sz="1800" dirty="0"/>
              <a:t>and </a:t>
            </a:r>
            <a:r>
              <a:rPr sz="1800" spc="-5" dirty="0"/>
              <a:t>type </a:t>
            </a:r>
            <a:r>
              <a:rPr sz="1800" dirty="0"/>
              <a:t>of  </a:t>
            </a:r>
            <a:r>
              <a:rPr sz="1800" spc="-5" dirty="0"/>
              <a:t>both initial </a:t>
            </a:r>
            <a:r>
              <a:rPr sz="1800" dirty="0"/>
              <a:t>&amp; </a:t>
            </a:r>
            <a:r>
              <a:rPr sz="1800" spc="-5" dirty="0"/>
              <a:t>refresher training  required </a:t>
            </a:r>
            <a:r>
              <a:rPr sz="1800" dirty="0"/>
              <a:t>for the</a:t>
            </a:r>
            <a:r>
              <a:rPr sz="1800" spc="-10" dirty="0"/>
              <a:t> </a:t>
            </a:r>
            <a:r>
              <a:rPr sz="1800" spc="-5" dirty="0"/>
              <a:t>position</a:t>
            </a:r>
            <a:endParaRPr sz="1800" dirty="0"/>
          </a:p>
          <a:p>
            <a:pPr>
              <a:lnSpc>
                <a:spcPct val="100000"/>
              </a:lnSpc>
            </a:pPr>
            <a:endParaRPr sz="1800" dirty="0"/>
          </a:p>
          <a:p>
            <a:pPr marL="469265" marR="46990" indent="-457200" algn="just">
              <a:lnSpc>
                <a:spcPct val="80300"/>
              </a:lnSpc>
              <a:spcBef>
                <a:spcPts val="5"/>
              </a:spcBef>
              <a:buClr>
                <a:srgbClr val="A6B727"/>
              </a:buClr>
              <a:buSzPct val="80000"/>
              <a:buAutoNum type="arabicParenR" startAt="4"/>
              <a:tabLst>
                <a:tab pos="469900" algn="l"/>
              </a:tabLst>
            </a:pPr>
            <a:r>
              <a:rPr sz="1800" spc="-5" dirty="0"/>
              <a:t>Provide training described in each</a:t>
            </a:r>
            <a:r>
              <a:rPr lang="en-US" sz="1800" spc="-5" dirty="0"/>
              <a:t> </a:t>
            </a:r>
            <a:r>
              <a:rPr sz="1800" dirty="0"/>
              <a:t>job </a:t>
            </a:r>
            <a:r>
              <a:rPr sz="1800" spc="-10" dirty="0"/>
              <a:t>description’s </a:t>
            </a:r>
            <a:r>
              <a:rPr sz="1800" spc="-5" dirty="0"/>
              <a:t>hazardous </a:t>
            </a:r>
            <a:r>
              <a:rPr sz="1800" dirty="0"/>
              <a:t>waste </a:t>
            </a:r>
            <a:r>
              <a:rPr sz="1800" spc="-5" dirty="0"/>
              <a:t>training plan within </a:t>
            </a:r>
            <a:r>
              <a:rPr sz="1800" dirty="0"/>
              <a:t>the time </a:t>
            </a:r>
            <a:r>
              <a:rPr sz="1800" spc="-5" dirty="0"/>
              <a:t>limits  discussed.</a:t>
            </a:r>
          </a:p>
          <a:p>
            <a:pPr marL="469265" marR="5080" indent="-457200">
              <a:lnSpc>
                <a:spcPct val="79000"/>
              </a:lnSpc>
              <a:spcBef>
                <a:spcPts val="1415"/>
              </a:spcBef>
              <a:buClr>
                <a:srgbClr val="A6B727"/>
              </a:buClr>
              <a:buSzPct val="80000"/>
              <a:buAutoNum type="arabicParenR" startAt="4"/>
              <a:tabLst>
                <a:tab pos="469265" algn="l"/>
                <a:tab pos="469900" algn="l"/>
              </a:tabLst>
            </a:pPr>
            <a:r>
              <a:rPr sz="1800" spc="-5" dirty="0"/>
              <a:t>Document </a:t>
            </a:r>
            <a:r>
              <a:rPr sz="1800" dirty="0"/>
              <a:t>the </a:t>
            </a:r>
            <a:r>
              <a:rPr sz="1800" spc="-5" dirty="0"/>
              <a:t>training provided </a:t>
            </a:r>
            <a:r>
              <a:rPr sz="1800" dirty="0"/>
              <a:t>to </a:t>
            </a:r>
            <a:r>
              <a:rPr sz="1800" spc="-5" dirty="0"/>
              <a:t>each position identified in </a:t>
            </a:r>
            <a:r>
              <a:rPr sz="1800" dirty="0"/>
              <a:t>#1 </a:t>
            </a:r>
            <a:r>
              <a:rPr sz="1800" spc="-5" dirty="0"/>
              <a:t>that includes:</a:t>
            </a:r>
          </a:p>
          <a:p>
            <a:pPr marL="828040">
              <a:lnSpc>
                <a:spcPts val="1950"/>
              </a:lnSpc>
            </a:pPr>
            <a:r>
              <a:rPr sz="1800" spc="-5" dirty="0"/>
              <a:t>Name </a:t>
            </a:r>
            <a:r>
              <a:rPr sz="1800" dirty="0"/>
              <a:t>of </a:t>
            </a:r>
            <a:r>
              <a:rPr sz="1800" spc="-5" dirty="0"/>
              <a:t>employee filling</a:t>
            </a:r>
            <a:r>
              <a:rPr sz="1800" spc="-10" dirty="0"/>
              <a:t> </a:t>
            </a:r>
            <a:r>
              <a:rPr sz="1800" spc="-5" dirty="0"/>
              <a:t>position</a:t>
            </a:r>
            <a:endParaRPr sz="1800" dirty="0"/>
          </a:p>
          <a:p>
            <a:pPr marL="828040" marR="173990">
              <a:lnSpc>
                <a:spcPct val="78900"/>
              </a:lnSpc>
              <a:spcBef>
                <a:spcPts val="600"/>
              </a:spcBef>
            </a:pPr>
            <a:r>
              <a:rPr sz="1800" dirty="0"/>
              <a:t>Date </a:t>
            </a:r>
            <a:r>
              <a:rPr sz="1800" spc="-5" dirty="0"/>
              <a:t>employee began </a:t>
            </a:r>
            <a:r>
              <a:rPr sz="1800" dirty="0"/>
              <a:t>hazardous  waste </a:t>
            </a:r>
            <a:r>
              <a:rPr sz="1800" spc="-5" dirty="0"/>
              <a:t>duties in </a:t>
            </a:r>
            <a:r>
              <a:rPr sz="1800" dirty="0"/>
              <a:t>the </a:t>
            </a:r>
            <a:r>
              <a:rPr sz="1800" spc="-5" dirty="0"/>
              <a:t>position</a:t>
            </a:r>
            <a:endParaRPr sz="1800" dirty="0"/>
          </a:p>
          <a:p>
            <a:pPr marL="828040">
              <a:lnSpc>
                <a:spcPct val="100000"/>
              </a:lnSpc>
              <a:spcBef>
                <a:spcPts val="240"/>
              </a:spcBef>
            </a:pPr>
            <a:r>
              <a:rPr sz="1800" dirty="0"/>
              <a:t>Date </a:t>
            </a:r>
            <a:r>
              <a:rPr sz="1800" spc="-5" dirty="0"/>
              <a:t>training </a:t>
            </a:r>
            <a:r>
              <a:rPr sz="1800" dirty="0"/>
              <a:t>was</a:t>
            </a:r>
            <a:r>
              <a:rPr sz="1800" spc="-10" dirty="0"/>
              <a:t> </a:t>
            </a:r>
            <a:r>
              <a:rPr sz="1800" spc="-5" dirty="0"/>
              <a:t>provided</a:t>
            </a:r>
            <a:endParaRPr sz="1800" dirty="0"/>
          </a:p>
        </p:txBody>
      </p:sp>
      <p:sp>
        <p:nvSpPr>
          <p:cNvPr id="3" name="object 3"/>
          <p:cNvSpPr txBox="1"/>
          <p:nvPr/>
        </p:nvSpPr>
        <p:spPr>
          <a:xfrm>
            <a:off x="7192545" y="5181600"/>
            <a:ext cx="275055" cy="228268"/>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00"/>
                </a:solidFill>
                <a:latin typeface="Corbel"/>
                <a:cs typeface="Corbel"/>
              </a:rPr>
              <a:t>I.</a:t>
            </a:r>
            <a:endParaRPr sz="1400" dirty="0">
              <a:solidFill>
                <a:srgbClr val="FFFF00"/>
              </a:solidFill>
              <a:latin typeface="Corbel"/>
              <a:cs typeface="Corbel"/>
            </a:endParaRPr>
          </a:p>
        </p:txBody>
      </p:sp>
      <p:sp>
        <p:nvSpPr>
          <p:cNvPr id="4" name="object 4"/>
          <p:cNvSpPr txBox="1"/>
          <p:nvPr/>
        </p:nvSpPr>
        <p:spPr>
          <a:xfrm>
            <a:off x="7201770" y="5501969"/>
            <a:ext cx="162560" cy="228268"/>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00"/>
                </a:solidFill>
                <a:latin typeface="Corbel"/>
                <a:cs typeface="Corbel"/>
              </a:rPr>
              <a:t>II</a:t>
            </a:r>
            <a:r>
              <a:rPr sz="1400" spc="5" dirty="0">
                <a:solidFill>
                  <a:srgbClr val="A6B727"/>
                </a:solidFill>
                <a:latin typeface="Corbel"/>
                <a:cs typeface="Corbel"/>
              </a:rPr>
              <a:t>.</a:t>
            </a:r>
            <a:endParaRPr sz="1400" dirty="0">
              <a:latin typeface="Corbel"/>
              <a:cs typeface="Corbel"/>
            </a:endParaRPr>
          </a:p>
        </p:txBody>
      </p:sp>
      <p:sp>
        <p:nvSpPr>
          <p:cNvPr id="6" name="object 6"/>
          <p:cNvSpPr txBox="1"/>
          <p:nvPr/>
        </p:nvSpPr>
        <p:spPr>
          <a:xfrm>
            <a:off x="717838" y="4819551"/>
            <a:ext cx="207010" cy="228268"/>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00"/>
                </a:solidFill>
                <a:latin typeface="Corbel"/>
                <a:cs typeface="Corbel"/>
              </a:rPr>
              <a:t>III.</a:t>
            </a:r>
            <a:endParaRPr sz="1400" dirty="0">
              <a:solidFill>
                <a:srgbClr val="FFFF00"/>
              </a:solidFill>
              <a:latin typeface="Corbel"/>
              <a:cs typeface="Corbel"/>
            </a:endParaRPr>
          </a:p>
        </p:txBody>
      </p:sp>
      <p:sp>
        <p:nvSpPr>
          <p:cNvPr id="7" name="object 7"/>
          <p:cNvSpPr txBox="1"/>
          <p:nvPr/>
        </p:nvSpPr>
        <p:spPr>
          <a:xfrm>
            <a:off x="1105670" y="3523972"/>
            <a:ext cx="3343910" cy="1889363"/>
          </a:xfrm>
          <a:prstGeom prst="rect">
            <a:avLst/>
          </a:prstGeom>
        </p:spPr>
        <p:txBody>
          <a:bodyPr vert="horz" wrap="square" lIns="0" tIns="70485" rIns="0" bIns="0" rtlCol="0">
            <a:spAutoFit/>
          </a:bodyPr>
          <a:lstStyle/>
          <a:p>
            <a:pPr marL="12700" marR="228600">
              <a:lnSpc>
                <a:spcPct val="78900"/>
              </a:lnSpc>
              <a:spcBef>
                <a:spcPts val="555"/>
              </a:spcBef>
            </a:pPr>
            <a:r>
              <a:rPr sz="1800" spc="-5" dirty="0">
                <a:latin typeface="Corbel"/>
                <a:cs typeface="Corbel"/>
              </a:rPr>
              <a:t>Normal </a:t>
            </a:r>
            <a:r>
              <a:rPr sz="1800" dirty="0">
                <a:latin typeface="Corbel"/>
                <a:cs typeface="Corbel"/>
              </a:rPr>
              <a:t>hazardous</a:t>
            </a:r>
            <a:r>
              <a:rPr sz="1800" spc="-70" dirty="0">
                <a:latin typeface="Corbel"/>
                <a:cs typeface="Corbel"/>
              </a:rPr>
              <a:t> </a:t>
            </a:r>
            <a:r>
              <a:rPr sz="1800" dirty="0">
                <a:latin typeface="Corbel"/>
                <a:cs typeface="Corbel"/>
              </a:rPr>
              <a:t>waste-related  </a:t>
            </a:r>
            <a:r>
              <a:rPr sz="1800" spc="-5" dirty="0">
                <a:latin typeface="Corbel"/>
                <a:cs typeface="Corbel"/>
              </a:rPr>
              <a:t>duties</a:t>
            </a:r>
            <a:endParaRPr sz="1800" dirty="0">
              <a:latin typeface="Corbel"/>
              <a:cs typeface="Corbel"/>
            </a:endParaRPr>
          </a:p>
          <a:p>
            <a:pPr marL="12700">
              <a:lnSpc>
                <a:spcPct val="100000"/>
              </a:lnSpc>
              <a:spcBef>
                <a:spcPts val="240"/>
              </a:spcBef>
            </a:pPr>
            <a:r>
              <a:rPr sz="1800" spc="-5" dirty="0">
                <a:latin typeface="Corbel"/>
                <a:cs typeface="Corbel"/>
              </a:rPr>
              <a:t>Emergency duties</a:t>
            </a:r>
            <a:r>
              <a:rPr lang="en-US" spc="-5" dirty="0">
                <a:latin typeface="Corbel"/>
                <a:cs typeface="Corbel"/>
              </a:rPr>
              <a:t>: </a:t>
            </a:r>
          </a:p>
          <a:p>
            <a:pPr marL="12700">
              <a:lnSpc>
                <a:spcPct val="100000"/>
              </a:lnSpc>
              <a:spcBef>
                <a:spcPts val="240"/>
              </a:spcBef>
            </a:pPr>
            <a:r>
              <a:rPr lang="en-US" sz="1700" dirty="0">
                <a:latin typeface="Corbel"/>
                <a:cs typeface="Corbel"/>
              </a:rPr>
              <a:t>    Including </a:t>
            </a:r>
            <a:r>
              <a:rPr lang="en-US" sz="1700" spc="-5" dirty="0">
                <a:latin typeface="Corbel"/>
                <a:cs typeface="Corbel"/>
              </a:rPr>
              <a:t>those </a:t>
            </a:r>
            <a:r>
              <a:rPr lang="en-US" sz="1700" dirty="0">
                <a:latin typeface="Corbel"/>
                <a:cs typeface="Corbel"/>
              </a:rPr>
              <a:t>described in</a:t>
            </a:r>
            <a:r>
              <a:rPr lang="en-US" sz="1700" spc="-60" dirty="0">
                <a:latin typeface="Corbel"/>
                <a:cs typeface="Corbel"/>
              </a:rPr>
              <a:t> </a:t>
            </a:r>
            <a:r>
              <a:rPr lang="en-US" sz="1700" spc="-5" dirty="0">
                <a:latin typeface="Corbel"/>
                <a:cs typeface="Corbel"/>
              </a:rPr>
              <a:t>the           </a:t>
            </a:r>
            <a:r>
              <a:rPr lang="en-US" sz="1700" spc="-10" dirty="0">
                <a:latin typeface="Corbel"/>
                <a:cs typeface="Corbel"/>
              </a:rPr>
              <a:t>site’s </a:t>
            </a:r>
            <a:r>
              <a:rPr lang="en-US" sz="1700" dirty="0">
                <a:latin typeface="Corbel"/>
                <a:cs typeface="Corbel"/>
              </a:rPr>
              <a:t>contingency</a:t>
            </a:r>
            <a:r>
              <a:rPr lang="en-US" sz="1700" spc="-15" dirty="0">
                <a:latin typeface="Corbel"/>
                <a:cs typeface="Corbel"/>
              </a:rPr>
              <a:t> </a:t>
            </a:r>
            <a:r>
              <a:rPr lang="en-US" sz="1700" dirty="0">
                <a:latin typeface="Corbel"/>
                <a:cs typeface="Corbel"/>
              </a:rPr>
              <a:t>plan</a:t>
            </a:r>
          </a:p>
          <a:p>
            <a:pPr marL="12700" marR="5080">
              <a:lnSpc>
                <a:spcPts val="1800"/>
              </a:lnSpc>
              <a:spcBef>
                <a:spcPts val="525"/>
              </a:spcBef>
            </a:pPr>
            <a:r>
              <a:rPr sz="1800" spc="-10" dirty="0">
                <a:latin typeface="Corbel"/>
                <a:cs typeface="Corbel"/>
              </a:rPr>
              <a:t>Required </a:t>
            </a:r>
            <a:r>
              <a:rPr sz="1800" dirty="0">
                <a:latin typeface="Corbel"/>
                <a:cs typeface="Corbel"/>
              </a:rPr>
              <a:t>job </a:t>
            </a:r>
            <a:r>
              <a:rPr sz="1800" spc="-5" dirty="0">
                <a:latin typeface="Corbel"/>
                <a:cs typeface="Corbel"/>
              </a:rPr>
              <a:t>qualifications, </a:t>
            </a:r>
            <a:r>
              <a:rPr sz="1800" spc="-10" dirty="0">
                <a:latin typeface="Corbel"/>
                <a:cs typeface="Corbel"/>
              </a:rPr>
              <a:t>skills, </a:t>
            </a:r>
            <a:r>
              <a:rPr sz="1800" dirty="0">
                <a:latin typeface="Corbel"/>
                <a:cs typeface="Corbel"/>
              </a:rPr>
              <a:t>&amp;  </a:t>
            </a:r>
            <a:r>
              <a:rPr sz="1800" spc="-5" dirty="0">
                <a:latin typeface="Corbel"/>
                <a:cs typeface="Corbel"/>
              </a:rPr>
              <a:t>education</a:t>
            </a:r>
            <a:endParaRPr sz="1800" dirty="0">
              <a:latin typeface="Corbel"/>
              <a:cs typeface="Corbel"/>
            </a:endParaRPr>
          </a:p>
        </p:txBody>
      </p:sp>
      <p:sp>
        <p:nvSpPr>
          <p:cNvPr id="8" name="object 8"/>
          <p:cNvSpPr txBox="1"/>
          <p:nvPr/>
        </p:nvSpPr>
        <p:spPr>
          <a:xfrm>
            <a:off x="7162800" y="2286000"/>
            <a:ext cx="304800" cy="625811"/>
          </a:xfrm>
          <a:prstGeom prst="rect">
            <a:avLst/>
          </a:prstGeom>
        </p:spPr>
        <p:txBody>
          <a:bodyPr vert="horz" wrap="square" lIns="0" tIns="104139" rIns="0" bIns="0" rtlCol="0">
            <a:spAutoFit/>
          </a:bodyPr>
          <a:lstStyle/>
          <a:p>
            <a:pPr marL="12700">
              <a:lnSpc>
                <a:spcPct val="100000"/>
              </a:lnSpc>
              <a:spcBef>
                <a:spcPts val="819"/>
              </a:spcBef>
            </a:pPr>
            <a:r>
              <a:rPr sz="1400" spc="5" dirty="0">
                <a:solidFill>
                  <a:srgbClr val="FFFF00"/>
                </a:solidFill>
                <a:latin typeface="Corbel"/>
                <a:cs typeface="Corbel"/>
              </a:rPr>
              <a:t>I</a:t>
            </a:r>
            <a:r>
              <a:rPr sz="1400" spc="5" dirty="0">
                <a:solidFill>
                  <a:srgbClr val="A6B727"/>
                </a:solidFill>
                <a:latin typeface="Corbel"/>
                <a:cs typeface="Corbel"/>
              </a:rPr>
              <a:t>.</a:t>
            </a:r>
            <a:endParaRPr sz="1400" dirty="0">
              <a:latin typeface="Corbel"/>
              <a:cs typeface="Corbel"/>
            </a:endParaRPr>
          </a:p>
          <a:p>
            <a:pPr marL="12700">
              <a:lnSpc>
                <a:spcPct val="100000"/>
              </a:lnSpc>
              <a:spcBef>
                <a:spcPts val="720"/>
              </a:spcBef>
            </a:pPr>
            <a:r>
              <a:rPr sz="1400" spc="5" dirty="0">
                <a:solidFill>
                  <a:srgbClr val="A6B727"/>
                </a:solidFill>
                <a:latin typeface="Corbel"/>
                <a:cs typeface="Corbel"/>
              </a:rPr>
              <a:t>II.</a:t>
            </a:r>
            <a:endParaRPr sz="1400" dirty="0">
              <a:latin typeface="Corbel"/>
              <a:cs typeface="Corbel"/>
            </a:endParaRPr>
          </a:p>
        </p:txBody>
      </p:sp>
      <p:sp>
        <p:nvSpPr>
          <p:cNvPr id="9" name="object 9"/>
          <p:cNvSpPr txBox="1"/>
          <p:nvPr/>
        </p:nvSpPr>
        <p:spPr>
          <a:xfrm>
            <a:off x="863643" y="3464788"/>
            <a:ext cx="920713" cy="892552"/>
          </a:xfrm>
          <a:prstGeom prst="rect">
            <a:avLst/>
          </a:prstGeom>
        </p:spPr>
        <p:txBody>
          <a:bodyPr vert="horz" wrap="square" lIns="0" tIns="91440" rIns="0" bIns="0" rtlCol="0">
            <a:spAutoFit/>
          </a:bodyPr>
          <a:lstStyle/>
          <a:p>
            <a:pPr marL="12700">
              <a:lnSpc>
                <a:spcPct val="100000"/>
              </a:lnSpc>
              <a:spcBef>
                <a:spcPts val="720"/>
              </a:spcBef>
            </a:pPr>
            <a:r>
              <a:rPr sz="1400" spc="5" dirty="0">
                <a:solidFill>
                  <a:srgbClr val="FFFF00"/>
                </a:solidFill>
                <a:latin typeface="Corbel"/>
                <a:cs typeface="Corbel"/>
              </a:rPr>
              <a:t>I</a:t>
            </a:r>
            <a:r>
              <a:rPr sz="1400" spc="5" dirty="0">
                <a:solidFill>
                  <a:srgbClr val="A6B727"/>
                </a:solidFill>
                <a:latin typeface="Corbel"/>
                <a:cs typeface="Corbel"/>
              </a:rPr>
              <a:t>.</a:t>
            </a:r>
            <a:endParaRPr lang="en-US" sz="1400" spc="5" dirty="0">
              <a:solidFill>
                <a:srgbClr val="A6B727"/>
              </a:solidFill>
              <a:latin typeface="Corbel"/>
              <a:cs typeface="Corbel"/>
            </a:endParaRPr>
          </a:p>
          <a:p>
            <a:pPr marL="12700">
              <a:lnSpc>
                <a:spcPct val="100000"/>
              </a:lnSpc>
              <a:spcBef>
                <a:spcPts val="625"/>
              </a:spcBef>
            </a:pPr>
            <a:endParaRPr lang="en-US" sz="1400" spc="5" dirty="0">
              <a:solidFill>
                <a:srgbClr val="A6B727"/>
              </a:solidFill>
              <a:latin typeface="Corbel"/>
              <a:cs typeface="Corbel"/>
            </a:endParaRPr>
          </a:p>
          <a:p>
            <a:pPr marL="12700">
              <a:lnSpc>
                <a:spcPct val="100000"/>
              </a:lnSpc>
              <a:spcBef>
                <a:spcPts val="625"/>
              </a:spcBef>
            </a:pPr>
            <a:r>
              <a:rPr lang="en-US" sz="1400" spc="5" dirty="0">
                <a:solidFill>
                  <a:srgbClr val="FFFF00"/>
                </a:solidFill>
                <a:latin typeface="Corbel"/>
                <a:cs typeface="Corbel"/>
              </a:rPr>
              <a:t>II</a:t>
            </a:r>
            <a:r>
              <a:rPr lang="en-US" sz="1400" spc="5" dirty="0">
                <a:solidFill>
                  <a:srgbClr val="A6B727"/>
                </a:solidFill>
                <a:latin typeface="Corbel"/>
                <a:cs typeface="Corbel"/>
              </a:rPr>
              <a:t>. </a:t>
            </a:r>
            <a:endParaRPr sz="1400" dirty="0">
              <a:latin typeface="Corbel"/>
              <a:cs typeface="Corbel"/>
            </a:endParaRPr>
          </a:p>
        </p:txBody>
      </p:sp>
      <p:sp>
        <p:nvSpPr>
          <p:cNvPr id="10" name="object 10"/>
          <p:cNvSpPr txBox="1"/>
          <p:nvPr/>
        </p:nvSpPr>
        <p:spPr>
          <a:xfrm>
            <a:off x="7155597" y="6003114"/>
            <a:ext cx="207010" cy="228268"/>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00"/>
                </a:solidFill>
                <a:latin typeface="Corbel"/>
                <a:cs typeface="Corbel"/>
              </a:rPr>
              <a:t>III</a:t>
            </a:r>
            <a:r>
              <a:rPr sz="1400" spc="5" dirty="0">
                <a:solidFill>
                  <a:srgbClr val="A6B727"/>
                </a:solidFill>
                <a:latin typeface="Corbel"/>
                <a:cs typeface="Corbel"/>
              </a:rPr>
              <a:t>.</a:t>
            </a:r>
            <a:endParaRPr sz="1400" dirty="0">
              <a:latin typeface="Corbel"/>
              <a:cs typeface="Corbel"/>
            </a:endParaRPr>
          </a:p>
        </p:txBody>
      </p:sp>
      <p:sp>
        <p:nvSpPr>
          <p:cNvPr id="12" name="object 12"/>
          <p:cNvSpPr txBox="1"/>
          <p:nvPr/>
        </p:nvSpPr>
        <p:spPr>
          <a:xfrm>
            <a:off x="268641" y="1336787"/>
            <a:ext cx="5206043" cy="1993046"/>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FF00"/>
                </a:solidFill>
                <a:latin typeface="Corbel"/>
                <a:cs typeface="Corbel"/>
              </a:rPr>
              <a:t>Complete </a:t>
            </a:r>
            <a:r>
              <a:rPr sz="2800" b="1" dirty="0">
                <a:solidFill>
                  <a:srgbClr val="FFFF00"/>
                </a:solidFill>
                <a:latin typeface="Corbel"/>
                <a:cs typeface="Corbel"/>
              </a:rPr>
              <a:t>all </a:t>
            </a:r>
            <a:r>
              <a:rPr sz="2800" b="1" spc="-5" dirty="0">
                <a:solidFill>
                  <a:srgbClr val="FFFF00"/>
                </a:solidFill>
                <a:latin typeface="Corbel"/>
                <a:cs typeface="Corbel"/>
              </a:rPr>
              <a:t>these training</a:t>
            </a:r>
            <a:r>
              <a:rPr sz="2800" b="1" spc="-40" dirty="0">
                <a:solidFill>
                  <a:srgbClr val="FFFF00"/>
                </a:solidFill>
                <a:latin typeface="Corbel"/>
                <a:cs typeface="Corbel"/>
              </a:rPr>
              <a:t> </a:t>
            </a:r>
            <a:r>
              <a:rPr sz="2800" b="1" dirty="0">
                <a:solidFill>
                  <a:srgbClr val="FFFF00"/>
                </a:solidFill>
                <a:latin typeface="Corbel"/>
                <a:cs typeface="Corbel"/>
              </a:rPr>
              <a:t>steps:</a:t>
            </a:r>
          </a:p>
          <a:p>
            <a:pPr>
              <a:lnSpc>
                <a:spcPct val="100000"/>
              </a:lnSpc>
              <a:spcBef>
                <a:spcPts val="50"/>
              </a:spcBef>
            </a:pPr>
            <a:endParaRPr sz="2600" dirty="0">
              <a:latin typeface="Corbel"/>
              <a:cs typeface="Corbel"/>
            </a:endParaRPr>
          </a:p>
          <a:p>
            <a:pPr marL="469900" marR="1152525" indent="-457200">
              <a:lnSpc>
                <a:spcPts val="2020"/>
              </a:lnSpc>
              <a:buClr>
                <a:srgbClr val="A6B727"/>
              </a:buClr>
              <a:buSzPct val="80000"/>
              <a:buAutoNum type="arabicParenR"/>
              <a:tabLst>
                <a:tab pos="469265" algn="l"/>
                <a:tab pos="469900" algn="l"/>
              </a:tabLst>
            </a:pPr>
            <a:r>
              <a:rPr spc="-5" dirty="0">
                <a:latin typeface="Corbel"/>
                <a:cs typeface="Corbel"/>
              </a:rPr>
              <a:t>List each </a:t>
            </a:r>
            <a:r>
              <a:rPr dirty="0">
                <a:latin typeface="Corbel"/>
                <a:cs typeface="Corbel"/>
              </a:rPr>
              <a:t>job title </a:t>
            </a:r>
            <a:r>
              <a:rPr spc="-5" dirty="0">
                <a:latin typeface="Corbel"/>
                <a:cs typeface="Corbel"/>
              </a:rPr>
              <a:t>that includes  hazardous </a:t>
            </a:r>
            <a:r>
              <a:rPr dirty="0">
                <a:latin typeface="Corbel"/>
                <a:cs typeface="Corbel"/>
              </a:rPr>
              <a:t>waste-related</a:t>
            </a:r>
            <a:r>
              <a:rPr spc="-65" dirty="0">
                <a:latin typeface="Corbel"/>
                <a:cs typeface="Corbel"/>
              </a:rPr>
              <a:t> </a:t>
            </a:r>
            <a:r>
              <a:rPr dirty="0">
                <a:latin typeface="Corbel"/>
                <a:cs typeface="Corbel"/>
              </a:rPr>
              <a:t>duties</a:t>
            </a:r>
          </a:p>
          <a:p>
            <a:pPr marL="469900" marR="665480" indent="-457200">
              <a:lnSpc>
                <a:spcPct val="79000"/>
              </a:lnSpc>
              <a:spcBef>
                <a:spcPts val="1385"/>
              </a:spcBef>
              <a:buClr>
                <a:srgbClr val="A6B727"/>
              </a:buClr>
              <a:buSzPct val="80000"/>
              <a:buAutoNum type="arabicParenR"/>
              <a:tabLst>
                <a:tab pos="469265" algn="l"/>
                <a:tab pos="469900" algn="l"/>
              </a:tabLst>
            </a:pPr>
            <a:r>
              <a:rPr dirty="0">
                <a:latin typeface="Corbel"/>
                <a:cs typeface="Corbel"/>
              </a:rPr>
              <a:t>Prepare a written job </a:t>
            </a:r>
            <a:r>
              <a:rPr spc="-5" dirty="0">
                <a:latin typeface="Corbel"/>
                <a:cs typeface="Corbel"/>
              </a:rPr>
              <a:t>description for  each position identified in </a:t>
            </a:r>
            <a:r>
              <a:rPr dirty="0">
                <a:latin typeface="Corbel"/>
                <a:cs typeface="Corbel"/>
              </a:rPr>
              <a:t>#1 </a:t>
            </a:r>
            <a:r>
              <a:rPr spc="-5" dirty="0">
                <a:latin typeface="Corbel"/>
                <a:cs typeface="Corbel"/>
              </a:rPr>
              <a:t>that  includes:</a:t>
            </a:r>
            <a:endParaRPr dirty="0">
              <a:latin typeface="Corbel"/>
              <a:cs typeface="Corbel"/>
            </a:endParaRPr>
          </a:p>
        </p:txBody>
      </p:sp>
      <p:sp>
        <p:nvSpPr>
          <p:cNvPr id="15" name="object 5">
            <a:extLst>
              <a:ext uri="{FF2B5EF4-FFF2-40B4-BE49-F238E27FC236}">
                <a16:creationId xmlns:a16="http://schemas.microsoft.com/office/drawing/2014/main" id="{0EB3F47A-34B3-4DCF-9ADB-BFBD35A602F2}"/>
              </a:ext>
            </a:extLst>
          </p:cNvPr>
          <p:cNvSpPr/>
          <p:nvPr/>
        </p:nvSpPr>
        <p:spPr>
          <a:xfrm>
            <a:off x="121470" y="2037758"/>
            <a:ext cx="5009645" cy="3962775"/>
          </a:xfrm>
          <a:custGeom>
            <a:avLst/>
            <a:gdLst/>
            <a:ahLst/>
            <a:cxnLst/>
            <a:rect l="l" t="t" r="r" b="b"/>
            <a:pathLst>
              <a:path w="4252595" h="2562225">
                <a:moveTo>
                  <a:pt x="0" y="0"/>
                </a:moveTo>
                <a:lnTo>
                  <a:pt x="4252199" y="0"/>
                </a:lnTo>
                <a:lnTo>
                  <a:pt x="4252199" y="2562224"/>
                </a:lnTo>
                <a:lnTo>
                  <a:pt x="0" y="2562224"/>
                </a:lnTo>
                <a:lnTo>
                  <a:pt x="0" y="0"/>
                </a:lnTo>
                <a:close/>
              </a:path>
            </a:pathLst>
          </a:custGeom>
          <a:ln w="76200">
            <a:solidFill>
              <a:schemeClr val="tx1"/>
            </a:solidFill>
          </a:ln>
        </p:spPr>
        <p:txBody>
          <a:bodyPr wrap="square" lIns="0" tIns="0" rIns="0" bIns="0" rtlCol="0"/>
          <a:lstStyle/>
          <a:p>
            <a:endParaRPr dirty="0"/>
          </a:p>
        </p:txBody>
      </p:sp>
      <p:sp>
        <p:nvSpPr>
          <p:cNvPr id="16" name="object 5">
            <a:extLst>
              <a:ext uri="{FF2B5EF4-FFF2-40B4-BE49-F238E27FC236}">
                <a16:creationId xmlns:a16="http://schemas.microsoft.com/office/drawing/2014/main" id="{5305383E-D5E5-4161-86B7-7A21A800263C}"/>
              </a:ext>
            </a:extLst>
          </p:cNvPr>
          <p:cNvSpPr/>
          <p:nvPr/>
        </p:nvSpPr>
        <p:spPr>
          <a:xfrm>
            <a:off x="6476999" y="1465451"/>
            <a:ext cx="5257800" cy="5164075"/>
          </a:xfrm>
          <a:custGeom>
            <a:avLst/>
            <a:gdLst/>
            <a:ahLst/>
            <a:cxnLst/>
            <a:rect l="l" t="t" r="r" b="b"/>
            <a:pathLst>
              <a:path w="4252595" h="2562225">
                <a:moveTo>
                  <a:pt x="0" y="0"/>
                </a:moveTo>
                <a:lnTo>
                  <a:pt x="4252199" y="0"/>
                </a:lnTo>
                <a:lnTo>
                  <a:pt x="4252199" y="2562224"/>
                </a:lnTo>
                <a:lnTo>
                  <a:pt x="0" y="2562224"/>
                </a:lnTo>
                <a:lnTo>
                  <a:pt x="0" y="0"/>
                </a:lnTo>
                <a:close/>
              </a:path>
            </a:pathLst>
          </a:custGeom>
          <a:ln w="76200">
            <a:solidFill>
              <a:schemeClr val="tx1"/>
            </a:solidFill>
          </a:ln>
        </p:spPr>
        <p:txBody>
          <a:bodyPr wrap="square" lIns="0" tIns="0" rIns="0" bIns="0" rtlCol="0"/>
          <a:lstStyle/>
          <a:p>
            <a:endParaRPr dirty="0"/>
          </a:p>
        </p:txBody>
      </p:sp>
      <p:sp>
        <p:nvSpPr>
          <p:cNvPr id="18" name="Explosion: 8 Points 17">
            <a:extLst>
              <a:ext uri="{FF2B5EF4-FFF2-40B4-BE49-F238E27FC236}">
                <a16:creationId xmlns:a16="http://schemas.microsoft.com/office/drawing/2014/main" id="{BDD5640C-7B06-4FEE-B9DC-68A9096B6388}"/>
              </a:ext>
            </a:extLst>
          </p:cNvPr>
          <p:cNvSpPr/>
          <p:nvPr/>
        </p:nvSpPr>
        <p:spPr>
          <a:xfrm>
            <a:off x="1524000" y="199620"/>
            <a:ext cx="914400" cy="78668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xplosion: 8 Points 18">
            <a:extLst>
              <a:ext uri="{FF2B5EF4-FFF2-40B4-BE49-F238E27FC236}">
                <a16:creationId xmlns:a16="http://schemas.microsoft.com/office/drawing/2014/main" id="{32329929-42FE-445B-ABFF-ECEAF74A558A}"/>
              </a:ext>
            </a:extLst>
          </p:cNvPr>
          <p:cNvSpPr/>
          <p:nvPr/>
        </p:nvSpPr>
        <p:spPr>
          <a:xfrm>
            <a:off x="9036414" y="232397"/>
            <a:ext cx="914400" cy="78668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826599"/>
            <a:ext cx="8206740" cy="695960"/>
          </a:xfrm>
          <a:prstGeom prst="rect">
            <a:avLst/>
          </a:prstGeom>
        </p:spPr>
        <p:txBody>
          <a:bodyPr vert="horz" wrap="square" lIns="0" tIns="12700" rIns="0" bIns="0" rtlCol="0">
            <a:spAutoFit/>
          </a:bodyPr>
          <a:lstStyle/>
          <a:p>
            <a:pPr marL="12700">
              <a:lnSpc>
                <a:spcPct val="100000"/>
              </a:lnSpc>
              <a:spcBef>
                <a:spcPts val="100"/>
              </a:spcBef>
            </a:pPr>
            <a:r>
              <a:rPr spc="-5" dirty="0"/>
              <a:t>Step #10 Hazardous Waste</a:t>
            </a:r>
            <a:r>
              <a:rPr spc="-280" dirty="0"/>
              <a:t> </a:t>
            </a:r>
            <a:r>
              <a:rPr spc="-15" dirty="0"/>
              <a:t>Records</a:t>
            </a:r>
          </a:p>
        </p:txBody>
      </p:sp>
      <p:sp>
        <p:nvSpPr>
          <p:cNvPr id="3" name="object 3"/>
          <p:cNvSpPr txBox="1"/>
          <p:nvPr/>
        </p:nvSpPr>
        <p:spPr>
          <a:xfrm>
            <a:off x="645795" y="2209800"/>
            <a:ext cx="10900410" cy="4459362"/>
          </a:xfrm>
          <a:prstGeom prst="rect">
            <a:avLst/>
          </a:prstGeom>
        </p:spPr>
        <p:txBody>
          <a:bodyPr vert="horz" wrap="square" lIns="0" tIns="12700" rIns="0" bIns="0" rtlCol="0">
            <a:spAutoFit/>
          </a:bodyPr>
          <a:lstStyle/>
          <a:p>
            <a:pPr marL="4330065">
              <a:lnSpc>
                <a:spcPts val="2850"/>
              </a:lnSpc>
              <a:spcBef>
                <a:spcPts val="100"/>
              </a:spcBef>
              <a:buClr>
                <a:srgbClr val="A6B727"/>
              </a:buClr>
              <a:buSzPct val="79166"/>
              <a:tabLst>
                <a:tab pos="4514215" algn="l"/>
              </a:tabLst>
            </a:pPr>
            <a:r>
              <a:rPr sz="2400" b="1" u="sng" spc="-5" dirty="0">
                <a:solidFill>
                  <a:srgbClr val="FFFF00"/>
                </a:solidFill>
                <a:uFill>
                  <a:solidFill>
                    <a:srgbClr val="000000"/>
                  </a:solidFill>
                </a:uFill>
                <a:latin typeface="Corbel"/>
                <a:cs typeface="Corbel"/>
              </a:rPr>
              <a:t>All Generators</a:t>
            </a:r>
            <a:r>
              <a:rPr sz="2400" b="1" spc="-5" dirty="0">
                <a:solidFill>
                  <a:srgbClr val="FFFF00"/>
                </a:solidFill>
                <a:latin typeface="Corbel"/>
                <a:cs typeface="Corbel"/>
              </a:rPr>
              <a:t> </a:t>
            </a:r>
            <a:r>
              <a:rPr sz="2400" b="1" dirty="0">
                <a:solidFill>
                  <a:srgbClr val="FFFF00"/>
                </a:solidFill>
                <a:latin typeface="Corbel"/>
                <a:cs typeface="Corbel"/>
              </a:rPr>
              <a:t>must</a:t>
            </a:r>
            <a:r>
              <a:rPr sz="2400" b="1" spc="-85" dirty="0">
                <a:solidFill>
                  <a:srgbClr val="FFFF00"/>
                </a:solidFill>
                <a:latin typeface="Corbel"/>
                <a:cs typeface="Corbel"/>
              </a:rPr>
              <a:t> </a:t>
            </a:r>
            <a:r>
              <a:rPr sz="2400" b="1" spc="-5" dirty="0">
                <a:solidFill>
                  <a:srgbClr val="FFFF00"/>
                </a:solidFill>
                <a:latin typeface="Corbel"/>
                <a:cs typeface="Corbel"/>
              </a:rPr>
              <a:t>retain:</a:t>
            </a:r>
            <a:endParaRPr sz="2400" dirty="0">
              <a:solidFill>
                <a:srgbClr val="FFFF00"/>
              </a:solidFill>
              <a:latin typeface="Corbel"/>
              <a:cs typeface="Corbel"/>
            </a:endParaRPr>
          </a:p>
          <a:p>
            <a:pPr marL="4742180" lvl="1" indent="-183515">
              <a:lnSpc>
                <a:spcPts val="2610"/>
              </a:lnSpc>
              <a:buClr>
                <a:schemeClr val="tx1"/>
              </a:buClr>
              <a:buSzPct val="81818"/>
              <a:buChar char="•"/>
              <a:tabLst>
                <a:tab pos="4742815" algn="l"/>
              </a:tabLst>
            </a:pPr>
            <a:r>
              <a:rPr sz="2200" spc="-5" dirty="0">
                <a:latin typeface="Corbel"/>
                <a:cs typeface="Corbel"/>
              </a:rPr>
              <a:t>Hazardous waste manifests </a:t>
            </a:r>
            <a:r>
              <a:rPr sz="2200" dirty="0">
                <a:latin typeface="Corbel"/>
                <a:cs typeface="Corbel"/>
              </a:rPr>
              <a:t>&amp; </a:t>
            </a:r>
            <a:r>
              <a:rPr sz="2200" spc="-5" dirty="0">
                <a:latin typeface="Corbel"/>
                <a:cs typeface="Corbel"/>
              </a:rPr>
              <a:t>exception</a:t>
            </a:r>
            <a:r>
              <a:rPr sz="2200" spc="-10" dirty="0">
                <a:latin typeface="Corbel"/>
                <a:cs typeface="Corbel"/>
              </a:rPr>
              <a:t> </a:t>
            </a:r>
            <a:r>
              <a:rPr sz="2200" spc="-5" dirty="0">
                <a:latin typeface="Corbel"/>
                <a:cs typeface="Corbel"/>
              </a:rPr>
              <a:t>reports</a:t>
            </a:r>
            <a:endParaRPr sz="2200" dirty="0">
              <a:latin typeface="Corbel"/>
              <a:cs typeface="Corbel"/>
            </a:endParaRPr>
          </a:p>
          <a:p>
            <a:pPr marL="4742180" lvl="1" indent="-183515">
              <a:lnSpc>
                <a:spcPct val="100000"/>
              </a:lnSpc>
              <a:spcBef>
                <a:spcPts val="360"/>
              </a:spcBef>
              <a:buClr>
                <a:schemeClr val="tx1"/>
              </a:buClr>
              <a:buSzPct val="81818"/>
              <a:buChar char="•"/>
              <a:tabLst>
                <a:tab pos="4742815" algn="l"/>
              </a:tabLst>
            </a:pPr>
            <a:r>
              <a:rPr sz="2200" spc="-15" dirty="0">
                <a:latin typeface="Corbel"/>
                <a:cs typeface="Corbel"/>
              </a:rPr>
              <a:t>Weekly </a:t>
            </a:r>
            <a:r>
              <a:rPr sz="2200" spc="-5" dirty="0">
                <a:latin typeface="Corbel"/>
                <a:cs typeface="Corbel"/>
              </a:rPr>
              <a:t>inspection logs</a:t>
            </a:r>
            <a:endParaRPr sz="2200" dirty="0">
              <a:latin typeface="Corbel"/>
              <a:cs typeface="Corbel"/>
            </a:endParaRPr>
          </a:p>
          <a:p>
            <a:pPr marL="4742180" lvl="1" indent="-183515">
              <a:lnSpc>
                <a:spcPct val="100000"/>
              </a:lnSpc>
              <a:spcBef>
                <a:spcPts val="240"/>
              </a:spcBef>
              <a:buClr>
                <a:schemeClr val="tx1"/>
              </a:buClr>
              <a:buSzPct val="81818"/>
              <a:buChar char="•"/>
              <a:tabLst>
                <a:tab pos="4742815" algn="l"/>
              </a:tabLst>
            </a:pPr>
            <a:r>
              <a:rPr sz="2200" spc="-5" dirty="0">
                <a:latin typeface="Corbel"/>
                <a:cs typeface="Corbel"/>
              </a:rPr>
              <a:t>Used </a:t>
            </a:r>
            <a:r>
              <a:rPr sz="2200" dirty="0">
                <a:latin typeface="Corbel"/>
                <a:cs typeface="Corbel"/>
              </a:rPr>
              <a:t>oil </a:t>
            </a:r>
            <a:r>
              <a:rPr sz="2200" spc="-5" dirty="0">
                <a:latin typeface="Corbel"/>
                <a:cs typeface="Corbel"/>
              </a:rPr>
              <a:t>shipment</a:t>
            </a:r>
            <a:r>
              <a:rPr sz="2200" spc="-25" dirty="0">
                <a:latin typeface="Corbel"/>
                <a:cs typeface="Corbel"/>
              </a:rPr>
              <a:t> </a:t>
            </a:r>
            <a:r>
              <a:rPr sz="2200" spc="-5" dirty="0">
                <a:latin typeface="Corbel"/>
                <a:cs typeface="Corbel"/>
              </a:rPr>
              <a:t>receipts</a:t>
            </a:r>
            <a:endParaRPr sz="2200" dirty="0">
              <a:latin typeface="Corbel"/>
              <a:cs typeface="Corbel"/>
            </a:endParaRPr>
          </a:p>
          <a:p>
            <a:pPr marL="4742180" lvl="1" indent="-183515">
              <a:lnSpc>
                <a:spcPct val="100000"/>
              </a:lnSpc>
              <a:spcBef>
                <a:spcPts val="360"/>
              </a:spcBef>
              <a:buClr>
                <a:schemeClr val="tx1"/>
              </a:buClr>
              <a:buSzPct val="81818"/>
              <a:buChar char="•"/>
              <a:tabLst>
                <a:tab pos="4742815" algn="l"/>
              </a:tabLst>
            </a:pPr>
            <a:r>
              <a:rPr sz="2200" spc="-5" dirty="0">
                <a:latin typeface="Corbel"/>
                <a:cs typeface="Corbel"/>
              </a:rPr>
              <a:t>Universal waste records</a:t>
            </a:r>
            <a:endParaRPr sz="2200" dirty="0">
              <a:latin typeface="Corbel"/>
              <a:cs typeface="Corbel"/>
            </a:endParaRPr>
          </a:p>
          <a:p>
            <a:pPr marL="4742180" lvl="1" indent="-183515">
              <a:lnSpc>
                <a:spcPct val="100000"/>
              </a:lnSpc>
              <a:spcBef>
                <a:spcPts val="360"/>
              </a:spcBef>
              <a:buClr>
                <a:schemeClr val="tx1"/>
              </a:buClr>
              <a:buSzPct val="81818"/>
              <a:buChar char="•"/>
              <a:tabLst>
                <a:tab pos="4742815" algn="l"/>
              </a:tabLst>
            </a:pPr>
            <a:r>
              <a:rPr sz="2200" spc="-5" dirty="0">
                <a:latin typeface="Corbel"/>
                <a:cs typeface="Corbel"/>
              </a:rPr>
              <a:t>Electronic waste disposal records</a:t>
            </a:r>
            <a:endParaRPr sz="2200" dirty="0">
              <a:latin typeface="Corbel"/>
              <a:cs typeface="Corbel"/>
            </a:endParaRPr>
          </a:p>
          <a:p>
            <a:pPr marL="4742180" marR="1805939" lvl="1" indent="-182880">
              <a:lnSpc>
                <a:spcPts val="2300"/>
              </a:lnSpc>
              <a:spcBef>
                <a:spcPts val="720"/>
              </a:spcBef>
              <a:buClr>
                <a:schemeClr val="tx1"/>
              </a:buClr>
              <a:buSzPct val="81818"/>
              <a:buChar char="•"/>
              <a:tabLst>
                <a:tab pos="4742815" algn="l"/>
              </a:tabLst>
            </a:pPr>
            <a:r>
              <a:rPr sz="2200" spc="-5" dirty="0">
                <a:latin typeface="Corbel"/>
                <a:cs typeface="Corbel"/>
              </a:rPr>
              <a:t>Documentation </a:t>
            </a:r>
            <a:r>
              <a:rPr sz="2200" dirty="0">
                <a:latin typeface="Corbel"/>
                <a:cs typeface="Corbel"/>
              </a:rPr>
              <a:t>of </a:t>
            </a:r>
            <a:r>
              <a:rPr sz="2200" spc="-5" dirty="0">
                <a:latin typeface="Corbel"/>
                <a:cs typeface="Corbel"/>
              </a:rPr>
              <a:t>waste evaluated as  non-hazardous</a:t>
            </a:r>
            <a:endParaRPr sz="2200" dirty="0">
              <a:latin typeface="Corbel"/>
              <a:cs typeface="Corbel"/>
            </a:endParaRPr>
          </a:p>
          <a:p>
            <a:pPr marL="4742180" lvl="1" indent="-183515">
              <a:lnSpc>
                <a:spcPct val="100000"/>
              </a:lnSpc>
              <a:spcBef>
                <a:spcPts val="345"/>
              </a:spcBef>
              <a:buClr>
                <a:schemeClr val="tx1"/>
              </a:buClr>
              <a:buSzPct val="81818"/>
              <a:buChar char="•"/>
              <a:tabLst>
                <a:tab pos="4742815" algn="l"/>
              </a:tabLst>
            </a:pPr>
            <a:r>
              <a:rPr sz="2200" dirty="0">
                <a:latin typeface="Corbel"/>
                <a:cs typeface="Corbel"/>
              </a:rPr>
              <a:t>On-site </a:t>
            </a:r>
            <a:r>
              <a:rPr sz="2200" spc="-5" dirty="0">
                <a:latin typeface="Corbel"/>
                <a:cs typeface="Corbel"/>
              </a:rPr>
              <a:t>hazardous waste treatment logs </a:t>
            </a:r>
            <a:r>
              <a:rPr sz="2200" dirty="0">
                <a:latin typeface="Corbel"/>
                <a:cs typeface="Corbel"/>
              </a:rPr>
              <a:t>if</a:t>
            </a:r>
            <a:r>
              <a:rPr sz="2200" spc="-20" dirty="0">
                <a:latin typeface="Corbel"/>
                <a:cs typeface="Corbel"/>
              </a:rPr>
              <a:t> </a:t>
            </a:r>
            <a:r>
              <a:rPr sz="2200" spc="-5" dirty="0">
                <a:latin typeface="Corbel"/>
                <a:cs typeface="Corbel"/>
              </a:rPr>
              <a:t>applicable</a:t>
            </a:r>
            <a:endParaRPr sz="2200" dirty="0">
              <a:latin typeface="Corbel"/>
              <a:cs typeface="Corbel"/>
            </a:endParaRPr>
          </a:p>
          <a:p>
            <a:pPr marL="4742180" lvl="1" indent="-183515">
              <a:lnSpc>
                <a:spcPct val="100000"/>
              </a:lnSpc>
              <a:spcBef>
                <a:spcPts val="359"/>
              </a:spcBef>
              <a:buClr>
                <a:schemeClr val="tx1"/>
              </a:buClr>
              <a:buSzPct val="81818"/>
              <a:buChar char="•"/>
              <a:tabLst>
                <a:tab pos="4742815" algn="l"/>
              </a:tabLst>
            </a:pPr>
            <a:r>
              <a:rPr sz="2200" spc="-5" dirty="0">
                <a:latin typeface="Corbel"/>
                <a:cs typeface="Corbel"/>
              </a:rPr>
              <a:t>Feedstock </a:t>
            </a:r>
            <a:r>
              <a:rPr sz="2200" dirty="0">
                <a:latin typeface="Corbel"/>
                <a:cs typeface="Corbel"/>
              </a:rPr>
              <a:t>&amp; </a:t>
            </a:r>
            <a:r>
              <a:rPr sz="2200" spc="-5" dirty="0">
                <a:latin typeface="Corbel"/>
                <a:cs typeface="Corbel"/>
              </a:rPr>
              <a:t>byproducts recycling verification</a:t>
            </a:r>
            <a:r>
              <a:rPr sz="2200" dirty="0">
                <a:latin typeface="Corbel"/>
                <a:cs typeface="Corbel"/>
              </a:rPr>
              <a:t> </a:t>
            </a:r>
            <a:r>
              <a:rPr sz="2200" spc="-5" dirty="0">
                <a:latin typeface="Corbel"/>
                <a:cs typeface="Corbel"/>
              </a:rPr>
              <a:t>records</a:t>
            </a:r>
            <a:endParaRPr sz="2200" dirty="0">
              <a:latin typeface="Corbel"/>
              <a:cs typeface="Corbel"/>
            </a:endParaRPr>
          </a:p>
          <a:p>
            <a:pPr marL="12700" marR="6893559" algn="ctr">
              <a:lnSpc>
                <a:spcPts val="2400"/>
              </a:lnSpc>
              <a:spcBef>
                <a:spcPts val="1140"/>
              </a:spcBef>
            </a:pPr>
            <a:r>
              <a:rPr sz="2400" spc="-10" dirty="0">
                <a:solidFill>
                  <a:srgbClr val="FFFF00"/>
                </a:solidFill>
                <a:highlight>
                  <a:srgbClr val="FF0000"/>
                </a:highlight>
                <a:latin typeface="Corbel"/>
                <a:cs typeface="Corbel"/>
              </a:rPr>
              <a:t>NOTE: </a:t>
            </a:r>
            <a:r>
              <a:rPr sz="2400" dirty="0">
                <a:solidFill>
                  <a:srgbClr val="FFFF00"/>
                </a:solidFill>
                <a:highlight>
                  <a:srgbClr val="FF0000"/>
                </a:highlight>
                <a:latin typeface="Corbel"/>
                <a:cs typeface="Corbel"/>
              </a:rPr>
              <a:t>All </a:t>
            </a:r>
            <a:r>
              <a:rPr sz="2400" spc="-5" dirty="0">
                <a:solidFill>
                  <a:srgbClr val="FFFF00"/>
                </a:solidFill>
                <a:highlight>
                  <a:srgbClr val="FF0000"/>
                </a:highlight>
                <a:latin typeface="Corbel"/>
                <a:cs typeface="Corbel"/>
              </a:rPr>
              <a:t>records must be </a:t>
            </a:r>
            <a:r>
              <a:rPr sz="2400" spc="-15" dirty="0">
                <a:solidFill>
                  <a:srgbClr val="FFFF00"/>
                </a:solidFill>
                <a:highlight>
                  <a:srgbClr val="FF0000"/>
                </a:highlight>
                <a:latin typeface="Corbel"/>
                <a:cs typeface="Corbel"/>
              </a:rPr>
              <a:t>kept</a:t>
            </a:r>
            <a:r>
              <a:rPr sz="2400" spc="-160" dirty="0">
                <a:solidFill>
                  <a:srgbClr val="FFFF00"/>
                </a:solidFill>
                <a:highlight>
                  <a:srgbClr val="FF0000"/>
                </a:highlight>
                <a:latin typeface="Corbel"/>
                <a:cs typeface="Corbel"/>
              </a:rPr>
              <a:t> </a:t>
            </a:r>
            <a:r>
              <a:rPr sz="2400" dirty="0">
                <a:solidFill>
                  <a:srgbClr val="FFFF00"/>
                </a:solidFill>
                <a:highlight>
                  <a:srgbClr val="FF0000"/>
                </a:highlight>
                <a:latin typeface="Corbel"/>
                <a:cs typeface="Corbel"/>
              </a:rPr>
              <a:t>for  </a:t>
            </a:r>
            <a:r>
              <a:rPr sz="2400" spc="-5" dirty="0">
                <a:solidFill>
                  <a:srgbClr val="FFFF00"/>
                </a:solidFill>
                <a:highlight>
                  <a:srgbClr val="FF0000"/>
                </a:highlight>
                <a:latin typeface="Corbel"/>
                <a:cs typeface="Corbel"/>
              </a:rPr>
              <a:t>at least </a:t>
            </a:r>
            <a:r>
              <a:rPr sz="2400" dirty="0">
                <a:solidFill>
                  <a:srgbClr val="FFFF00"/>
                </a:solidFill>
                <a:highlight>
                  <a:srgbClr val="FF0000"/>
                </a:highlight>
                <a:latin typeface="Corbel"/>
                <a:cs typeface="Corbel"/>
              </a:rPr>
              <a:t>three</a:t>
            </a:r>
            <a:r>
              <a:rPr sz="2400" spc="-10" dirty="0">
                <a:solidFill>
                  <a:srgbClr val="FFFF00"/>
                </a:solidFill>
                <a:highlight>
                  <a:srgbClr val="FF0000"/>
                </a:highlight>
                <a:latin typeface="Corbel"/>
                <a:cs typeface="Corbel"/>
              </a:rPr>
              <a:t> </a:t>
            </a:r>
            <a:r>
              <a:rPr sz="2400" spc="-5" dirty="0">
                <a:solidFill>
                  <a:srgbClr val="FFFF00"/>
                </a:solidFill>
                <a:highlight>
                  <a:srgbClr val="FF0000"/>
                </a:highlight>
                <a:latin typeface="Corbel"/>
                <a:cs typeface="Corbel"/>
              </a:rPr>
              <a:t>years.</a:t>
            </a:r>
            <a:endParaRPr sz="2400" dirty="0">
              <a:solidFill>
                <a:srgbClr val="FFFF00"/>
              </a:solidFill>
              <a:highlight>
                <a:srgbClr val="FF0000"/>
              </a:highlight>
              <a:latin typeface="Corbel"/>
              <a:cs typeface="Corbel"/>
            </a:endParaRPr>
          </a:p>
        </p:txBody>
      </p:sp>
      <p:sp>
        <p:nvSpPr>
          <p:cNvPr id="4" name="object 4"/>
          <p:cNvSpPr/>
          <p:nvPr/>
        </p:nvSpPr>
        <p:spPr>
          <a:xfrm>
            <a:off x="546811" y="2667000"/>
            <a:ext cx="4176000" cy="2486025"/>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508712" y="2628900"/>
            <a:ext cx="4252595" cy="2562225"/>
          </a:xfrm>
          <a:custGeom>
            <a:avLst/>
            <a:gdLst/>
            <a:ahLst/>
            <a:cxnLst/>
            <a:rect l="l" t="t" r="r" b="b"/>
            <a:pathLst>
              <a:path w="4252595" h="2562225">
                <a:moveTo>
                  <a:pt x="0" y="0"/>
                </a:moveTo>
                <a:lnTo>
                  <a:pt x="4252199" y="0"/>
                </a:lnTo>
                <a:lnTo>
                  <a:pt x="4252199" y="2562224"/>
                </a:lnTo>
                <a:lnTo>
                  <a:pt x="0" y="2562224"/>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FD15154-4128-4DD5-94F8-444E3E4B80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1" name="Picture 50">
            <a:extLst>
              <a:ext uri="{FF2B5EF4-FFF2-40B4-BE49-F238E27FC236}">
                <a16:creationId xmlns:a16="http://schemas.microsoft.com/office/drawing/2014/main" id="{72BDCC9B-FE67-4777-ADE1-60A22B7928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53" name="Picture 52">
            <a:extLst>
              <a:ext uri="{FF2B5EF4-FFF2-40B4-BE49-F238E27FC236}">
                <a16:creationId xmlns:a16="http://schemas.microsoft.com/office/drawing/2014/main" id="{D890DB3B-A5AA-4A55-BA16-613EA321EA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55" name="Rectangle 54">
            <a:extLst>
              <a:ext uri="{FF2B5EF4-FFF2-40B4-BE49-F238E27FC236}">
                <a16:creationId xmlns:a16="http://schemas.microsoft.com/office/drawing/2014/main" id="{F63E4F91-2785-4B4D-97DA-3D5E2B320A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7" name="Rectangle 56">
            <a:extLst>
              <a:ext uri="{FF2B5EF4-FFF2-40B4-BE49-F238E27FC236}">
                <a16:creationId xmlns:a16="http://schemas.microsoft.com/office/drawing/2014/main" id="{CC1D1C41-2822-4462-96FE-913003C52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59" name="Group 58">
            <a:extLst>
              <a:ext uri="{FF2B5EF4-FFF2-40B4-BE49-F238E27FC236}">
                <a16:creationId xmlns:a16="http://schemas.microsoft.com/office/drawing/2014/main" id="{AC21C60F-07B7-4CB3-832A-D4038346D9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60" name="Rectangle 59">
              <a:extLst>
                <a:ext uri="{FF2B5EF4-FFF2-40B4-BE49-F238E27FC236}">
                  <a16:creationId xmlns:a16="http://schemas.microsoft.com/office/drawing/2014/main" id="{71736CA6-51C7-4598-B874-CA2BF3A18B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 name="Picture 60">
              <a:extLst>
                <a:ext uri="{FF2B5EF4-FFF2-40B4-BE49-F238E27FC236}">
                  <a16:creationId xmlns:a16="http://schemas.microsoft.com/office/drawing/2014/main" id="{4640EBB5-DA85-4CC1-95C2-0D7A43553A8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63" name="Rectangle 62">
            <a:extLst>
              <a:ext uri="{FF2B5EF4-FFF2-40B4-BE49-F238E27FC236}">
                <a16:creationId xmlns:a16="http://schemas.microsoft.com/office/drawing/2014/main" id="{B6E759CC-BE08-4065-8C26-F48874B67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2368" y="-1"/>
            <a:ext cx="6199632"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text, bin, container&#10;&#10;Description automatically generated">
            <a:extLst>
              <a:ext uri="{FF2B5EF4-FFF2-40B4-BE49-F238E27FC236}">
                <a16:creationId xmlns:a16="http://schemas.microsoft.com/office/drawing/2014/main" id="{9DABB446-6598-451C-93E6-825CE427E7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96" r="15087"/>
          <a:stretch/>
        </p:blipFill>
        <p:spPr>
          <a:xfrm>
            <a:off x="6093559" y="-1"/>
            <a:ext cx="3003497" cy="4259179"/>
          </a:xfrm>
          <a:prstGeom prst="rect">
            <a:avLst/>
          </a:prstGeom>
          <a:ln>
            <a:noFill/>
          </a:ln>
          <a:effectLst/>
        </p:spPr>
      </p:pic>
      <p:pic>
        <p:nvPicPr>
          <p:cNvPr id="8" name="Picture 7">
            <a:extLst>
              <a:ext uri="{FF2B5EF4-FFF2-40B4-BE49-F238E27FC236}">
                <a16:creationId xmlns:a16="http://schemas.microsoft.com/office/drawing/2014/main" id="{397F4778-C1DD-4101-9E84-CD3970BA890C}"/>
              </a:ext>
            </a:extLst>
          </p:cNvPr>
          <p:cNvPicPr>
            <a:picLocks noChangeAspect="1"/>
          </p:cNvPicPr>
          <p:nvPr/>
        </p:nvPicPr>
        <p:blipFill rotWithShape="1">
          <a:blip r:embed="rId6">
            <a:extLst>
              <a:ext uri="{28A0092B-C50C-407E-A947-70E740481C1C}">
                <a14:useLocalDpi xmlns:a14="http://schemas.microsoft.com/office/drawing/2010/main" val="0"/>
              </a:ext>
            </a:extLst>
          </a:blip>
          <a:srcRect r="-1" b="33173"/>
          <a:stretch/>
        </p:blipFill>
        <p:spPr>
          <a:xfrm>
            <a:off x="6093554" y="4351643"/>
            <a:ext cx="6098444" cy="2506359"/>
          </a:xfrm>
          <a:prstGeom prst="rect">
            <a:avLst/>
          </a:prstGeom>
        </p:spPr>
      </p:pic>
      <p:pic>
        <p:nvPicPr>
          <p:cNvPr id="65" name="Picture 64">
            <a:extLst>
              <a:ext uri="{FF2B5EF4-FFF2-40B4-BE49-F238E27FC236}">
                <a16:creationId xmlns:a16="http://schemas.microsoft.com/office/drawing/2014/main" id="{0269C60B-ABB2-45CE-A799-55A4E6B466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67" name="Rectangle 66">
            <a:extLst>
              <a:ext uri="{FF2B5EF4-FFF2-40B4-BE49-F238E27FC236}">
                <a16:creationId xmlns:a16="http://schemas.microsoft.com/office/drawing/2014/main" id="{99C7D932-ACB4-4CF7-AE4F-6E180D691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E58E5D8-4C13-4C03-A04B-4516E79EBEB5}"/>
              </a:ext>
            </a:extLst>
          </p:cNvPr>
          <p:cNvSpPr>
            <a:spLocks noGrp="1"/>
          </p:cNvSpPr>
          <p:nvPr>
            <p:ph type="title"/>
          </p:nvPr>
        </p:nvSpPr>
        <p:spPr>
          <a:xfrm>
            <a:off x="244396" y="2125578"/>
            <a:ext cx="5192940" cy="2133600"/>
          </a:xfrm>
        </p:spPr>
        <p:txBody>
          <a:bodyPr vert="horz" lIns="91440" tIns="45720" rIns="91440" bIns="45720" rtlCol="0" anchor="b">
            <a:normAutofit fontScale="90000"/>
          </a:bodyPr>
          <a:lstStyle/>
          <a:p>
            <a:pPr algn="ctr"/>
            <a:r>
              <a:rPr lang="en-US" sz="4600" dirty="0"/>
              <a:t>Changes in Pharmaceutical Waste Management </a:t>
            </a:r>
          </a:p>
        </p:txBody>
      </p:sp>
      <p:pic>
        <p:nvPicPr>
          <p:cNvPr id="6" name="Picture 5" descr="A picture containing indoor, floor, kitchen appliance&#10;&#10;Description automatically generated">
            <a:extLst>
              <a:ext uri="{FF2B5EF4-FFF2-40B4-BE49-F238E27FC236}">
                <a16:creationId xmlns:a16="http://schemas.microsoft.com/office/drawing/2014/main" id="{27625145-5AC5-41A9-955C-A5DD68EEA239}"/>
              </a:ext>
            </a:extLst>
          </p:cNvPr>
          <p:cNvPicPr>
            <a:picLocks noChangeAspect="1"/>
          </p:cNvPicPr>
          <p:nvPr/>
        </p:nvPicPr>
        <p:blipFill rotWithShape="1">
          <a:blip r:embed="rId7">
            <a:extLst>
              <a:ext uri="{28A0092B-C50C-407E-A947-70E740481C1C}">
                <a14:useLocalDpi xmlns:a14="http://schemas.microsoft.com/office/drawing/2010/main" val="0"/>
              </a:ext>
            </a:extLst>
          </a:blip>
          <a:srcRect b="9285"/>
          <a:stretch/>
        </p:blipFill>
        <p:spPr>
          <a:xfrm>
            <a:off x="9198020" y="-1"/>
            <a:ext cx="2993979" cy="4259179"/>
          </a:xfrm>
          <a:prstGeom prst="rect">
            <a:avLst/>
          </a:prstGeom>
          <a:ln>
            <a:noFill/>
          </a:ln>
          <a:effectLst/>
        </p:spPr>
      </p:pic>
      <p:sp>
        <p:nvSpPr>
          <p:cNvPr id="3" name="TextBox 2">
            <a:extLst>
              <a:ext uri="{FF2B5EF4-FFF2-40B4-BE49-F238E27FC236}">
                <a16:creationId xmlns:a16="http://schemas.microsoft.com/office/drawing/2014/main" id="{83D9D561-9744-6B12-F324-C94BCAC54A12}"/>
              </a:ext>
            </a:extLst>
          </p:cNvPr>
          <p:cNvSpPr txBox="1"/>
          <p:nvPr/>
        </p:nvSpPr>
        <p:spPr>
          <a:xfrm>
            <a:off x="762001" y="5181600"/>
            <a:ext cx="3810000" cy="1477328"/>
          </a:xfrm>
          <a:prstGeom prst="rect">
            <a:avLst/>
          </a:prstGeom>
          <a:noFill/>
        </p:spPr>
        <p:txBody>
          <a:bodyPr wrap="square" rtlCol="0">
            <a:spAutoFit/>
          </a:bodyPr>
          <a:lstStyle/>
          <a:p>
            <a:r>
              <a:rPr lang="en-US" dirty="0"/>
              <a:t>             Fact Sheet Link: </a:t>
            </a:r>
          </a:p>
          <a:p>
            <a:pPr algn="ctr"/>
            <a:r>
              <a:rPr lang="en-US" dirty="0">
                <a:hlinkClick r:id="rId8"/>
              </a:rPr>
              <a:t>https://www.pca.state.mn.us/sites/default/files/w-hw3-33.pdf</a:t>
            </a:r>
            <a:endParaRPr lang="en-US" dirty="0"/>
          </a:p>
          <a:p>
            <a:endParaRPr lang="en-US" dirty="0"/>
          </a:p>
          <a:p>
            <a:endParaRPr lang="en-US" dirty="0"/>
          </a:p>
        </p:txBody>
      </p:sp>
    </p:spTree>
    <p:extLst>
      <p:ext uri="{BB962C8B-B14F-4D97-AF65-F5344CB8AC3E}">
        <p14:creationId xmlns:p14="http://schemas.microsoft.com/office/powerpoint/2010/main" val="1059892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914400"/>
            <a:ext cx="8206740" cy="695960"/>
          </a:xfrm>
          <a:prstGeom prst="rect">
            <a:avLst/>
          </a:prstGeom>
        </p:spPr>
        <p:txBody>
          <a:bodyPr vert="horz" wrap="square" lIns="0" tIns="12700" rIns="0" bIns="0" rtlCol="0">
            <a:spAutoFit/>
          </a:bodyPr>
          <a:lstStyle/>
          <a:p>
            <a:pPr marL="12700">
              <a:lnSpc>
                <a:spcPct val="100000"/>
              </a:lnSpc>
              <a:spcBef>
                <a:spcPts val="100"/>
              </a:spcBef>
            </a:pPr>
            <a:r>
              <a:rPr spc="-5" dirty="0"/>
              <a:t>Step #10 Hazardous Waste</a:t>
            </a:r>
            <a:r>
              <a:rPr spc="-280" dirty="0"/>
              <a:t> </a:t>
            </a:r>
            <a:r>
              <a:rPr spc="-15" dirty="0"/>
              <a:t>Records</a:t>
            </a:r>
          </a:p>
        </p:txBody>
      </p:sp>
      <p:sp>
        <p:nvSpPr>
          <p:cNvPr id="3" name="object 3"/>
          <p:cNvSpPr txBox="1"/>
          <p:nvPr/>
        </p:nvSpPr>
        <p:spPr>
          <a:xfrm>
            <a:off x="609600" y="2407989"/>
            <a:ext cx="5318125" cy="751488"/>
          </a:xfrm>
          <a:prstGeom prst="rect">
            <a:avLst/>
          </a:prstGeom>
        </p:spPr>
        <p:txBody>
          <a:bodyPr vert="horz" wrap="square" lIns="0" tIns="12700" rIns="0" bIns="0" rtlCol="0">
            <a:spAutoFit/>
          </a:bodyPr>
          <a:lstStyle/>
          <a:p>
            <a:pPr marL="469900" indent="-457200">
              <a:lnSpc>
                <a:spcPct val="100000"/>
              </a:lnSpc>
              <a:spcBef>
                <a:spcPts val="100"/>
              </a:spcBef>
              <a:buAutoNum type="arabicPeriod"/>
              <a:tabLst>
                <a:tab pos="297815" algn="l"/>
                <a:tab pos="298450" algn="l"/>
              </a:tabLst>
            </a:pPr>
            <a:r>
              <a:rPr lang="en-US" sz="2400" spc="-5" dirty="0">
                <a:cs typeface="Corbel"/>
              </a:rPr>
              <a:t>Must be available d</a:t>
            </a:r>
            <a:r>
              <a:rPr sz="2400" spc="-5" dirty="0">
                <a:cs typeface="Corbel"/>
              </a:rPr>
              <a:t>uring </a:t>
            </a:r>
            <a:r>
              <a:rPr sz="2400" dirty="0">
                <a:cs typeface="Corbel"/>
              </a:rPr>
              <a:t>regular</a:t>
            </a:r>
            <a:r>
              <a:rPr lang="en-US" sz="2400" dirty="0">
                <a:cs typeface="Corbel"/>
              </a:rPr>
              <a:t> </a:t>
            </a:r>
            <a:r>
              <a:rPr sz="2400" dirty="0">
                <a:cs typeface="Corbel"/>
              </a:rPr>
              <a:t>business</a:t>
            </a:r>
            <a:r>
              <a:rPr sz="2400" spc="-35" dirty="0">
                <a:cs typeface="Corbel"/>
              </a:rPr>
              <a:t> </a:t>
            </a:r>
            <a:r>
              <a:rPr sz="2400" spc="-5" dirty="0">
                <a:cs typeface="Corbel"/>
              </a:rPr>
              <a:t>hours</a:t>
            </a:r>
            <a:endParaRPr lang="en-US" sz="2400" spc="-5" dirty="0">
              <a:cs typeface="Corbel"/>
            </a:endParaRPr>
          </a:p>
        </p:txBody>
      </p:sp>
      <p:sp>
        <p:nvSpPr>
          <p:cNvPr id="4" name="TextBox 3">
            <a:extLst>
              <a:ext uri="{FF2B5EF4-FFF2-40B4-BE49-F238E27FC236}">
                <a16:creationId xmlns:a16="http://schemas.microsoft.com/office/drawing/2014/main" id="{171FA595-42F6-4098-83E9-59407D1A4799}"/>
              </a:ext>
            </a:extLst>
          </p:cNvPr>
          <p:cNvSpPr txBox="1"/>
          <p:nvPr/>
        </p:nvSpPr>
        <p:spPr>
          <a:xfrm>
            <a:off x="609600" y="3655679"/>
            <a:ext cx="6248400" cy="830997"/>
          </a:xfrm>
          <a:prstGeom prst="rect">
            <a:avLst/>
          </a:prstGeom>
          <a:noFill/>
        </p:spPr>
        <p:txBody>
          <a:bodyPr wrap="square" rtlCol="0">
            <a:spAutoFit/>
          </a:bodyPr>
          <a:lstStyle/>
          <a:p>
            <a:r>
              <a:rPr lang="en-US" sz="2400" dirty="0"/>
              <a:t>2. Must be provided even if record managers are not present </a:t>
            </a:r>
          </a:p>
        </p:txBody>
      </p:sp>
      <p:sp>
        <p:nvSpPr>
          <p:cNvPr id="5" name="TextBox 4">
            <a:extLst>
              <a:ext uri="{FF2B5EF4-FFF2-40B4-BE49-F238E27FC236}">
                <a16:creationId xmlns:a16="http://schemas.microsoft.com/office/drawing/2014/main" id="{FD994F12-80CA-49CE-A7D9-DE6794D58B80}"/>
              </a:ext>
            </a:extLst>
          </p:cNvPr>
          <p:cNvSpPr txBox="1"/>
          <p:nvPr/>
        </p:nvSpPr>
        <p:spPr>
          <a:xfrm>
            <a:off x="609600" y="5029200"/>
            <a:ext cx="5867400" cy="1200329"/>
          </a:xfrm>
          <a:prstGeom prst="rect">
            <a:avLst/>
          </a:prstGeom>
          <a:noFill/>
        </p:spPr>
        <p:txBody>
          <a:bodyPr wrap="square" rtlCol="0">
            <a:spAutoFit/>
          </a:bodyPr>
          <a:lstStyle/>
          <a:p>
            <a:r>
              <a:rPr lang="en-US" sz="2400" dirty="0"/>
              <a:t>3. Records can either be stored as a: </a:t>
            </a:r>
          </a:p>
          <a:p>
            <a:r>
              <a:rPr lang="en-US" sz="2400" dirty="0">
                <a:cs typeface="Calibri" panose="020F0502020204030204" pitchFamily="34" charset="0"/>
              </a:rPr>
              <a:t>	●</a:t>
            </a:r>
            <a:r>
              <a:rPr lang="en-US" sz="2400" dirty="0"/>
              <a:t>Hard Copy </a:t>
            </a:r>
          </a:p>
          <a:p>
            <a:r>
              <a:rPr lang="en-US" sz="2400" dirty="0">
                <a:cs typeface="Calibri" panose="020F0502020204030204" pitchFamily="34" charset="0"/>
              </a:rPr>
              <a:t>	●</a:t>
            </a:r>
            <a:r>
              <a:rPr lang="en-US" sz="2400" dirty="0"/>
              <a:t>Electronic Copy</a:t>
            </a:r>
          </a:p>
        </p:txBody>
      </p:sp>
      <p:pic>
        <p:nvPicPr>
          <p:cNvPr id="5122" name="Picture 2" descr="Import from China - list of most important documents">
            <a:extLst>
              <a:ext uri="{FF2B5EF4-FFF2-40B4-BE49-F238E27FC236}">
                <a16:creationId xmlns:a16="http://schemas.microsoft.com/office/drawing/2014/main" id="{1CD654F2-0B27-4AB7-A6B8-873D1880F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3004" y="2590800"/>
            <a:ext cx="3950023" cy="3456270"/>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14">
            <a:extLst>
              <a:ext uri="{FF2B5EF4-FFF2-40B4-BE49-F238E27FC236}">
                <a16:creationId xmlns:a16="http://schemas.microsoft.com/office/drawing/2014/main" id="{8B9F034D-05E7-41B3-B495-362E192B6A84}"/>
              </a:ext>
            </a:extLst>
          </p:cNvPr>
          <p:cNvSpPr/>
          <p:nvPr/>
        </p:nvSpPr>
        <p:spPr>
          <a:xfrm>
            <a:off x="6983004" y="2590800"/>
            <a:ext cx="3950023" cy="3456270"/>
          </a:xfrm>
          <a:custGeom>
            <a:avLst/>
            <a:gdLst/>
            <a:ahLst/>
            <a:cxnLst/>
            <a:rect l="l" t="t" r="r" b="b"/>
            <a:pathLst>
              <a:path w="4495800" h="1296035">
                <a:moveTo>
                  <a:pt x="0" y="0"/>
                </a:moveTo>
                <a:lnTo>
                  <a:pt x="4495799" y="0"/>
                </a:lnTo>
                <a:lnTo>
                  <a:pt x="4495799" y="1295505"/>
                </a:lnTo>
                <a:lnTo>
                  <a:pt x="0" y="1295505"/>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35851" y="6139406"/>
            <a:ext cx="1778000" cy="33020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FF0000"/>
                </a:solidFill>
                <a:highlight>
                  <a:srgbClr val="FFFF00"/>
                </a:highlight>
                <a:latin typeface="Corbel"/>
                <a:cs typeface="Corbel"/>
              </a:rPr>
              <a:t>Electronic</a:t>
            </a:r>
            <a:r>
              <a:rPr sz="2000" spc="-150" dirty="0">
                <a:solidFill>
                  <a:srgbClr val="FF0000"/>
                </a:solidFill>
                <a:highlight>
                  <a:srgbClr val="FFFF00"/>
                </a:highlight>
                <a:latin typeface="Corbel"/>
                <a:cs typeface="Corbel"/>
              </a:rPr>
              <a:t> </a:t>
            </a:r>
            <a:r>
              <a:rPr sz="2000" spc="-5" dirty="0">
                <a:solidFill>
                  <a:srgbClr val="FF0000"/>
                </a:solidFill>
                <a:highlight>
                  <a:srgbClr val="FFFF00"/>
                </a:highlight>
                <a:latin typeface="Corbel"/>
                <a:cs typeface="Corbel"/>
              </a:rPr>
              <a:t>Waste</a:t>
            </a:r>
            <a:endParaRPr sz="2000" dirty="0">
              <a:solidFill>
                <a:srgbClr val="FF0000"/>
              </a:solidFill>
              <a:highlight>
                <a:srgbClr val="FFFF00"/>
              </a:highlight>
              <a:latin typeface="Corbel"/>
              <a:cs typeface="Corbel"/>
            </a:endParaRPr>
          </a:p>
        </p:txBody>
      </p:sp>
      <p:sp>
        <p:nvSpPr>
          <p:cNvPr id="3" name="object 3"/>
          <p:cNvSpPr txBox="1"/>
          <p:nvPr/>
        </p:nvSpPr>
        <p:spPr>
          <a:xfrm>
            <a:off x="7006373" y="3192779"/>
            <a:ext cx="2571750" cy="33020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FF0000"/>
                </a:solidFill>
                <a:highlight>
                  <a:srgbClr val="FFFF00"/>
                </a:highlight>
                <a:latin typeface="Corbel"/>
                <a:cs typeface="Corbel"/>
              </a:rPr>
              <a:t>Used Oil </a:t>
            </a:r>
            <a:r>
              <a:rPr sz="2000" spc="-10" dirty="0">
                <a:solidFill>
                  <a:srgbClr val="FF0000"/>
                </a:solidFill>
                <a:highlight>
                  <a:srgbClr val="FFFF00"/>
                </a:highlight>
                <a:latin typeface="Corbel"/>
                <a:cs typeface="Corbel"/>
              </a:rPr>
              <a:t>Related</a:t>
            </a:r>
            <a:r>
              <a:rPr sz="2000" spc="-200" dirty="0">
                <a:solidFill>
                  <a:srgbClr val="FF0000"/>
                </a:solidFill>
                <a:highlight>
                  <a:srgbClr val="FFFF00"/>
                </a:highlight>
                <a:latin typeface="Corbel"/>
                <a:cs typeface="Corbel"/>
              </a:rPr>
              <a:t> </a:t>
            </a:r>
            <a:r>
              <a:rPr sz="2000" spc="-5" dirty="0">
                <a:solidFill>
                  <a:srgbClr val="FF0000"/>
                </a:solidFill>
                <a:highlight>
                  <a:srgbClr val="FFFF00"/>
                </a:highlight>
                <a:latin typeface="Corbel"/>
                <a:cs typeface="Corbel"/>
              </a:rPr>
              <a:t>Wastes</a:t>
            </a:r>
            <a:endParaRPr sz="2000" dirty="0">
              <a:solidFill>
                <a:srgbClr val="FF0000"/>
              </a:solidFill>
              <a:highlight>
                <a:srgbClr val="FFFF00"/>
              </a:highlight>
              <a:latin typeface="Corbel"/>
              <a:cs typeface="Corbel"/>
            </a:endParaRPr>
          </a:p>
        </p:txBody>
      </p:sp>
      <p:sp>
        <p:nvSpPr>
          <p:cNvPr id="4" name="object 4"/>
          <p:cNvSpPr txBox="1"/>
          <p:nvPr/>
        </p:nvSpPr>
        <p:spPr>
          <a:xfrm>
            <a:off x="4089113" y="1201788"/>
            <a:ext cx="1557020" cy="33020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FF0000"/>
                </a:solidFill>
                <a:highlight>
                  <a:srgbClr val="FFFF00"/>
                </a:highlight>
                <a:latin typeface="Corbel"/>
                <a:cs typeface="Corbel"/>
              </a:rPr>
              <a:t>Rags/Sorbents</a:t>
            </a:r>
            <a:endParaRPr sz="2000" dirty="0">
              <a:solidFill>
                <a:srgbClr val="FF0000"/>
              </a:solidFill>
              <a:highlight>
                <a:srgbClr val="FFFF00"/>
              </a:highlight>
              <a:latin typeface="Corbel"/>
              <a:cs typeface="Corbel"/>
            </a:endParaRPr>
          </a:p>
        </p:txBody>
      </p:sp>
      <p:sp>
        <p:nvSpPr>
          <p:cNvPr id="5" name="object 5"/>
          <p:cNvSpPr txBox="1"/>
          <p:nvPr/>
        </p:nvSpPr>
        <p:spPr>
          <a:xfrm>
            <a:off x="1067751" y="6012179"/>
            <a:ext cx="2707640" cy="33020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FF0000"/>
                </a:solidFill>
                <a:highlight>
                  <a:srgbClr val="FFFF00"/>
                </a:highlight>
                <a:latin typeface="Corbel"/>
                <a:cs typeface="Corbel"/>
              </a:rPr>
              <a:t>PCB Ballasts </a:t>
            </a:r>
            <a:r>
              <a:rPr sz="2000" dirty="0">
                <a:solidFill>
                  <a:srgbClr val="FF0000"/>
                </a:solidFill>
                <a:highlight>
                  <a:srgbClr val="FFFF00"/>
                </a:highlight>
                <a:latin typeface="Corbel"/>
                <a:cs typeface="Corbel"/>
              </a:rPr>
              <a:t>&amp;</a:t>
            </a:r>
            <a:r>
              <a:rPr sz="2000" spc="-110" dirty="0">
                <a:solidFill>
                  <a:srgbClr val="FF0000"/>
                </a:solidFill>
                <a:highlight>
                  <a:srgbClr val="FFFF00"/>
                </a:highlight>
                <a:latin typeface="Corbel"/>
                <a:cs typeface="Corbel"/>
              </a:rPr>
              <a:t> </a:t>
            </a:r>
            <a:r>
              <a:rPr sz="2000" spc="-5" dirty="0">
                <a:solidFill>
                  <a:srgbClr val="FF0000"/>
                </a:solidFill>
                <a:highlight>
                  <a:srgbClr val="FFFF00"/>
                </a:highlight>
                <a:latin typeface="Corbel"/>
                <a:cs typeface="Corbel"/>
              </a:rPr>
              <a:t>Capacitors</a:t>
            </a:r>
            <a:endParaRPr sz="2000" dirty="0">
              <a:solidFill>
                <a:srgbClr val="FF0000"/>
              </a:solidFill>
              <a:highlight>
                <a:srgbClr val="FFFF00"/>
              </a:highlight>
              <a:latin typeface="Corbel"/>
              <a:cs typeface="Corbel"/>
            </a:endParaRPr>
          </a:p>
        </p:txBody>
      </p:sp>
      <p:sp>
        <p:nvSpPr>
          <p:cNvPr id="6" name="object 6"/>
          <p:cNvSpPr txBox="1">
            <a:spLocks noGrp="1"/>
          </p:cNvSpPr>
          <p:nvPr>
            <p:ph type="title"/>
          </p:nvPr>
        </p:nvSpPr>
        <p:spPr>
          <a:xfrm>
            <a:off x="860773" y="641603"/>
            <a:ext cx="3228340" cy="695960"/>
          </a:xfrm>
          <a:prstGeom prst="rect">
            <a:avLst/>
          </a:prstGeom>
        </p:spPr>
        <p:txBody>
          <a:bodyPr vert="horz" wrap="square" lIns="0" tIns="12700" rIns="0" bIns="0" rtlCol="0">
            <a:spAutoFit/>
          </a:bodyPr>
          <a:lstStyle/>
          <a:p>
            <a:pPr marL="12700">
              <a:lnSpc>
                <a:spcPct val="100000"/>
              </a:lnSpc>
              <a:spcBef>
                <a:spcPts val="100"/>
              </a:spcBef>
            </a:pPr>
            <a:r>
              <a:rPr spc="-5" dirty="0"/>
              <a:t>Special</a:t>
            </a:r>
            <a:r>
              <a:rPr spc="-350" dirty="0"/>
              <a:t> </a:t>
            </a:r>
            <a:r>
              <a:rPr spc="-55" dirty="0"/>
              <a:t>Topics</a:t>
            </a:r>
          </a:p>
        </p:txBody>
      </p:sp>
      <p:sp>
        <p:nvSpPr>
          <p:cNvPr id="7" name="object 7"/>
          <p:cNvSpPr/>
          <p:nvPr/>
        </p:nvSpPr>
        <p:spPr>
          <a:xfrm>
            <a:off x="7073951" y="3836200"/>
            <a:ext cx="3298221" cy="2081964"/>
          </a:xfrm>
          <a:prstGeom prst="rect">
            <a:avLst/>
          </a:prstGeom>
          <a:blipFill>
            <a:blip r:embed="rId2" cstate="print"/>
            <a:stretch>
              <a:fillRect/>
            </a:stretch>
          </a:blipFill>
        </p:spPr>
        <p:txBody>
          <a:bodyPr wrap="square" lIns="0" tIns="0" rIns="0" bIns="0" rtlCol="0"/>
          <a:lstStyle/>
          <a:p>
            <a:endParaRPr dirty="0"/>
          </a:p>
        </p:txBody>
      </p:sp>
      <p:sp>
        <p:nvSpPr>
          <p:cNvPr id="8" name="object 8"/>
          <p:cNvSpPr/>
          <p:nvPr/>
        </p:nvSpPr>
        <p:spPr>
          <a:xfrm>
            <a:off x="7035851" y="3798100"/>
            <a:ext cx="3375025" cy="2158365"/>
          </a:xfrm>
          <a:custGeom>
            <a:avLst/>
            <a:gdLst/>
            <a:ahLst/>
            <a:cxnLst/>
            <a:rect l="l" t="t" r="r" b="b"/>
            <a:pathLst>
              <a:path w="3375025" h="2158365">
                <a:moveTo>
                  <a:pt x="0" y="0"/>
                </a:moveTo>
                <a:lnTo>
                  <a:pt x="3374421" y="0"/>
                </a:lnTo>
                <a:lnTo>
                  <a:pt x="3374421" y="2158163"/>
                </a:lnTo>
                <a:lnTo>
                  <a:pt x="0" y="2158163"/>
                </a:lnTo>
                <a:lnTo>
                  <a:pt x="0" y="0"/>
                </a:lnTo>
                <a:close/>
              </a:path>
            </a:pathLst>
          </a:custGeom>
          <a:ln w="76200">
            <a:solidFill>
              <a:srgbClr val="FF0000"/>
            </a:solidFill>
          </a:ln>
        </p:spPr>
        <p:txBody>
          <a:bodyPr wrap="square" lIns="0" tIns="0" rIns="0" bIns="0" rtlCol="0"/>
          <a:lstStyle/>
          <a:p>
            <a:endParaRPr dirty="0"/>
          </a:p>
        </p:txBody>
      </p:sp>
      <p:sp>
        <p:nvSpPr>
          <p:cNvPr id="9" name="object 9"/>
          <p:cNvSpPr/>
          <p:nvPr/>
        </p:nvSpPr>
        <p:spPr>
          <a:xfrm>
            <a:off x="7073951" y="918497"/>
            <a:ext cx="3151905" cy="2103301"/>
          </a:xfrm>
          <a:prstGeom prst="rect">
            <a:avLst/>
          </a:prstGeom>
          <a:blipFill>
            <a:blip r:embed="rId3" cstate="print"/>
            <a:stretch>
              <a:fillRect/>
            </a:stretch>
          </a:blipFill>
          <a:ln>
            <a:solidFill>
              <a:schemeClr val="bg1"/>
            </a:solidFill>
          </a:ln>
        </p:spPr>
        <p:txBody>
          <a:bodyPr wrap="square" lIns="0" tIns="0" rIns="0" bIns="0" rtlCol="0"/>
          <a:lstStyle/>
          <a:p>
            <a:endParaRPr dirty="0"/>
          </a:p>
        </p:txBody>
      </p:sp>
      <p:sp>
        <p:nvSpPr>
          <p:cNvPr id="10" name="object 10"/>
          <p:cNvSpPr/>
          <p:nvPr/>
        </p:nvSpPr>
        <p:spPr>
          <a:xfrm>
            <a:off x="7035851" y="880397"/>
            <a:ext cx="3228340" cy="2179955"/>
          </a:xfrm>
          <a:custGeom>
            <a:avLst/>
            <a:gdLst/>
            <a:ahLst/>
            <a:cxnLst/>
            <a:rect l="l" t="t" r="r" b="b"/>
            <a:pathLst>
              <a:path w="3228340" h="2179955">
                <a:moveTo>
                  <a:pt x="0" y="0"/>
                </a:moveTo>
                <a:lnTo>
                  <a:pt x="3228104" y="0"/>
                </a:lnTo>
                <a:lnTo>
                  <a:pt x="3228104" y="2179501"/>
                </a:lnTo>
                <a:lnTo>
                  <a:pt x="0" y="2179501"/>
                </a:lnTo>
                <a:lnTo>
                  <a:pt x="0" y="0"/>
                </a:lnTo>
                <a:close/>
              </a:path>
            </a:pathLst>
          </a:custGeom>
          <a:ln w="76200">
            <a:solidFill>
              <a:srgbClr val="FF0000"/>
            </a:solidFill>
          </a:ln>
        </p:spPr>
        <p:txBody>
          <a:bodyPr wrap="square" lIns="0" tIns="0" rIns="0" bIns="0" rtlCol="0"/>
          <a:lstStyle/>
          <a:p>
            <a:endParaRPr dirty="0"/>
          </a:p>
        </p:txBody>
      </p:sp>
      <p:sp>
        <p:nvSpPr>
          <p:cNvPr id="11" name="object 11"/>
          <p:cNvSpPr/>
          <p:nvPr/>
        </p:nvSpPr>
        <p:spPr>
          <a:xfrm>
            <a:off x="2970212" y="1726398"/>
            <a:ext cx="2590800" cy="2590799"/>
          </a:xfrm>
          <a:prstGeom prst="rect">
            <a:avLst/>
          </a:prstGeom>
          <a:blipFill>
            <a:blip r:embed="rId4" cstate="print"/>
            <a:stretch>
              <a:fillRect/>
            </a:stretch>
          </a:blipFill>
        </p:spPr>
        <p:txBody>
          <a:bodyPr wrap="square" lIns="0" tIns="0" rIns="0" bIns="0" rtlCol="0"/>
          <a:lstStyle/>
          <a:p>
            <a:endParaRPr dirty="0"/>
          </a:p>
        </p:txBody>
      </p:sp>
      <p:sp>
        <p:nvSpPr>
          <p:cNvPr id="12" name="object 12"/>
          <p:cNvSpPr/>
          <p:nvPr/>
        </p:nvSpPr>
        <p:spPr>
          <a:xfrm>
            <a:off x="2932112" y="1688298"/>
            <a:ext cx="2667000" cy="2667000"/>
          </a:xfrm>
          <a:custGeom>
            <a:avLst/>
            <a:gdLst/>
            <a:ahLst/>
            <a:cxnLst/>
            <a:rect l="l" t="t" r="r" b="b"/>
            <a:pathLst>
              <a:path w="2667000" h="2667000">
                <a:moveTo>
                  <a:pt x="0" y="0"/>
                </a:moveTo>
                <a:lnTo>
                  <a:pt x="2666999" y="0"/>
                </a:lnTo>
                <a:lnTo>
                  <a:pt x="2666999" y="2666999"/>
                </a:lnTo>
                <a:lnTo>
                  <a:pt x="0" y="2666999"/>
                </a:lnTo>
                <a:lnTo>
                  <a:pt x="0" y="0"/>
                </a:lnTo>
                <a:close/>
              </a:path>
            </a:pathLst>
          </a:custGeom>
          <a:ln w="76200">
            <a:solidFill>
              <a:srgbClr val="FF0000"/>
            </a:solidFill>
          </a:ln>
        </p:spPr>
        <p:txBody>
          <a:bodyPr wrap="square" lIns="0" tIns="0" rIns="0" bIns="0" rtlCol="0"/>
          <a:lstStyle/>
          <a:p>
            <a:endParaRPr dirty="0"/>
          </a:p>
        </p:txBody>
      </p:sp>
      <p:sp>
        <p:nvSpPr>
          <p:cNvPr id="13" name="object 13"/>
          <p:cNvSpPr/>
          <p:nvPr/>
        </p:nvSpPr>
        <p:spPr>
          <a:xfrm>
            <a:off x="1141412" y="4646735"/>
            <a:ext cx="4419600" cy="1219305"/>
          </a:xfrm>
          <a:prstGeom prst="rect">
            <a:avLst/>
          </a:prstGeom>
          <a:blipFill>
            <a:blip r:embed="rId5" cstate="print"/>
            <a:stretch>
              <a:fillRect/>
            </a:stretch>
          </a:blipFill>
        </p:spPr>
        <p:txBody>
          <a:bodyPr wrap="square" lIns="0" tIns="0" rIns="0" bIns="0" rtlCol="0"/>
          <a:lstStyle/>
          <a:p>
            <a:endParaRPr dirty="0"/>
          </a:p>
        </p:txBody>
      </p:sp>
      <p:sp>
        <p:nvSpPr>
          <p:cNvPr id="14" name="object 14"/>
          <p:cNvSpPr/>
          <p:nvPr/>
        </p:nvSpPr>
        <p:spPr>
          <a:xfrm>
            <a:off x="1103312" y="4608635"/>
            <a:ext cx="4495800" cy="1296035"/>
          </a:xfrm>
          <a:custGeom>
            <a:avLst/>
            <a:gdLst/>
            <a:ahLst/>
            <a:cxnLst/>
            <a:rect l="l" t="t" r="r" b="b"/>
            <a:pathLst>
              <a:path w="4495800" h="1296035">
                <a:moveTo>
                  <a:pt x="0" y="0"/>
                </a:moveTo>
                <a:lnTo>
                  <a:pt x="4495799" y="0"/>
                </a:lnTo>
                <a:lnTo>
                  <a:pt x="4495799" y="1295505"/>
                </a:lnTo>
                <a:lnTo>
                  <a:pt x="0" y="1295505"/>
                </a:lnTo>
                <a:lnTo>
                  <a:pt x="0" y="0"/>
                </a:lnTo>
                <a:close/>
              </a:path>
            </a:pathLst>
          </a:custGeom>
          <a:ln w="76200">
            <a:solidFill>
              <a:srgbClr val="FF0000"/>
            </a:solidFill>
          </a:ln>
        </p:spPr>
        <p:txBody>
          <a:bodyPr wrap="square" lIns="0" tIns="0" rIns="0" bIns="0" rtlCol="0"/>
          <a:lstStyle/>
          <a:p>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8">
            <a:extLst>
              <a:ext uri="{FF2B5EF4-FFF2-40B4-BE49-F238E27FC236}">
                <a16:creationId xmlns:a16="http://schemas.microsoft.com/office/drawing/2014/main" id="{C05DFC74-7609-4F14-9F5C-FE15D4A37DEE}"/>
              </a:ext>
            </a:extLst>
          </p:cNvPr>
          <p:cNvSpPr/>
          <p:nvPr/>
        </p:nvSpPr>
        <p:spPr>
          <a:xfrm>
            <a:off x="6399210" y="2667000"/>
            <a:ext cx="4733753" cy="2913888"/>
          </a:xfrm>
          <a:custGeom>
            <a:avLst/>
            <a:gdLst/>
            <a:ahLst/>
            <a:cxnLst/>
            <a:rect l="l" t="t" r="r" b="b"/>
            <a:pathLst>
              <a:path w="2133600" h="2819400">
                <a:moveTo>
                  <a:pt x="0" y="0"/>
                </a:moveTo>
                <a:lnTo>
                  <a:pt x="2133599" y="0"/>
                </a:lnTo>
                <a:lnTo>
                  <a:pt x="2133599" y="2819399"/>
                </a:lnTo>
                <a:lnTo>
                  <a:pt x="0" y="2819399"/>
                </a:lnTo>
                <a:lnTo>
                  <a:pt x="0" y="0"/>
                </a:lnTo>
                <a:close/>
              </a:path>
            </a:pathLst>
          </a:custGeom>
          <a:solidFill>
            <a:schemeClr val="bg1"/>
          </a:solidFill>
          <a:ln w="76200">
            <a:solidFill>
              <a:schemeClr val="bg1"/>
            </a:solidFill>
          </a:ln>
        </p:spPr>
        <p:txBody>
          <a:bodyPr wrap="square" lIns="0" tIns="0" rIns="0" bIns="0" rtlCol="0"/>
          <a:lstStyle/>
          <a:p>
            <a:endParaRPr dirty="0"/>
          </a:p>
        </p:txBody>
      </p:sp>
      <p:sp>
        <p:nvSpPr>
          <p:cNvPr id="2" name="object 2"/>
          <p:cNvSpPr txBox="1">
            <a:spLocks noGrp="1"/>
          </p:cNvSpPr>
          <p:nvPr>
            <p:ph type="title"/>
          </p:nvPr>
        </p:nvSpPr>
        <p:spPr>
          <a:xfrm>
            <a:off x="304800" y="852932"/>
            <a:ext cx="6476049" cy="848360"/>
          </a:xfrm>
          <a:prstGeom prst="rect">
            <a:avLst/>
          </a:prstGeom>
        </p:spPr>
        <p:txBody>
          <a:bodyPr vert="horz" wrap="square" lIns="0" tIns="12700" rIns="0" bIns="0" rtlCol="0">
            <a:spAutoFit/>
          </a:bodyPr>
          <a:lstStyle/>
          <a:p>
            <a:pPr marL="12700">
              <a:lnSpc>
                <a:spcPct val="100000"/>
              </a:lnSpc>
              <a:spcBef>
                <a:spcPts val="100"/>
              </a:spcBef>
            </a:pPr>
            <a:r>
              <a:rPr spc="-5" dirty="0"/>
              <a:t>Electronic</a:t>
            </a:r>
            <a:r>
              <a:rPr sz="5400" spc="-360" dirty="0"/>
              <a:t> </a:t>
            </a:r>
            <a:r>
              <a:rPr spc="-5" dirty="0"/>
              <a:t>Waste</a:t>
            </a:r>
            <a:endParaRPr dirty="0"/>
          </a:p>
        </p:txBody>
      </p:sp>
      <p:sp>
        <p:nvSpPr>
          <p:cNvPr id="3" name="object 3"/>
          <p:cNvSpPr txBox="1"/>
          <p:nvPr/>
        </p:nvSpPr>
        <p:spPr>
          <a:xfrm>
            <a:off x="416880" y="2286000"/>
            <a:ext cx="5375910" cy="4419158"/>
          </a:xfrm>
          <a:prstGeom prst="rect">
            <a:avLst/>
          </a:prstGeom>
        </p:spPr>
        <p:txBody>
          <a:bodyPr vert="horz" wrap="square" lIns="0" tIns="12700" rIns="0" bIns="0" rtlCol="0">
            <a:spAutoFit/>
          </a:bodyPr>
          <a:lstStyle/>
          <a:p>
            <a:pPr marL="12700">
              <a:lnSpc>
                <a:spcPts val="4310"/>
              </a:lnSpc>
              <a:spcBef>
                <a:spcPts val="100"/>
              </a:spcBef>
            </a:pPr>
            <a:r>
              <a:rPr sz="3600" spc="-5" dirty="0">
                <a:solidFill>
                  <a:srgbClr val="FFFF00"/>
                </a:solidFill>
                <a:latin typeface="Corbel"/>
                <a:cs typeface="Corbel"/>
              </a:rPr>
              <a:t>What are Electronic</a:t>
            </a:r>
            <a:r>
              <a:rPr sz="3600" spc="-215" dirty="0">
                <a:solidFill>
                  <a:srgbClr val="FFFF00"/>
                </a:solidFill>
                <a:latin typeface="Corbel"/>
                <a:cs typeface="Corbel"/>
              </a:rPr>
              <a:t> </a:t>
            </a:r>
            <a:r>
              <a:rPr sz="3600" spc="-5" dirty="0">
                <a:solidFill>
                  <a:srgbClr val="FFFF00"/>
                </a:solidFill>
                <a:latin typeface="Corbel"/>
                <a:cs typeface="Corbel"/>
              </a:rPr>
              <a:t>Wastes?</a:t>
            </a:r>
            <a:endParaRPr sz="3600" dirty="0">
              <a:solidFill>
                <a:srgbClr val="FFFF00"/>
              </a:solidFill>
              <a:latin typeface="Corbel"/>
              <a:cs typeface="Corbel"/>
            </a:endParaRPr>
          </a:p>
          <a:p>
            <a:pPr marL="424180" indent="-182880">
              <a:lnSpc>
                <a:spcPts val="2870"/>
              </a:lnSpc>
              <a:buClr>
                <a:schemeClr val="tx1"/>
              </a:buClr>
              <a:buSzPct val="79166"/>
              <a:buChar char="•"/>
              <a:tabLst>
                <a:tab pos="424180" algn="l"/>
              </a:tabLst>
            </a:pPr>
            <a:r>
              <a:rPr sz="2400" spc="-5" dirty="0">
                <a:latin typeface="Corbel"/>
                <a:cs typeface="Corbel"/>
              </a:rPr>
              <a:t>Cathode-ray</a:t>
            </a:r>
            <a:r>
              <a:rPr sz="2400" spc="-10" dirty="0">
                <a:latin typeface="Corbel"/>
                <a:cs typeface="Corbel"/>
              </a:rPr>
              <a:t> </a:t>
            </a:r>
            <a:r>
              <a:rPr sz="2400" dirty="0">
                <a:latin typeface="Corbel"/>
                <a:cs typeface="Corbel"/>
              </a:rPr>
              <a:t>tubes</a:t>
            </a:r>
            <a:endParaRPr lang="en-US" sz="2400" dirty="0">
              <a:latin typeface="Corbel"/>
              <a:cs typeface="Corbel"/>
            </a:endParaRPr>
          </a:p>
          <a:p>
            <a:pPr marL="424180" indent="-182880">
              <a:lnSpc>
                <a:spcPts val="2870"/>
              </a:lnSpc>
              <a:buClr>
                <a:schemeClr val="tx1"/>
              </a:buClr>
              <a:buSzPct val="79166"/>
              <a:buChar char="•"/>
              <a:tabLst>
                <a:tab pos="424180" algn="l"/>
              </a:tabLst>
            </a:pPr>
            <a:r>
              <a:rPr lang="en-US" sz="2400" dirty="0">
                <a:latin typeface="Corbel"/>
                <a:cs typeface="Corbel"/>
              </a:rPr>
              <a:t>LED lamps </a:t>
            </a:r>
            <a:endParaRPr sz="2400" dirty="0">
              <a:latin typeface="Corbel"/>
              <a:cs typeface="Corbel"/>
            </a:endParaRPr>
          </a:p>
          <a:p>
            <a:pPr marL="424180" indent="-182880">
              <a:lnSpc>
                <a:spcPct val="100000"/>
              </a:lnSpc>
              <a:spcBef>
                <a:spcPts val="310"/>
              </a:spcBef>
              <a:buClr>
                <a:schemeClr val="tx1"/>
              </a:buClr>
              <a:buSzPct val="79166"/>
              <a:buChar char="•"/>
              <a:tabLst>
                <a:tab pos="424180" algn="l"/>
              </a:tabLst>
            </a:pPr>
            <a:r>
              <a:rPr sz="2400" spc="-10" dirty="0">
                <a:latin typeface="Corbel"/>
                <a:cs typeface="Corbel"/>
              </a:rPr>
              <a:t>Circuit-board </a:t>
            </a:r>
            <a:r>
              <a:rPr sz="2400" spc="-5" dirty="0">
                <a:latin typeface="Corbel"/>
                <a:cs typeface="Corbel"/>
              </a:rPr>
              <a:t>containing </a:t>
            </a:r>
            <a:r>
              <a:rPr sz="2400" dirty="0">
                <a:latin typeface="Corbel"/>
                <a:cs typeface="Corbel"/>
              </a:rPr>
              <a:t>devices:</a:t>
            </a:r>
          </a:p>
          <a:p>
            <a:pPr marL="698500" lvl="1" indent="-183515">
              <a:lnSpc>
                <a:spcPct val="100000"/>
              </a:lnSpc>
              <a:spcBef>
                <a:spcPts val="415"/>
              </a:spcBef>
              <a:buClr>
                <a:schemeClr val="tx1"/>
              </a:buClr>
              <a:buSzPct val="81818"/>
              <a:buChar char="•"/>
              <a:tabLst>
                <a:tab pos="698500" algn="l"/>
              </a:tabLst>
            </a:pPr>
            <a:r>
              <a:rPr sz="2200" spc="-5" dirty="0">
                <a:latin typeface="Corbel"/>
                <a:cs typeface="Corbel"/>
              </a:rPr>
              <a:t>Computers </a:t>
            </a:r>
            <a:r>
              <a:rPr sz="2200" spc="-10" dirty="0">
                <a:latin typeface="Corbel"/>
                <a:cs typeface="Corbel"/>
              </a:rPr>
              <a:t>(desktops, </a:t>
            </a:r>
            <a:r>
              <a:rPr sz="2200" spc="-5" dirty="0">
                <a:latin typeface="Corbel"/>
                <a:cs typeface="Corbel"/>
              </a:rPr>
              <a:t>laptops,</a:t>
            </a:r>
            <a:r>
              <a:rPr sz="2200" spc="-25" dirty="0">
                <a:latin typeface="Corbel"/>
                <a:cs typeface="Corbel"/>
              </a:rPr>
              <a:t> </a:t>
            </a:r>
            <a:r>
              <a:rPr sz="2200" spc="-5" dirty="0">
                <a:latin typeface="Corbel"/>
                <a:cs typeface="Corbel"/>
              </a:rPr>
              <a:t>pads)</a:t>
            </a:r>
            <a:endParaRPr sz="2200" dirty="0">
              <a:latin typeface="Corbel"/>
              <a:cs typeface="Corbel"/>
            </a:endParaRPr>
          </a:p>
          <a:p>
            <a:pPr marL="698500" lvl="1" indent="-183515">
              <a:lnSpc>
                <a:spcPct val="100000"/>
              </a:lnSpc>
              <a:spcBef>
                <a:spcPts val="265"/>
              </a:spcBef>
              <a:buClr>
                <a:schemeClr val="tx1"/>
              </a:buClr>
              <a:buSzPct val="81818"/>
              <a:buChar char="•"/>
              <a:tabLst>
                <a:tab pos="698500" algn="l"/>
              </a:tabLst>
            </a:pPr>
            <a:r>
              <a:rPr sz="2200" spc="-5" dirty="0">
                <a:latin typeface="Corbel"/>
                <a:cs typeface="Corbel"/>
              </a:rPr>
              <a:t>Printers</a:t>
            </a:r>
            <a:endParaRPr sz="2200" dirty="0">
              <a:latin typeface="Corbel"/>
              <a:cs typeface="Corbel"/>
            </a:endParaRPr>
          </a:p>
          <a:p>
            <a:pPr marL="698500" lvl="1" indent="-183515">
              <a:lnSpc>
                <a:spcPct val="100000"/>
              </a:lnSpc>
              <a:spcBef>
                <a:spcPts val="360"/>
              </a:spcBef>
              <a:buClr>
                <a:schemeClr val="tx1"/>
              </a:buClr>
              <a:buSzPct val="81818"/>
              <a:buChar char="•"/>
              <a:tabLst>
                <a:tab pos="698500" algn="l"/>
              </a:tabLst>
            </a:pPr>
            <a:r>
              <a:rPr sz="2200" spc="-10" dirty="0">
                <a:latin typeface="Corbel"/>
                <a:cs typeface="Corbel"/>
              </a:rPr>
              <a:t>Keyboards,</a:t>
            </a:r>
            <a:r>
              <a:rPr sz="2200" spc="-15" dirty="0">
                <a:latin typeface="Corbel"/>
                <a:cs typeface="Corbel"/>
              </a:rPr>
              <a:t> </a:t>
            </a:r>
            <a:r>
              <a:rPr sz="2200" spc="-5" dirty="0">
                <a:latin typeface="Corbel"/>
                <a:cs typeface="Corbel"/>
              </a:rPr>
              <a:t>Mice</a:t>
            </a:r>
            <a:endParaRPr sz="2200" dirty="0">
              <a:latin typeface="Corbel"/>
              <a:cs typeface="Corbel"/>
            </a:endParaRPr>
          </a:p>
          <a:p>
            <a:pPr marL="698500" lvl="1" indent="-183515">
              <a:lnSpc>
                <a:spcPct val="100000"/>
              </a:lnSpc>
              <a:spcBef>
                <a:spcPts val="360"/>
              </a:spcBef>
              <a:buClr>
                <a:schemeClr val="tx1"/>
              </a:buClr>
              <a:buSzPct val="81818"/>
              <a:buChar char="•"/>
              <a:tabLst>
                <a:tab pos="698500" algn="l"/>
              </a:tabLst>
            </a:pPr>
            <a:r>
              <a:rPr sz="2200" spc="-15" dirty="0">
                <a:latin typeface="Corbel"/>
                <a:cs typeface="Corbel"/>
              </a:rPr>
              <a:t>Telephones </a:t>
            </a:r>
            <a:r>
              <a:rPr sz="2200" spc="-10" dirty="0">
                <a:latin typeface="Corbel"/>
                <a:cs typeface="Corbel"/>
              </a:rPr>
              <a:t>(desk </a:t>
            </a:r>
            <a:r>
              <a:rPr sz="2200" dirty="0">
                <a:latin typeface="Corbel"/>
                <a:cs typeface="Corbel"/>
              </a:rPr>
              <a:t>&amp;</a:t>
            </a:r>
            <a:r>
              <a:rPr sz="2200" spc="10" dirty="0">
                <a:latin typeface="Corbel"/>
                <a:cs typeface="Corbel"/>
              </a:rPr>
              <a:t> </a:t>
            </a:r>
            <a:r>
              <a:rPr sz="2200" spc="-5" dirty="0">
                <a:latin typeface="Corbel"/>
                <a:cs typeface="Corbel"/>
              </a:rPr>
              <a:t>cellular)</a:t>
            </a:r>
            <a:endParaRPr sz="2200" dirty="0">
              <a:latin typeface="Corbel"/>
              <a:cs typeface="Corbel"/>
            </a:endParaRPr>
          </a:p>
          <a:p>
            <a:pPr marL="698500" lvl="1" indent="-183515">
              <a:lnSpc>
                <a:spcPct val="100000"/>
              </a:lnSpc>
              <a:spcBef>
                <a:spcPts val="360"/>
              </a:spcBef>
              <a:buClr>
                <a:schemeClr val="tx1"/>
              </a:buClr>
              <a:buSzPct val="81818"/>
              <a:buChar char="•"/>
              <a:tabLst>
                <a:tab pos="698500" algn="l"/>
              </a:tabLst>
            </a:pPr>
            <a:r>
              <a:rPr sz="2200" spc="-5" dirty="0">
                <a:latin typeface="Corbel"/>
                <a:cs typeface="Corbel"/>
              </a:rPr>
              <a:t>E-readers</a:t>
            </a:r>
            <a:endParaRPr sz="2200" dirty="0">
              <a:latin typeface="Corbel"/>
              <a:cs typeface="Corbel"/>
            </a:endParaRPr>
          </a:p>
          <a:p>
            <a:pPr marL="698500" lvl="1" indent="-183515">
              <a:lnSpc>
                <a:spcPct val="100000"/>
              </a:lnSpc>
              <a:spcBef>
                <a:spcPts val="265"/>
              </a:spcBef>
              <a:buClr>
                <a:schemeClr val="tx1"/>
              </a:buClr>
              <a:buSzPct val="81818"/>
              <a:buChar char="•"/>
              <a:tabLst>
                <a:tab pos="698500" algn="l"/>
              </a:tabLst>
            </a:pPr>
            <a:r>
              <a:rPr sz="2200" spc="-5" dirty="0">
                <a:latin typeface="Corbel"/>
                <a:cs typeface="Corbel"/>
              </a:rPr>
              <a:t>Medical</a:t>
            </a:r>
            <a:r>
              <a:rPr sz="2200" spc="-10" dirty="0">
                <a:latin typeface="Corbel"/>
                <a:cs typeface="Corbel"/>
              </a:rPr>
              <a:t> </a:t>
            </a:r>
            <a:r>
              <a:rPr sz="2200" spc="-5" dirty="0">
                <a:latin typeface="Corbel"/>
                <a:cs typeface="Corbel"/>
              </a:rPr>
              <a:t>equipment</a:t>
            </a:r>
            <a:endParaRPr sz="2200" dirty="0">
              <a:latin typeface="Corbel"/>
              <a:cs typeface="Corbel"/>
            </a:endParaRPr>
          </a:p>
          <a:p>
            <a:pPr marL="698500" lvl="1" indent="-183515">
              <a:lnSpc>
                <a:spcPct val="100000"/>
              </a:lnSpc>
              <a:spcBef>
                <a:spcPts val="360"/>
              </a:spcBef>
              <a:buClr>
                <a:schemeClr val="tx1"/>
              </a:buClr>
              <a:buSzPct val="81818"/>
              <a:buChar char="•"/>
              <a:tabLst>
                <a:tab pos="698500" algn="l"/>
              </a:tabLst>
            </a:pPr>
            <a:r>
              <a:rPr sz="2200" spc="-5" dirty="0">
                <a:latin typeface="Corbel"/>
                <a:cs typeface="Corbel"/>
              </a:rPr>
              <a:t>Industrial control</a:t>
            </a:r>
            <a:r>
              <a:rPr sz="2200" dirty="0">
                <a:latin typeface="Corbel"/>
                <a:cs typeface="Corbel"/>
              </a:rPr>
              <a:t> </a:t>
            </a:r>
            <a:r>
              <a:rPr sz="2200" spc="-5" dirty="0">
                <a:latin typeface="Corbel"/>
                <a:cs typeface="Corbel"/>
              </a:rPr>
              <a:t>equipment</a:t>
            </a:r>
            <a:endParaRPr sz="2200" dirty="0">
              <a:latin typeface="Corbel"/>
              <a:cs typeface="Corbel"/>
            </a:endParaRPr>
          </a:p>
        </p:txBody>
      </p:sp>
      <p:sp>
        <p:nvSpPr>
          <p:cNvPr id="4" name="object 4"/>
          <p:cNvSpPr/>
          <p:nvPr/>
        </p:nvSpPr>
        <p:spPr>
          <a:xfrm>
            <a:off x="6399211" y="2671482"/>
            <a:ext cx="4733752" cy="2913888"/>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811" y="926815"/>
            <a:ext cx="5485449" cy="848360"/>
          </a:xfrm>
          <a:prstGeom prst="rect">
            <a:avLst/>
          </a:prstGeom>
        </p:spPr>
        <p:txBody>
          <a:bodyPr vert="horz" wrap="square" lIns="0" tIns="12700" rIns="0" bIns="0" rtlCol="0">
            <a:spAutoFit/>
          </a:bodyPr>
          <a:lstStyle/>
          <a:p>
            <a:pPr marL="12700">
              <a:lnSpc>
                <a:spcPct val="100000"/>
              </a:lnSpc>
              <a:spcBef>
                <a:spcPts val="100"/>
              </a:spcBef>
            </a:pPr>
            <a:r>
              <a:rPr sz="5400" spc="-5" dirty="0"/>
              <a:t>Electronic</a:t>
            </a:r>
            <a:r>
              <a:rPr sz="5400" spc="-360" dirty="0"/>
              <a:t> </a:t>
            </a:r>
            <a:r>
              <a:rPr sz="5400" spc="-5" dirty="0"/>
              <a:t>Waste</a:t>
            </a:r>
            <a:endParaRPr sz="5400" dirty="0"/>
          </a:p>
        </p:txBody>
      </p:sp>
      <p:sp>
        <p:nvSpPr>
          <p:cNvPr id="3" name="object 3"/>
          <p:cNvSpPr txBox="1"/>
          <p:nvPr/>
        </p:nvSpPr>
        <p:spPr>
          <a:xfrm>
            <a:off x="673695" y="2362200"/>
            <a:ext cx="5485449" cy="3768339"/>
          </a:xfrm>
          <a:prstGeom prst="rect">
            <a:avLst/>
          </a:prstGeom>
        </p:spPr>
        <p:txBody>
          <a:bodyPr vert="horz" wrap="square" lIns="0" tIns="74295" rIns="0" bIns="0" rtlCol="0">
            <a:spAutoFit/>
          </a:bodyPr>
          <a:lstStyle/>
          <a:p>
            <a:pPr marL="12700" marR="5080">
              <a:lnSpc>
                <a:spcPts val="3890"/>
              </a:lnSpc>
              <a:spcBef>
                <a:spcPts val="585"/>
              </a:spcBef>
              <a:buSzPct val="80555"/>
              <a:tabLst>
                <a:tab pos="195580" algn="l"/>
              </a:tabLst>
            </a:pPr>
            <a:r>
              <a:rPr sz="3600" spc="-5" dirty="0">
                <a:solidFill>
                  <a:srgbClr val="FFFF00"/>
                </a:solidFill>
                <a:latin typeface="Corbel"/>
                <a:cs typeface="Corbel"/>
              </a:rPr>
              <a:t>How should </a:t>
            </a:r>
            <a:r>
              <a:rPr sz="3600" dirty="0">
                <a:solidFill>
                  <a:srgbClr val="FFFF00"/>
                </a:solidFill>
                <a:latin typeface="Corbel"/>
                <a:cs typeface="Corbel"/>
              </a:rPr>
              <a:t>I </a:t>
            </a:r>
            <a:r>
              <a:rPr sz="3600" spc="-5" dirty="0">
                <a:solidFill>
                  <a:srgbClr val="FFFF00"/>
                </a:solidFill>
                <a:latin typeface="Corbel"/>
                <a:cs typeface="Corbel"/>
              </a:rPr>
              <a:t>manage  electronic</a:t>
            </a:r>
            <a:r>
              <a:rPr sz="3600" spc="-10" dirty="0">
                <a:solidFill>
                  <a:srgbClr val="FFFF00"/>
                </a:solidFill>
                <a:latin typeface="Corbel"/>
                <a:cs typeface="Corbel"/>
              </a:rPr>
              <a:t> </a:t>
            </a:r>
            <a:r>
              <a:rPr sz="3600" spc="-5" dirty="0">
                <a:solidFill>
                  <a:srgbClr val="FFFF00"/>
                </a:solidFill>
                <a:latin typeface="Corbel"/>
                <a:cs typeface="Corbel"/>
              </a:rPr>
              <a:t>wastes?</a:t>
            </a:r>
            <a:endParaRPr lang="en-US" sz="3600" spc="-5" dirty="0">
              <a:solidFill>
                <a:srgbClr val="FFFF00"/>
              </a:solidFill>
              <a:latin typeface="Corbel"/>
              <a:cs typeface="Corbel"/>
            </a:endParaRPr>
          </a:p>
          <a:p>
            <a:pPr marL="12700" marR="5080">
              <a:lnSpc>
                <a:spcPts val="3890"/>
              </a:lnSpc>
              <a:spcBef>
                <a:spcPts val="585"/>
              </a:spcBef>
              <a:buSzPct val="80555"/>
              <a:tabLst>
                <a:tab pos="195580" algn="l"/>
              </a:tabLst>
            </a:pPr>
            <a:endParaRPr sz="3600" dirty="0">
              <a:solidFill>
                <a:srgbClr val="FFFF00"/>
              </a:solidFill>
              <a:latin typeface="Corbel"/>
              <a:cs typeface="Corbel"/>
            </a:endParaRPr>
          </a:p>
          <a:p>
            <a:pPr marL="424180" marR="1051560" lvl="1" indent="-182880">
              <a:lnSpc>
                <a:spcPts val="2590"/>
              </a:lnSpc>
              <a:spcBef>
                <a:spcPts val="270"/>
              </a:spcBef>
              <a:buClr>
                <a:schemeClr val="tx1"/>
              </a:buClr>
              <a:buSzPct val="79166"/>
              <a:buChar char="•"/>
              <a:tabLst>
                <a:tab pos="424180" algn="l"/>
              </a:tabLst>
            </a:pPr>
            <a:r>
              <a:rPr sz="2000" spc="-10" dirty="0">
                <a:latin typeface="Corbel"/>
                <a:cs typeface="Corbel"/>
              </a:rPr>
              <a:t>Recycle, </a:t>
            </a:r>
            <a:r>
              <a:rPr sz="2000" spc="-5" dirty="0">
                <a:latin typeface="Corbel"/>
                <a:cs typeface="Corbel"/>
              </a:rPr>
              <a:t>or manage as  hazardous</a:t>
            </a:r>
            <a:r>
              <a:rPr sz="2000" spc="-15" dirty="0">
                <a:latin typeface="Corbel"/>
                <a:cs typeface="Corbel"/>
              </a:rPr>
              <a:t> </a:t>
            </a:r>
            <a:r>
              <a:rPr sz="2000" dirty="0">
                <a:latin typeface="Corbel"/>
                <a:cs typeface="Corbel"/>
              </a:rPr>
              <a:t>waste</a:t>
            </a:r>
          </a:p>
          <a:p>
            <a:pPr marL="424180" marR="878205" lvl="1" indent="-182880">
              <a:lnSpc>
                <a:spcPts val="2620"/>
              </a:lnSpc>
              <a:spcBef>
                <a:spcPts val="580"/>
              </a:spcBef>
              <a:buClr>
                <a:schemeClr val="tx1"/>
              </a:buClr>
              <a:buSzPct val="79166"/>
              <a:buChar char="•"/>
              <a:tabLst>
                <a:tab pos="424180" algn="l"/>
              </a:tabLst>
            </a:pPr>
            <a:r>
              <a:rPr sz="2000" spc="-5" dirty="0">
                <a:latin typeface="Corbel"/>
                <a:cs typeface="Corbel"/>
              </a:rPr>
              <a:t>Store intact or </a:t>
            </a:r>
            <a:r>
              <a:rPr sz="2000" dirty="0">
                <a:latin typeface="Corbel"/>
                <a:cs typeface="Corbel"/>
              </a:rPr>
              <a:t>in</a:t>
            </a:r>
            <a:r>
              <a:rPr sz="2000" spc="-60" dirty="0">
                <a:latin typeface="Corbel"/>
                <a:cs typeface="Corbel"/>
              </a:rPr>
              <a:t> </a:t>
            </a:r>
            <a:r>
              <a:rPr sz="2000" dirty="0">
                <a:latin typeface="Corbel"/>
                <a:cs typeface="Corbel"/>
              </a:rPr>
              <a:t>closed  </a:t>
            </a:r>
            <a:r>
              <a:rPr sz="2000" spc="-5" dirty="0">
                <a:latin typeface="Corbel"/>
                <a:cs typeface="Corbel"/>
              </a:rPr>
              <a:t>container</a:t>
            </a:r>
            <a:endParaRPr sz="2000" dirty="0">
              <a:latin typeface="Corbel"/>
              <a:cs typeface="Corbel"/>
            </a:endParaRPr>
          </a:p>
          <a:p>
            <a:pPr marL="424180" lvl="1" indent="-182880">
              <a:lnSpc>
                <a:spcPct val="100000"/>
              </a:lnSpc>
              <a:spcBef>
                <a:spcPts val="265"/>
              </a:spcBef>
              <a:buClr>
                <a:schemeClr val="tx1"/>
              </a:buClr>
              <a:buSzPct val="79166"/>
              <a:buChar char="•"/>
              <a:tabLst>
                <a:tab pos="424180" algn="l"/>
              </a:tabLst>
            </a:pPr>
            <a:r>
              <a:rPr sz="2000" dirty="0">
                <a:latin typeface="Corbel"/>
                <a:cs typeface="Corbel"/>
              </a:rPr>
              <a:t>Label </a:t>
            </a:r>
            <a:r>
              <a:rPr sz="2000" spc="-5" dirty="0">
                <a:latin typeface="Corbel"/>
                <a:cs typeface="Corbel"/>
              </a:rPr>
              <a:t>container or </a:t>
            </a:r>
            <a:r>
              <a:rPr sz="2000" dirty="0">
                <a:latin typeface="Corbel"/>
                <a:cs typeface="Corbel"/>
              </a:rPr>
              <a:t>each</a:t>
            </a:r>
            <a:r>
              <a:rPr sz="2000" spc="-55" dirty="0">
                <a:latin typeface="Corbel"/>
                <a:cs typeface="Corbel"/>
              </a:rPr>
              <a:t> </a:t>
            </a:r>
            <a:r>
              <a:rPr sz="2000" dirty="0">
                <a:latin typeface="Corbel"/>
                <a:cs typeface="Corbel"/>
              </a:rPr>
              <a:t>item</a:t>
            </a:r>
            <a:endParaRPr lang="en-US" sz="2000" dirty="0">
              <a:latin typeface="Corbel"/>
              <a:cs typeface="Corbel"/>
            </a:endParaRPr>
          </a:p>
          <a:p>
            <a:pPr marL="424180" lvl="1" indent="-182880">
              <a:lnSpc>
                <a:spcPct val="100000"/>
              </a:lnSpc>
              <a:spcBef>
                <a:spcPts val="265"/>
              </a:spcBef>
              <a:buClr>
                <a:schemeClr val="tx1"/>
              </a:buClr>
              <a:buSzPct val="79166"/>
              <a:buChar char="•"/>
              <a:tabLst>
                <a:tab pos="424180" algn="l"/>
              </a:tabLst>
            </a:pPr>
            <a:r>
              <a:rPr lang="en-US" sz="2000" dirty="0">
                <a:latin typeface="Corbel"/>
                <a:cs typeface="Corbel"/>
              </a:rPr>
              <a:t>“Electronic Waste” or “Electronic Waste for Recycling” </a:t>
            </a:r>
            <a:endParaRPr sz="2000" dirty="0">
              <a:latin typeface="Corbel"/>
              <a:cs typeface="Corbel"/>
            </a:endParaRPr>
          </a:p>
        </p:txBody>
      </p:sp>
      <p:sp>
        <p:nvSpPr>
          <p:cNvPr id="4" name="object 4"/>
          <p:cNvSpPr/>
          <p:nvPr/>
        </p:nvSpPr>
        <p:spPr>
          <a:xfrm>
            <a:off x="6589711" y="1600200"/>
            <a:ext cx="4697730" cy="4952999"/>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589711" y="1562099"/>
            <a:ext cx="4697730" cy="5029200"/>
          </a:xfrm>
          <a:custGeom>
            <a:avLst/>
            <a:gdLst/>
            <a:ahLst/>
            <a:cxnLst/>
            <a:rect l="l" t="t" r="r" b="b"/>
            <a:pathLst>
              <a:path w="4697730" h="5029200">
                <a:moveTo>
                  <a:pt x="0" y="0"/>
                </a:moveTo>
                <a:lnTo>
                  <a:pt x="4697115" y="0"/>
                </a:lnTo>
                <a:lnTo>
                  <a:pt x="4697115" y="5029199"/>
                </a:lnTo>
                <a:lnTo>
                  <a:pt x="0" y="5029199"/>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959077"/>
            <a:ext cx="7314249" cy="566822"/>
          </a:xfrm>
          <a:prstGeom prst="rect">
            <a:avLst/>
          </a:prstGeom>
        </p:spPr>
        <p:txBody>
          <a:bodyPr vert="horz" wrap="square" lIns="0" tIns="12700" rIns="0" bIns="0" rtlCol="0">
            <a:spAutoFit/>
          </a:bodyPr>
          <a:lstStyle/>
          <a:p>
            <a:pPr marL="12700">
              <a:lnSpc>
                <a:spcPct val="100000"/>
              </a:lnSpc>
              <a:spcBef>
                <a:spcPts val="100"/>
              </a:spcBef>
            </a:pPr>
            <a:r>
              <a:rPr spc="-5" dirty="0"/>
              <a:t>PCB Ballasts </a:t>
            </a:r>
            <a:r>
              <a:rPr dirty="0"/>
              <a:t>&amp;</a:t>
            </a:r>
            <a:r>
              <a:rPr spc="-240" dirty="0"/>
              <a:t> </a:t>
            </a:r>
            <a:r>
              <a:rPr spc="-5" dirty="0"/>
              <a:t>Capacitors</a:t>
            </a:r>
            <a:endParaRPr dirty="0"/>
          </a:p>
        </p:txBody>
      </p:sp>
      <p:sp>
        <p:nvSpPr>
          <p:cNvPr id="3" name="object 3"/>
          <p:cNvSpPr txBox="1"/>
          <p:nvPr/>
        </p:nvSpPr>
        <p:spPr>
          <a:xfrm>
            <a:off x="533400" y="3050703"/>
            <a:ext cx="5305228" cy="3834383"/>
          </a:xfrm>
          <a:prstGeom prst="rect">
            <a:avLst/>
          </a:prstGeom>
        </p:spPr>
        <p:txBody>
          <a:bodyPr vert="horz" wrap="square" lIns="0" tIns="12700" rIns="0" bIns="0" rtlCol="0">
            <a:spAutoFit/>
          </a:bodyPr>
          <a:lstStyle/>
          <a:p>
            <a:pPr marL="195580" indent="-182880">
              <a:lnSpc>
                <a:spcPts val="2850"/>
              </a:lnSpc>
              <a:spcBef>
                <a:spcPts val="100"/>
              </a:spcBef>
              <a:buClr>
                <a:schemeClr val="tx1"/>
              </a:buClr>
              <a:buSzPct val="79166"/>
              <a:buChar char="•"/>
              <a:tabLst>
                <a:tab pos="195580" algn="l"/>
              </a:tabLst>
            </a:pPr>
            <a:r>
              <a:rPr sz="2000" spc="-5" dirty="0">
                <a:latin typeface="Corbel"/>
                <a:cs typeface="Corbel"/>
              </a:rPr>
              <a:t>Manage under TSCA</a:t>
            </a:r>
            <a:r>
              <a:rPr sz="2000" spc="-190" dirty="0">
                <a:latin typeface="Corbel"/>
                <a:cs typeface="Corbel"/>
              </a:rPr>
              <a:t> </a:t>
            </a:r>
            <a:r>
              <a:rPr sz="2000" dirty="0">
                <a:latin typeface="Corbel"/>
                <a:cs typeface="Corbel"/>
              </a:rPr>
              <a:t>requirements</a:t>
            </a:r>
          </a:p>
          <a:p>
            <a:pPr marL="424180" marR="133350" lvl="1" indent="-182880">
              <a:lnSpc>
                <a:spcPts val="2400"/>
              </a:lnSpc>
              <a:spcBef>
                <a:spcPts val="245"/>
              </a:spcBef>
              <a:buClr>
                <a:schemeClr val="tx1"/>
              </a:buClr>
              <a:buSzPct val="81818"/>
              <a:buChar char="•"/>
              <a:tabLst>
                <a:tab pos="424180" algn="l"/>
              </a:tabLst>
            </a:pPr>
            <a:r>
              <a:rPr sz="2000" u="sng" spc="-5" dirty="0">
                <a:uFill>
                  <a:solidFill>
                    <a:srgbClr val="000000"/>
                  </a:solidFill>
                </a:uFill>
                <a:latin typeface="Corbel"/>
                <a:cs typeface="Corbel"/>
              </a:rPr>
              <a:t>Managing PCBs </a:t>
            </a:r>
            <a:r>
              <a:rPr sz="2000" u="sng" dirty="0">
                <a:uFill>
                  <a:solidFill>
                    <a:srgbClr val="000000"/>
                  </a:solidFill>
                </a:uFill>
                <a:latin typeface="Corbel"/>
                <a:cs typeface="Corbel"/>
              </a:rPr>
              <a:t>in </a:t>
            </a:r>
            <a:r>
              <a:rPr sz="2000" u="sng" spc="-5" dirty="0">
                <a:uFill>
                  <a:solidFill>
                    <a:srgbClr val="000000"/>
                  </a:solidFill>
                </a:uFill>
                <a:latin typeface="Corbel"/>
                <a:cs typeface="Corbel"/>
              </a:rPr>
              <a:t>Ballasts and</a:t>
            </a:r>
            <a:r>
              <a:rPr sz="2000" u="sng" spc="-125" dirty="0">
                <a:uFill>
                  <a:solidFill>
                    <a:srgbClr val="000000"/>
                  </a:solidFill>
                </a:uFill>
                <a:latin typeface="Corbel"/>
                <a:cs typeface="Corbel"/>
              </a:rPr>
              <a:t> </a:t>
            </a:r>
            <a:r>
              <a:rPr sz="2000" u="sng" spc="-5" dirty="0">
                <a:uFill>
                  <a:solidFill>
                    <a:srgbClr val="000000"/>
                  </a:solidFill>
                </a:uFill>
                <a:latin typeface="Corbel"/>
                <a:cs typeface="Corbel"/>
              </a:rPr>
              <a:t>Small  Capacitors</a:t>
            </a:r>
            <a:r>
              <a:rPr sz="2000" spc="-10" dirty="0">
                <a:latin typeface="Corbel"/>
                <a:cs typeface="Corbel"/>
              </a:rPr>
              <a:t> </a:t>
            </a:r>
            <a:r>
              <a:rPr lang="en-US" sz="2000" spc="-10" dirty="0">
                <a:latin typeface="Corbel"/>
                <a:cs typeface="Corbel"/>
                <a:hlinkClick r:id="rId2"/>
              </a:rPr>
              <a:t>https://www.pca.state.mn.us/sites/default/files/w-hw4-48a.pdf</a:t>
            </a:r>
            <a:endParaRPr lang="en-US" sz="2000" spc="-10" dirty="0">
              <a:latin typeface="Corbel"/>
              <a:cs typeface="Corbel"/>
            </a:endParaRPr>
          </a:p>
          <a:p>
            <a:pPr marL="241300" marR="133350" lvl="1">
              <a:lnSpc>
                <a:spcPts val="2400"/>
              </a:lnSpc>
              <a:spcBef>
                <a:spcPts val="245"/>
              </a:spcBef>
              <a:buClr>
                <a:schemeClr val="tx1"/>
              </a:buClr>
              <a:buSzPct val="81818"/>
              <a:tabLst>
                <a:tab pos="424180" algn="l"/>
              </a:tabLst>
            </a:pPr>
            <a:endParaRPr lang="en-US" sz="2000" spc="-10" dirty="0">
              <a:latin typeface="Corbel"/>
              <a:cs typeface="Corbel"/>
            </a:endParaRPr>
          </a:p>
          <a:p>
            <a:pPr marL="424180" marR="133350" lvl="1" indent="-182880">
              <a:lnSpc>
                <a:spcPts val="2400"/>
              </a:lnSpc>
              <a:spcBef>
                <a:spcPts val="245"/>
              </a:spcBef>
              <a:buClr>
                <a:schemeClr val="tx1"/>
              </a:buClr>
              <a:buSzPct val="81818"/>
              <a:buChar char="•"/>
              <a:tabLst>
                <a:tab pos="424180" algn="l"/>
              </a:tabLst>
            </a:pPr>
            <a:r>
              <a:rPr sz="2000" spc="-10" dirty="0">
                <a:latin typeface="Corbel"/>
                <a:cs typeface="Corbel"/>
              </a:rPr>
              <a:t>Report </a:t>
            </a:r>
            <a:r>
              <a:rPr sz="2000" spc="-5" dirty="0">
                <a:latin typeface="Corbel"/>
                <a:cs typeface="Corbel"/>
              </a:rPr>
              <a:t>as hazardous waste</a:t>
            </a:r>
            <a:endParaRPr sz="2000" dirty="0">
              <a:latin typeface="Corbel"/>
              <a:cs typeface="Corbel"/>
            </a:endParaRPr>
          </a:p>
          <a:p>
            <a:pPr marL="195580" marR="1125220" indent="-182880">
              <a:lnSpc>
                <a:spcPts val="2620"/>
              </a:lnSpc>
              <a:spcBef>
                <a:spcPts val="1410"/>
              </a:spcBef>
              <a:buClr>
                <a:schemeClr val="tx1"/>
              </a:buClr>
              <a:buSzPct val="79166"/>
              <a:buChar char="•"/>
              <a:tabLst>
                <a:tab pos="195580" algn="l"/>
              </a:tabLst>
            </a:pPr>
            <a:r>
              <a:rPr sz="2000" spc="-5" dirty="0">
                <a:latin typeface="Corbel"/>
                <a:cs typeface="Corbel"/>
              </a:rPr>
              <a:t>Assume </a:t>
            </a:r>
            <a:r>
              <a:rPr sz="2000" spc="-20" dirty="0">
                <a:latin typeface="Corbel"/>
                <a:cs typeface="Corbel"/>
              </a:rPr>
              <a:t>it’s </a:t>
            </a:r>
            <a:r>
              <a:rPr sz="2000" spc="-5" dirty="0">
                <a:latin typeface="Corbel"/>
                <a:cs typeface="Corbel"/>
              </a:rPr>
              <a:t>PCB-containing  </a:t>
            </a:r>
            <a:r>
              <a:rPr sz="2000" dirty="0">
                <a:latin typeface="Corbel"/>
                <a:cs typeface="Corbel"/>
              </a:rPr>
              <a:t>equipment unless</a:t>
            </a:r>
            <a:r>
              <a:rPr sz="2000" spc="-25" dirty="0">
                <a:latin typeface="Corbel"/>
                <a:cs typeface="Corbel"/>
              </a:rPr>
              <a:t> </a:t>
            </a:r>
            <a:r>
              <a:rPr sz="2000" spc="-15" dirty="0">
                <a:latin typeface="Corbel"/>
                <a:cs typeface="Corbel"/>
              </a:rPr>
              <a:t>it’s:</a:t>
            </a:r>
            <a:endParaRPr sz="2000" dirty="0">
              <a:latin typeface="Corbel"/>
              <a:cs typeface="Corbel"/>
            </a:endParaRPr>
          </a:p>
          <a:p>
            <a:pPr marL="424180" lvl="1" indent="-182880">
              <a:lnSpc>
                <a:spcPts val="2505"/>
              </a:lnSpc>
              <a:buClr>
                <a:schemeClr val="tx1"/>
              </a:buClr>
              <a:buSzPct val="81818"/>
              <a:buChar char="•"/>
              <a:tabLst>
                <a:tab pos="424180" algn="l"/>
              </a:tabLst>
            </a:pPr>
            <a:r>
              <a:rPr sz="2000" spc="-10" dirty="0">
                <a:solidFill>
                  <a:srgbClr val="FF0000"/>
                </a:solidFill>
                <a:highlight>
                  <a:srgbClr val="FFFF00"/>
                </a:highlight>
                <a:latin typeface="Corbel"/>
                <a:cs typeface="Corbel"/>
              </a:rPr>
              <a:t>Marked </a:t>
            </a:r>
            <a:r>
              <a:rPr sz="2000" dirty="0">
                <a:solidFill>
                  <a:srgbClr val="FF0000"/>
                </a:solidFill>
                <a:highlight>
                  <a:srgbClr val="FFFF00"/>
                </a:highlight>
                <a:latin typeface="Corbel"/>
                <a:cs typeface="Corbel"/>
              </a:rPr>
              <a:t>or labeled “No</a:t>
            </a:r>
            <a:r>
              <a:rPr lang="en-US" sz="2000" spc="-35" dirty="0">
                <a:solidFill>
                  <a:srgbClr val="FF0000"/>
                </a:solidFill>
                <a:highlight>
                  <a:srgbClr val="FFFF00"/>
                </a:highlight>
                <a:latin typeface="Corbel"/>
                <a:cs typeface="Corbel"/>
              </a:rPr>
              <a:t>n </a:t>
            </a:r>
            <a:r>
              <a:rPr sz="2000" spc="-5" dirty="0">
                <a:solidFill>
                  <a:srgbClr val="FF0000"/>
                </a:solidFill>
                <a:highlight>
                  <a:srgbClr val="FFFF00"/>
                </a:highlight>
                <a:latin typeface="Corbel"/>
                <a:cs typeface="Corbel"/>
              </a:rPr>
              <a:t>PCBs”</a:t>
            </a:r>
            <a:endParaRPr sz="2000" dirty="0">
              <a:solidFill>
                <a:srgbClr val="FF0000"/>
              </a:solidFill>
              <a:highlight>
                <a:srgbClr val="FFFF00"/>
              </a:highlight>
              <a:latin typeface="Corbel"/>
              <a:cs typeface="Corbel"/>
            </a:endParaRPr>
          </a:p>
          <a:p>
            <a:pPr marL="424180" lvl="1" indent="-182880">
              <a:lnSpc>
                <a:spcPct val="100000"/>
              </a:lnSpc>
              <a:spcBef>
                <a:spcPts val="360"/>
              </a:spcBef>
              <a:buClr>
                <a:schemeClr val="tx1"/>
              </a:buClr>
              <a:buSzPct val="81818"/>
              <a:buChar char="•"/>
              <a:tabLst>
                <a:tab pos="424180" algn="l"/>
              </a:tabLst>
            </a:pPr>
            <a:r>
              <a:rPr sz="2000" spc="-5" dirty="0">
                <a:solidFill>
                  <a:srgbClr val="FF0000"/>
                </a:solidFill>
                <a:highlight>
                  <a:srgbClr val="FFFF00"/>
                </a:highlight>
                <a:latin typeface="Corbel"/>
                <a:cs typeface="Corbel"/>
              </a:rPr>
              <a:t>Known</a:t>
            </a:r>
            <a:r>
              <a:rPr lang="en-US" sz="2000" spc="-5" dirty="0">
                <a:solidFill>
                  <a:srgbClr val="FF0000"/>
                </a:solidFill>
                <a:highlight>
                  <a:srgbClr val="FFFF00"/>
                </a:highlight>
                <a:latin typeface="Corbel"/>
                <a:cs typeface="Corbel"/>
              </a:rPr>
              <a:t> to be</a:t>
            </a:r>
            <a:r>
              <a:rPr sz="2000" spc="-5" dirty="0">
                <a:solidFill>
                  <a:srgbClr val="FF0000"/>
                </a:solidFill>
                <a:highlight>
                  <a:srgbClr val="FFFF00"/>
                </a:highlight>
                <a:latin typeface="Corbel"/>
                <a:cs typeface="Corbel"/>
              </a:rPr>
              <a:t> manufacture</a:t>
            </a:r>
            <a:r>
              <a:rPr lang="en-US" sz="2000" spc="-5" dirty="0">
                <a:solidFill>
                  <a:srgbClr val="FF0000"/>
                </a:solidFill>
                <a:highlight>
                  <a:srgbClr val="FFFF00"/>
                </a:highlight>
                <a:latin typeface="Corbel"/>
                <a:cs typeface="Corbel"/>
              </a:rPr>
              <a:t> after 1979</a:t>
            </a:r>
            <a:endParaRPr sz="2000" dirty="0">
              <a:solidFill>
                <a:srgbClr val="FF0000"/>
              </a:solidFill>
              <a:highlight>
                <a:srgbClr val="FFFF00"/>
              </a:highlight>
              <a:latin typeface="Corbel"/>
              <a:cs typeface="Corbel"/>
            </a:endParaRPr>
          </a:p>
        </p:txBody>
      </p:sp>
      <p:sp>
        <p:nvSpPr>
          <p:cNvPr id="4" name="object 4"/>
          <p:cNvSpPr txBox="1"/>
          <p:nvPr/>
        </p:nvSpPr>
        <p:spPr>
          <a:xfrm>
            <a:off x="533400" y="1929882"/>
            <a:ext cx="5715000" cy="112082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00"/>
                </a:solidFill>
                <a:latin typeface="Corbel"/>
                <a:cs typeface="Corbel"/>
              </a:rPr>
              <a:t>Fluorescent lamp ballasts </a:t>
            </a:r>
            <a:r>
              <a:rPr sz="3600" dirty="0">
                <a:solidFill>
                  <a:srgbClr val="FFFF00"/>
                </a:solidFill>
                <a:latin typeface="Corbel"/>
                <a:cs typeface="Corbel"/>
              </a:rPr>
              <a:t>&amp; </a:t>
            </a:r>
            <a:r>
              <a:rPr sz="3600" spc="-5" dirty="0">
                <a:solidFill>
                  <a:srgbClr val="FFFF00"/>
                </a:solidFill>
                <a:latin typeface="Corbel"/>
                <a:cs typeface="Corbel"/>
              </a:rPr>
              <a:t>small </a:t>
            </a:r>
            <a:r>
              <a:rPr sz="3600" dirty="0">
                <a:solidFill>
                  <a:srgbClr val="FFFF00"/>
                </a:solidFill>
                <a:latin typeface="Corbel"/>
                <a:cs typeface="Corbel"/>
              </a:rPr>
              <a:t>motor</a:t>
            </a:r>
            <a:r>
              <a:rPr sz="3600" spc="5" dirty="0">
                <a:solidFill>
                  <a:srgbClr val="FFFF00"/>
                </a:solidFill>
                <a:latin typeface="Corbel"/>
                <a:cs typeface="Corbel"/>
              </a:rPr>
              <a:t> </a:t>
            </a:r>
            <a:r>
              <a:rPr sz="3600" spc="-5" dirty="0">
                <a:solidFill>
                  <a:srgbClr val="FFFF00"/>
                </a:solidFill>
                <a:latin typeface="Corbel"/>
                <a:cs typeface="Corbel"/>
              </a:rPr>
              <a:t>capacitors</a:t>
            </a:r>
            <a:endParaRPr sz="3600" dirty="0">
              <a:solidFill>
                <a:srgbClr val="FFFF00"/>
              </a:solidFill>
              <a:latin typeface="Corbel"/>
              <a:cs typeface="Corbel"/>
            </a:endParaRPr>
          </a:p>
        </p:txBody>
      </p:sp>
      <p:sp>
        <p:nvSpPr>
          <p:cNvPr id="5" name="object 5"/>
          <p:cNvSpPr/>
          <p:nvPr/>
        </p:nvSpPr>
        <p:spPr>
          <a:xfrm>
            <a:off x="8953500" y="4044416"/>
            <a:ext cx="3048000" cy="2309069"/>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8912830" y="4044415"/>
            <a:ext cx="3047999" cy="2309069"/>
          </a:xfrm>
          <a:custGeom>
            <a:avLst/>
            <a:gdLst/>
            <a:ahLst/>
            <a:cxnLst/>
            <a:rect l="l" t="t" r="r" b="b"/>
            <a:pathLst>
              <a:path w="2933700" h="2057400">
                <a:moveTo>
                  <a:pt x="0" y="0"/>
                </a:moveTo>
                <a:lnTo>
                  <a:pt x="2933699" y="0"/>
                </a:lnTo>
                <a:lnTo>
                  <a:pt x="2933699" y="2057399"/>
                </a:lnTo>
                <a:lnTo>
                  <a:pt x="0" y="2057399"/>
                </a:lnTo>
                <a:lnTo>
                  <a:pt x="0" y="0"/>
                </a:lnTo>
                <a:close/>
              </a:path>
            </a:pathLst>
          </a:custGeom>
          <a:ln w="76200">
            <a:solidFill>
              <a:srgbClr val="FFFF00"/>
            </a:solidFill>
          </a:ln>
        </p:spPr>
        <p:txBody>
          <a:bodyPr wrap="square" lIns="0" tIns="0" rIns="0" bIns="0" rtlCol="0"/>
          <a:lstStyle/>
          <a:p>
            <a:endParaRPr dirty="0"/>
          </a:p>
        </p:txBody>
      </p:sp>
      <p:sp>
        <p:nvSpPr>
          <p:cNvPr id="7" name="object 7"/>
          <p:cNvSpPr/>
          <p:nvPr/>
        </p:nvSpPr>
        <p:spPr>
          <a:xfrm>
            <a:off x="6091187" y="2193251"/>
            <a:ext cx="2643041" cy="3117215"/>
          </a:xfrm>
          <a:prstGeom prst="rect">
            <a:avLst/>
          </a:prstGeom>
          <a:blipFill>
            <a:blip r:embed="rId4" cstate="print"/>
            <a:stretch>
              <a:fillRect/>
            </a:stretch>
          </a:blipFill>
        </p:spPr>
        <p:txBody>
          <a:bodyPr wrap="square" lIns="0" tIns="0" rIns="0" bIns="0" rtlCol="0"/>
          <a:lstStyle/>
          <a:p>
            <a:endParaRPr dirty="0"/>
          </a:p>
        </p:txBody>
      </p:sp>
      <p:sp>
        <p:nvSpPr>
          <p:cNvPr id="8" name="object 8"/>
          <p:cNvSpPr/>
          <p:nvPr/>
        </p:nvSpPr>
        <p:spPr>
          <a:xfrm>
            <a:off x="6096000" y="2220647"/>
            <a:ext cx="2638228" cy="3117215"/>
          </a:xfrm>
          <a:custGeom>
            <a:avLst/>
            <a:gdLst/>
            <a:ahLst/>
            <a:cxnLst/>
            <a:rect l="l" t="t" r="r" b="b"/>
            <a:pathLst>
              <a:path w="2133600" h="2819400">
                <a:moveTo>
                  <a:pt x="0" y="0"/>
                </a:moveTo>
                <a:lnTo>
                  <a:pt x="2133599" y="0"/>
                </a:lnTo>
                <a:lnTo>
                  <a:pt x="2133599" y="2819399"/>
                </a:lnTo>
                <a:lnTo>
                  <a:pt x="0" y="2819399"/>
                </a:lnTo>
                <a:lnTo>
                  <a:pt x="0" y="0"/>
                </a:lnTo>
                <a:close/>
              </a:path>
            </a:pathLst>
          </a:custGeom>
          <a:ln w="76200">
            <a:solidFill>
              <a:srgbClr val="FFFF00"/>
            </a:solidFill>
          </a:ln>
        </p:spPr>
        <p:txBody>
          <a:bodyPr wrap="square" lIns="0" tIns="0" rIns="0" bIns="0" rtlCol="0"/>
          <a:lstStyle/>
          <a:p>
            <a:endParaRPr dirty="0"/>
          </a:p>
        </p:txBody>
      </p:sp>
      <p:pic>
        <p:nvPicPr>
          <p:cNvPr id="4098" name="Picture 2" descr="Light Bulb Recycling - Recycle Technologies">
            <a:extLst>
              <a:ext uri="{FF2B5EF4-FFF2-40B4-BE49-F238E27FC236}">
                <a16:creationId xmlns:a16="http://schemas.microsoft.com/office/drawing/2014/main" id="{9F4FA8F2-3573-459D-BAE1-C2128098D0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6787" y="2245476"/>
            <a:ext cx="2819400" cy="1619250"/>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8">
            <a:extLst>
              <a:ext uri="{FF2B5EF4-FFF2-40B4-BE49-F238E27FC236}">
                <a16:creationId xmlns:a16="http://schemas.microsoft.com/office/drawing/2014/main" id="{F05EB25A-E3CA-4C6C-9D78-83CE100C615A}"/>
              </a:ext>
            </a:extLst>
          </p:cNvPr>
          <p:cNvSpPr/>
          <p:nvPr/>
        </p:nvSpPr>
        <p:spPr>
          <a:xfrm>
            <a:off x="8986787" y="2245475"/>
            <a:ext cx="2860070" cy="1619250"/>
          </a:xfrm>
          <a:custGeom>
            <a:avLst/>
            <a:gdLst/>
            <a:ahLst/>
            <a:cxnLst/>
            <a:rect l="l" t="t" r="r" b="b"/>
            <a:pathLst>
              <a:path w="2133600" h="2819400">
                <a:moveTo>
                  <a:pt x="0" y="0"/>
                </a:moveTo>
                <a:lnTo>
                  <a:pt x="2133599" y="0"/>
                </a:lnTo>
                <a:lnTo>
                  <a:pt x="2133599" y="2819399"/>
                </a:lnTo>
                <a:lnTo>
                  <a:pt x="0" y="2819399"/>
                </a:lnTo>
                <a:lnTo>
                  <a:pt x="0" y="0"/>
                </a:lnTo>
                <a:close/>
              </a:path>
            </a:pathLst>
          </a:custGeom>
          <a:ln w="76200">
            <a:solidFill>
              <a:srgbClr val="FFFF00"/>
            </a:solidFill>
          </a:ln>
        </p:spPr>
        <p:txBody>
          <a:bodyPr wrap="square" lIns="0" tIns="0" rIns="0" bIns="0" rtlCol="0"/>
          <a:lstStyle/>
          <a:p>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8127" y="1024809"/>
            <a:ext cx="8135922" cy="566822"/>
          </a:xfrm>
          <a:prstGeom prst="rect">
            <a:avLst/>
          </a:prstGeom>
        </p:spPr>
        <p:txBody>
          <a:bodyPr vert="horz" wrap="square" lIns="0" tIns="12700" rIns="0" bIns="0" rtlCol="0">
            <a:spAutoFit/>
          </a:bodyPr>
          <a:lstStyle/>
          <a:p>
            <a:pPr marL="12700">
              <a:lnSpc>
                <a:spcPct val="100000"/>
              </a:lnSpc>
              <a:spcBef>
                <a:spcPts val="100"/>
              </a:spcBef>
            </a:pPr>
            <a:r>
              <a:rPr dirty="0"/>
              <a:t>Used </a:t>
            </a:r>
            <a:r>
              <a:rPr spc="-5" dirty="0"/>
              <a:t>Oil </a:t>
            </a:r>
            <a:r>
              <a:rPr spc="-20" dirty="0"/>
              <a:t>Related</a:t>
            </a:r>
            <a:r>
              <a:rPr spc="-600" dirty="0"/>
              <a:t> </a:t>
            </a:r>
            <a:r>
              <a:rPr dirty="0"/>
              <a:t>Wastes</a:t>
            </a:r>
          </a:p>
        </p:txBody>
      </p:sp>
      <p:sp>
        <p:nvSpPr>
          <p:cNvPr id="3" name="object 3"/>
          <p:cNvSpPr txBox="1"/>
          <p:nvPr/>
        </p:nvSpPr>
        <p:spPr>
          <a:xfrm>
            <a:off x="1143000" y="2438400"/>
            <a:ext cx="3687445" cy="3570604"/>
          </a:xfrm>
          <a:prstGeom prst="rect">
            <a:avLst/>
          </a:prstGeom>
        </p:spPr>
        <p:txBody>
          <a:bodyPr vert="horz" wrap="square" lIns="0" tIns="155575" rIns="0" bIns="0" rtlCol="0">
            <a:spAutoFit/>
          </a:bodyPr>
          <a:lstStyle/>
          <a:p>
            <a:pPr marL="195580" indent="-182880">
              <a:lnSpc>
                <a:spcPct val="100000"/>
              </a:lnSpc>
              <a:spcBef>
                <a:spcPts val="1225"/>
              </a:spcBef>
              <a:buClr>
                <a:schemeClr val="tx1"/>
              </a:buClr>
              <a:buSzPct val="79166"/>
              <a:buChar char="•"/>
              <a:tabLst>
                <a:tab pos="195580" algn="l"/>
              </a:tabLst>
            </a:pPr>
            <a:r>
              <a:rPr sz="2400" dirty="0">
                <a:latin typeface="Corbel"/>
                <a:cs typeface="Corbel"/>
              </a:rPr>
              <a:t>Used Oil</a:t>
            </a:r>
            <a:r>
              <a:rPr sz="2400" spc="-110" dirty="0">
                <a:latin typeface="Corbel"/>
                <a:cs typeface="Corbel"/>
              </a:rPr>
              <a:t> </a:t>
            </a:r>
            <a:r>
              <a:rPr sz="2400" dirty="0">
                <a:latin typeface="Corbel"/>
                <a:cs typeface="Corbel"/>
              </a:rPr>
              <a:t>Filters</a:t>
            </a:r>
          </a:p>
          <a:p>
            <a:pPr marL="195580" indent="-182880">
              <a:lnSpc>
                <a:spcPct val="100000"/>
              </a:lnSpc>
              <a:spcBef>
                <a:spcPts val="1130"/>
              </a:spcBef>
              <a:buClr>
                <a:schemeClr val="tx1"/>
              </a:buClr>
              <a:buSzPct val="79166"/>
              <a:buChar char="•"/>
              <a:tabLst>
                <a:tab pos="195580" algn="l"/>
              </a:tabLst>
            </a:pPr>
            <a:r>
              <a:rPr sz="2400" dirty="0">
                <a:latin typeface="Corbel"/>
                <a:cs typeface="Corbel"/>
              </a:rPr>
              <a:t>Used </a:t>
            </a:r>
            <a:r>
              <a:rPr sz="2400" spc="-5" dirty="0">
                <a:latin typeface="Corbel"/>
                <a:cs typeface="Corbel"/>
              </a:rPr>
              <a:t>Floor</a:t>
            </a:r>
            <a:r>
              <a:rPr sz="2400" spc="-30" dirty="0">
                <a:latin typeface="Corbel"/>
                <a:cs typeface="Corbel"/>
              </a:rPr>
              <a:t> </a:t>
            </a:r>
            <a:r>
              <a:rPr sz="2400" spc="-5" dirty="0">
                <a:latin typeface="Corbel"/>
                <a:cs typeface="Corbel"/>
              </a:rPr>
              <a:t>Dry</a:t>
            </a:r>
            <a:endParaRPr sz="2400" dirty="0">
              <a:latin typeface="Corbel"/>
              <a:cs typeface="Corbel"/>
            </a:endParaRPr>
          </a:p>
          <a:p>
            <a:pPr marL="195580" indent="-182880">
              <a:lnSpc>
                <a:spcPct val="100000"/>
              </a:lnSpc>
              <a:spcBef>
                <a:spcPts val="1010"/>
              </a:spcBef>
              <a:buClr>
                <a:schemeClr val="tx1"/>
              </a:buClr>
              <a:buSzPct val="79166"/>
              <a:buChar char="•"/>
              <a:tabLst>
                <a:tab pos="195580" algn="l"/>
              </a:tabLst>
            </a:pPr>
            <a:r>
              <a:rPr sz="2400" dirty="0">
                <a:latin typeface="Corbel"/>
                <a:cs typeface="Corbel"/>
              </a:rPr>
              <a:t>Oily Rags, </a:t>
            </a:r>
            <a:r>
              <a:rPr sz="2400" spc="-5" dirty="0">
                <a:latin typeface="Corbel"/>
                <a:cs typeface="Corbel"/>
              </a:rPr>
              <a:t>other</a:t>
            </a:r>
            <a:r>
              <a:rPr sz="2400" spc="-70" dirty="0">
                <a:latin typeface="Corbel"/>
                <a:cs typeface="Corbel"/>
              </a:rPr>
              <a:t> </a:t>
            </a:r>
            <a:r>
              <a:rPr sz="2400" spc="-5" dirty="0">
                <a:latin typeface="Corbel"/>
                <a:cs typeface="Corbel"/>
              </a:rPr>
              <a:t>absorbents</a:t>
            </a:r>
            <a:endParaRPr sz="2400" dirty="0">
              <a:latin typeface="Corbel"/>
              <a:cs typeface="Corbel"/>
            </a:endParaRPr>
          </a:p>
          <a:p>
            <a:pPr marL="195580" indent="-182880">
              <a:lnSpc>
                <a:spcPct val="100000"/>
              </a:lnSpc>
              <a:spcBef>
                <a:spcPts val="1125"/>
              </a:spcBef>
              <a:buClr>
                <a:schemeClr val="tx1"/>
              </a:buClr>
              <a:buSzPct val="79166"/>
              <a:buChar char="•"/>
              <a:tabLst>
                <a:tab pos="195580" algn="l"/>
              </a:tabLst>
            </a:pPr>
            <a:r>
              <a:rPr sz="2400" spc="-5" dirty="0">
                <a:latin typeface="Corbel"/>
                <a:cs typeface="Corbel"/>
              </a:rPr>
              <a:t>Crankcase/engine</a:t>
            </a:r>
            <a:r>
              <a:rPr sz="2400" spc="-10" dirty="0">
                <a:latin typeface="Corbel"/>
                <a:cs typeface="Corbel"/>
              </a:rPr>
              <a:t> </a:t>
            </a:r>
            <a:r>
              <a:rPr sz="2400" dirty="0">
                <a:latin typeface="Corbel"/>
                <a:cs typeface="Corbel"/>
              </a:rPr>
              <a:t>oil</a:t>
            </a:r>
          </a:p>
          <a:p>
            <a:pPr marL="195580" indent="-182880">
              <a:lnSpc>
                <a:spcPct val="100000"/>
              </a:lnSpc>
              <a:spcBef>
                <a:spcPts val="1130"/>
              </a:spcBef>
              <a:buClr>
                <a:schemeClr val="tx1"/>
              </a:buClr>
              <a:buSzPct val="79166"/>
              <a:buChar char="•"/>
              <a:tabLst>
                <a:tab pos="195580" algn="l"/>
              </a:tabLst>
            </a:pPr>
            <a:r>
              <a:rPr sz="2400" spc="-5" dirty="0">
                <a:latin typeface="Corbel"/>
                <a:cs typeface="Corbel"/>
              </a:rPr>
              <a:t>Hydraulic</a:t>
            </a:r>
            <a:r>
              <a:rPr sz="2400" spc="-15" dirty="0">
                <a:latin typeface="Corbel"/>
                <a:cs typeface="Corbel"/>
              </a:rPr>
              <a:t> </a:t>
            </a:r>
            <a:r>
              <a:rPr sz="2400" dirty="0">
                <a:latin typeface="Corbel"/>
                <a:cs typeface="Corbel"/>
              </a:rPr>
              <a:t>Fluid</a:t>
            </a:r>
          </a:p>
          <a:p>
            <a:pPr marL="195580" indent="-182880">
              <a:lnSpc>
                <a:spcPct val="100000"/>
              </a:lnSpc>
              <a:spcBef>
                <a:spcPts val="1105"/>
              </a:spcBef>
              <a:buClr>
                <a:schemeClr val="tx1"/>
              </a:buClr>
              <a:buSzPct val="79166"/>
              <a:buChar char="•"/>
              <a:tabLst>
                <a:tab pos="195580" algn="l"/>
              </a:tabLst>
            </a:pPr>
            <a:r>
              <a:rPr sz="2400" dirty="0">
                <a:latin typeface="Corbel"/>
                <a:cs typeface="Corbel"/>
              </a:rPr>
              <a:t>Oil-based</a:t>
            </a:r>
            <a:r>
              <a:rPr sz="2400" spc="-10" dirty="0">
                <a:latin typeface="Corbel"/>
                <a:cs typeface="Corbel"/>
              </a:rPr>
              <a:t> </a:t>
            </a:r>
            <a:r>
              <a:rPr sz="2400" spc="-5" dirty="0">
                <a:latin typeface="Corbel"/>
                <a:cs typeface="Corbel"/>
              </a:rPr>
              <a:t>coolant</a:t>
            </a:r>
            <a:endParaRPr sz="2400" dirty="0">
              <a:latin typeface="Corbel"/>
              <a:cs typeface="Corbel"/>
            </a:endParaRPr>
          </a:p>
          <a:p>
            <a:pPr marL="195580" indent="-182880">
              <a:lnSpc>
                <a:spcPct val="100000"/>
              </a:lnSpc>
              <a:spcBef>
                <a:spcPts val="1125"/>
              </a:spcBef>
              <a:buClr>
                <a:schemeClr val="tx1"/>
              </a:buClr>
              <a:buSzPct val="79166"/>
              <a:buChar char="•"/>
              <a:tabLst>
                <a:tab pos="195580" algn="l"/>
              </a:tabLst>
            </a:pPr>
            <a:r>
              <a:rPr sz="2400" spc="-5" dirty="0">
                <a:latin typeface="Corbel"/>
                <a:cs typeface="Corbel"/>
              </a:rPr>
              <a:t>Cutting</a:t>
            </a:r>
            <a:r>
              <a:rPr sz="2400" spc="-10" dirty="0">
                <a:latin typeface="Corbel"/>
                <a:cs typeface="Corbel"/>
              </a:rPr>
              <a:t> </a:t>
            </a:r>
            <a:r>
              <a:rPr sz="2400" dirty="0">
                <a:latin typeface="Corbel"/>
                <a:cs typeface="Corbel"/>
              </a:rPr>
              <a:t>oil</a:t>
            </a:r>
          </a:p>
        </p:txBody>
      </p:sp>
      <p:sp>
        <p:nvSpPr>
          <p:cNvPr id="4" name="object 4"/>
          <p:cNvSpPr/>
          <p:nvPr/>
        </p:nvSpPr>
        <p:spPr>
          <a:xfrm>
            <a:off x="7010400" y="4053490"/>
            <a:ext cx="3707457" cy="2071052"/>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7010400" y="4053490"/>
            <a:ext cx="3707458" cy="2071052"/>
          </a:xfrm>
          <a:custGeom>
            <a:avLst/>
            <a:gdLst/>
            <a:ahLst/>
            <a:cxnLst/>
            <a:rect l="l" t="t" r="r" b="b"/>
            <a:pathLst>
              <a:path w="5060315" h="2933700">
                <a:moveTo>
                  <a:pt x="0" y="0"/>
                </a:moveTo>
                <a:lnTo>
                  <a:pt x="5060042" y="0"/>
                </a:lnTo>
                <a:lnTo>
                  <a:pt x="5060042" y="2933699"/>
                </a:lnTo>
                <a:lnTo>
                  <a:pt x="0" y="2933699"/>
                </a:lnTo>
                <a:lnTo>
                  <a:pt x="0" y="0"/>
                </a:lnTo>
                <a:close/>
              </a:path>
            </a:pathLst>
          </a:custGeom>
          <a:ln w="76200">
            <a:solidFill>
              <a:srgbClr val="FFFF00"/>
            </a:solidFill>
          </a:ln>
        </p:spPr>
        <p:txBody>
          <a:bodyPr wrap="square" lIns="0" tIns="0" rIns="0" bIns="0" rtlCol="0"/>
          <a:lstStyle/>
          <a:p>
            <a:endParaRPr dirty="0"/>
          </a:p>
        </p:txBody>
      </p:sp>
      <p:sp>
        <p:nvSpPr>
          <p:cNvPr id="6" name="object 5">
            <a:extLst>
              <a:ext uri="{FF2B5EF4-FFF2-40B4-BE49-F238E27FC236}">
                <a16:creationId xmlns:a16="http://schemas.microsoft.com/office/drawing/2014/main" id="{1B4ED5C6-2D49-4BBD-A35B-66964432A643}"/>
              </a:ext>
            </a:extLst>
          </p:cNvPr>
          <p:cNvSpPr/>
          <p:nvPr/>
        </p:nvSpPr>
        <p:spPr>
          <a:xfrm>
            <a:off x="838200" y="2237627"/>
            <a:ext cx="4191000" cy="4190999"/>
          </a:xfrm>
          <a:custGeom>
            <a:avLst/>
            <a:gdLst/>
            <a:ahLst/>
            <a:cxnLst/>
            <a:rect l="l" t="t" r="r" b="b"/>
            <a:pathLst>
              <a:path w="5060315" h="2933700">
                <a:moveTo>
                  <a:pt x="0" y="0"/>
                </a:moveTo>
                <a:lnTo>
                  <a:pt x="5060042" y="0"/>
                </a:lnTo>
                <a:lnTo>
                  <a:pt x="5060042" y="2933699"/>
                </a:lnTo>
                <a:lnTo>
                  <a:pt x="0" y="2933699"/>
                </a:lnTo>
                <a:lnTo>
                  <a:pt x="0" y="0"/>
                </a:lnTo>
                <a:close/>
              </a:path>
            </a:pathLst>
          </a:custGeom>
          <a:ln w="76200">
            <a:solidFill>
              <a:schemeClr val="bg1"/>
            </a:solidFill>
          </a:ln>
        </p:spPr>
        <p:txBody>
          <a:bodyPr wrap="square" lIns="0" tIns="0" rIns="0" bIns="0" rtlCol="0"/>
          <a:lstStyle/>
          <a:p>
            <a:endParaRPr dirty="0"/>
          </a:p>
        </p:txBody>
      </p:sp>
      <p:pic>
        <p:nvPicPr>
          <p:cNvPr id="3074" name="Picture 2" descr="Used Motor Oil &amp; Filters - Stockton Recycling Guide">
            <a:extLst>
              <a:ext uri="{FF2B5EF4-FFF2-40B4-BE49-F238E27FC236}">
                <a16:creationId xmlns:a16="http://schemas.microsoft.com/office/drawing/2014/main" id="{595EBF24-A829-41D4-9E04-4D4413F50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652" y="1915732"/>
            <a:ext cx="2571748" cy="2571748"/>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5">
            <a:extLst>
              <a:ext uri="{FF2B5EF4-FFF2-40B4-BE49-F238E27FC236}">
                <a16:creationId xmlns:a16="http://schemas.microsoft.com/office/drawing/2014/main" id="{CD16E7FE-382C-466F-8AAC-7EAD7009DEBE}"/>
              </a:ext>
            </a:extLst>
          </p:cNvPr>
          <p:cNvSpPr/>
          <p:nvPr/>
        </p:nvSpPr>
        <p:spPr>
          <a:xfrm>
            <a:off x="5215848" y="1848827"/>
            <a:ext cx="2571748" cy="2638653"/>
          </a:xfrm>
          <a:custGeom>
            <a:avLst/>
            <a:gdLst/>
            <a:ahLst/>
            <a:cxnLst/>
            <a:rect l="l" t="t" r="r" b="b"/>
            <a:pathLst>
              <a:path w="5060315" h="2933700">
                <a:moveTo>
                  <a:pt x="0" y="0"/>
                </a:moveTo>
                <a:lnTo>
                  <a:pt x="5060042" y="0"/>
                </a:lnTo>
                <a:lnTo>
                  <a:pt x="5060042" y="2933699"/>
                </a:lnTo>
                <a:lnTo>
                  <a:pt x="0" y="2933699"/>
                </a:lnTo>
                <a:lnTo>
                  <a:pt x="0" y="0"/>
                </a:lnTo>
                <a:close/>
              </a:path>
            </a:pathLst>
          </a:custGeom>
          <a:ln w="76200">
            <a:solidFill>
              <a:srgbClr val="FFFF00"/>
            </a:solidFill>
          </a:ln>
        </p:spPr>
        <p:txBody>
          <a:bodyPr wrap="square" lIns="0" tIns="0" rIns="0" bIns="0" rtlCol="0"/>
          <a:lstStyle/>
          <a:p>
            <a:endParaRPr dirty="0"/>
          </a:p>
        </p:txBody>
      </p:sp>
      <p:pic>
        <p:nvPicPr>
          <p:cNvPr id="9" name="Picture 8" descr="A picture containing person, ground, outdoor&#10;&#10;Description automatically generated">
            <a:extLst>
              <a:ext uri="{FF2B5EF4-FFF2-40B4-BE49-F238E27FC236}">
                <a16:creationId xmlns:a16="http://schemas.microsoft.com/office/drawing/2014/main" id="{770E5CB7-B940-42F9-89E1-60A4ECE6D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3852" y="945322"/>
            <a:ext cx="2986156" cy="2986156"/>
          </a:xfrm>
          <a:prstGeom prst="rect">
            <a:avLst/>
          </a:prstGeom>
        </p:spPr>
      </p:pic>
      <p:sp>
        <p:nvSpPr>
          <p:cNvPr id="13" name="object 5">
            <a:extLst>
              <a:ext uri="{FF2B5EF4-FFF2-40B4-BE49-F238E27FC236}">
                <a16:creationId xmlns:a16="http://schemas.microsoft.com/office/drawing/2014/main" id="{8CB4C010-29B1-483C-8696-901E0E88F26F}"/>
              </a:ext>
            </a:extLst>
          </p:cNvPr>
          <p:cNvSpPr/>
          <p:nvPr/>
        </p:nvSpPr>
        <p:spPr>
          <a:xfrm>
            <a:off x="7936254" y="945322"/>
            <a:ext cx="3001352" cy="2986156"/>
          </a:xfrm>
          <a:custGeom>
            <a:avLst/>
            <a:gdLst/>
            <a:ahLst/>
            <a:cxnLst/>
            <a:rect l="l" t="t" r="r" b="b"/>
            <a:pathLst>
              <a:path w="5060315" h="2933700">
                <a:moveTo>
                  <a:pt x="0" y="0"/>
                </a:moveTo>
                <a:lnTo>
                  <a:pt x="5060042" y="0"/>
                </a:lnTo>
                <a:lnTo>
                  <a:pt x="5060042" y="2933699"/>
                </a:lnTo>
                <a:lnTo>
                  <a:pt x="0" y="2933699"/>
                </a:lnTo>
                <a:lnTo>
                  <a:pt x="0" y="0"/>
                </a:lnTo>
                <a:close/>
              </a:path>
            </a:pathLst>
          </a:custGeom>
          <a:ln w="76200">
            <a:solidFill>
              <a:srgbClr val="FFFF00"/>
            </a:solidFill>
          </a:ln>
        </p:spPr>
        <p:txBody>
          <a:bodyPr wrap="square" lIns="0" tIns="0" rIns="0" bIns="0" rtlCol="0"/>
          <a:lstStyle/>
          <a:p>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902769"/>
            <a:ext cx="8533449" cy="566822"/>
          </a:xfrm>
          <a:prstGeom prst="rect">
            <a:avLst/>
          </a:prstGeom>
        </p:spPr>
        <p:txBody>
          <a:bodyPr vert="horz" wrap="square" lIns="0" tIns="12700" rIns="0" bIns="0" rtlCol="0">
            <a:spAutoFit/>
          </a:bodyPr>
          <a:lstStyle/>
          <a:p>
            <a:pPr marL="12700">
              <a:lnSpc>
                <a:spcPct val="100000"/>
              </a:lnSpc>
              <a:spcBef>
                <a:spcPts val="100"/>
              </a:spcBef>
            </a:pPr>
            <a:r>
              <a:rPr dirty="0"/>
              <a:t>Used </a:t>
            </a:r>
            <a:r>
              <a:rPr spc="-5" dirty="0"/>
              <a:t>Oil </a:t>
            </a:r>
            <a:r>
              <a:rPr spc="-20" dirty="0"/>
              <a:t>Related</a:t>
            </a:r>
            <a:r>
              <a:rPr spc="-600" dirty="0"/>
              <a:t> </a:t>
            </a:r>
            <a:r>
              <a:rPr dirty="0"/>
              <a:t>Wastes</a:t>
            </a:r>
          </a:p>
        </p:txBody>
      </p:sp>
      <p:sp>
        <p:nvSpPr>
          <p:cNvPr id="3" name="object 3"/>
          <p:cNvSpPr txBox="1"/>
          <p:nvPr/>
        </p:nvSpPr>
        <p:spPr>
          <a:xfrm>
            <a:off x="4781430" y="2362200"/>
            <a:ext cx="6572370" cy="3734356"/>
          </a:xfrm>
          <a:prstGeom prst="rect">
            <a:avLst/>
          </a:prstGeom>
        </p:spPr>
        <p:txBody>
          <a:bodyPr vert="horz" wrap="square" lIns="0" tIns="12700" rIns="0" bIns="0" rtlCol="0">
            <a:spAutoFit/>
          </a:bodyPr>
          <a:lstStyle/>
          <a:p>
            <a:pPr marL="12700">
              <a:lnSpc>
                <a:spcPts val="3820"/>
              </a:lnSpc>
              <a:spcBef>
                <a:spcPts val="100"/>
              </a:spcBef>
            </a:pPr>
            <a:r>
              <a:rPr sz="3600" b="1" spc="-5" dirty="0">
                <a:solidFill>
                  <a:srgbClr val="FFFF00"/>
                </a:solidFill>
                <a:latin typeface="Corbel"/>
                <a:cs typeface="Corbel"/>
              </a:rPr>
              <a:t>Used </a:t>
            </a:r>
            <a:r>
              <a:rPr sz="3600" b="1" dirty="0">
                <a:solidFill>
                  <a:srgbClr val="FFFF00"/>
                </a:solidFill>
                <a:latin typeface="Corbel"/>
                <a:cs typeface="Corbel"/>
              </a:rPr>
              <a:t>Oil Storage</a:t>
            </a:r>
            <a:r>
              <a:rPr sz="3600" b="1" spc="-220" dirty="0">
                <a:solidFill>
                  <a:srgbClr val="FFFF00"/>
                </a:solidFill>
                <a:latin typeface="Corbel"/>
                <a:cs typeface="Corbel"/>
              </a:rPr>
              <a:t> </a:t>
            </a:r>
            <a:r>
              <a:rPr sz="3600" b="1" spc="-10" dirty="0">
                <a:solidFill>
                  <a:srgbClr val="FFFF00"/>
                </a:solidFill>
                <a:latin typeface="Corbel"/>
                <a:cs typeface="Corbel"/>
              </a:rPr>
              <a:t>Requirements:</a:t>
            </a:r>
            <a:endParaRPr lang="en-US" sz="3600" b="1" spc="-10" dirty="0">
              <a:solidFill>
                <a:srgbClr val="FFFF00"/>
              </a:solidFill>
              <a:latin typeface="Corbel"/>
              <a:cs typeface="Corbel"/>
            </a:endParaRPr>
          </a:p>
          <a:p>
            <a:pPr marL="12700">
              <a:lnSpc>
                <a:spcPts val="3820"/>
              </a:lnSpc>
              <a:spcBef>
                <a:spcPts val="100"/>
              </a:spcBef>
            </a:pPr>
            <a:endParaRPr sz="3200" dirty="0">
              <a:latin typeface="Corbel"/>
              <a:cs typeface="Corbel"/>
            </a:endParaRPr>
          </a:p>
          <a:p>
            <a:pPr marL="424180" indent="-182880">
              <a:lnSpc>
                <a:spcPts val="2860"/>
              </a:lnSpc>
              <a:buClr>
                <a:schemeClr val="tx1"/>
              </a:buClr>
              <a:buSzPct val="79166"/>
              <a:buChar char="•"/>
              <a:tabLst>
                <a:tab pos="424180" algn="l"/>
              </a:tabLst>
            </a:pPr>
            <a:r>
              <a:rPr sz="2400" dirty="0">
                <a:latin typeface="Corbel"/>
                <a:cs typeface="Corbel"/>
              </a:rPr>
              <a:t>Closed, </a:t>
            </a:r>
            <a:r>
              <a:rPr sz="2400" spc="-15" dirty="0">
                <a:latin typeface="Corbel"/>
                <a:cs typeface="Corbel"/>
              </a:rPr>
              <a:t>leak-proof</a:t>
            </a:r>
            <a:r>
              <a:rPr sz="2400" spc="-20" dirty="0">
                <a:latin typeface="Corbel"/>
                <a:cs typeface="Corbel"/>
              </a:rPr>
              <a:t> </a:t>
            </a:r>
            <a:r>
              <a:rPr sz="2400" spc="-5" dirty="0">
                <a:latin typeface="Corbel"/>
                <a:cs typeface="Corbel"/>
              </a:rPr>
              <a:t>containers</a:t>
            </a:r>
            <a:endParaRPr sz="2400" dirty="0">
              <a:latin typeface="Corbel"/>
              <a:cs typeface="Corbel"/>
            </a:endParaRPr>
          </a:p>
          <a:p>
            <a:pPr marL="424180" indent="-182880">
              <a:lnSpc>
                <a:spcPct val="100000"/>
              </a:lnSpc>
              <a:spcBef>
                <a:spcPts val="310"/>
              </a:spcBef>
              <a:buClr>
                <a:schemeClr val="tx1"/>
              </a:buClr>
              <a:buSzPct val="79166"/>
              <a:buChar char="•"/>
              <a:tabLst>
                <a:tab pos="424180" algn="l"/>
              </a:tabLst>
            </a:pPr>
            <a:r>
              <a:rPr sz="2400" spc="-5" dirty="0">
                <a:latin typeface="Corbel"/>
                <a:cs typeface="Corbel"/>
              </a:rPr>
              <a:t>Store on </a:t>
            </a:r>
            <a:r>
              <a:rPr sz="2400" dirty="0">
                <a:latin typeface="Corbel"/>
                <a:cs typeface="Corbel"/>
              </a:rPr>
              <a:t>impermeable</a:t>
            </a:r>
            <a:r>
              <a:rPr sz="2400" spc="-10" dirty="0">
                <a:latin typeface="Corbel"/>
                <a:cs typeface="Corbel"/>
              </a:rPr>
              <a:t> </a:t>
            </a:r>
            <a:r>
              <a:rPr sz="2400" spc="-5" dirty="0">
                <a:latin typeface="Corbel"/>
                <a:cs typeface="Corbel"/>
              </a:rPr>
              <a:t>surface</a:t>
            </a:r>
            <a:endParaRPr sz="2400" dirty="0">
              <a:latin typeface="Corbel"/>
              <a:cs typeface="Corbel"/>
            </a:endParaRPr>
          </a:p>
          <a:p>
            <a:pPr marL="698500" lvl="1" indent="-183515">
              <a:lnSpc>
                <a:spcPct val="100000"/>
              </a:lnSpc>
              <a:spcBef>
                <a:spcPts val="320"/>
              </a:spcBef>
              <a:buClr>
                <a:schemeClr val="tx1"/>
              </a:buClr>
              <a:buSzPct val="81818"/>
              <a:buChar char="•"/>
              <a:tabLst>
                <a:tab pos="698500" algn="l"/>
              </a:tabLst>
            </a:pPr>
            <a:r>
              <a:rPr sz="2200" spc="-5" dirty="0">
                <a:solidFill>
                  <a:srgbClr val="FF0000"/>
                </a:solidFill>
                <a:highlight>
                  <a:srgbClr val="FFFF00"/>
                </a:highlight>
                <a:latin typeface="Corbel"/>
                <a:cs typeface="Corbel"/>
              </a:rPr>
              <a:t>Asphalt </a:t>
            </a:r>
            <a:r>
              <a:rPr sz="2200" dirty="0">
                <a:solidFill>
                  <a:srgbClr val="FF0000"/>
                </a:solidFill>
                <a:highlight>
                  <a:srgbClr val="FFFF00"/>
                </a:highlight>
                <a:latin typeface="Corbel"/>
                <a:cs typeface="Corbel"/>
              </a:rPr>
              <a:t>is </a:t>
            </a:r>
            <a:r>
              <a:rPr sz="2200" u="sng" dirty="0">
                <a:solidFill>
                  <a:srgbClr val="FF0000"/>
                </a:solidFill>
                <a:highlight>
                  <a:srgbClr val="FFFF00"/>
                </a:highlight>
                <a:uFill>
                  <a:solidFill>
                    <a:srgbClr val="000000"/>
                  </a:solidFill>
                </a:uFill>
                <a:latin typeface="Corbel"/>
                <a:cs typeface="Corbel"/>
              </a:rPr>
              <a:t>not</a:t>
            </a:r>
            <a:r>
              <a:rPr sz="2200" spc="-30" dirty="0">
                <a:solidFill>
                  <a:srgbClr val="FF0000"/>
                </a:solidFill>
                <a:highlight>
                  <a:srgbClr val="FFFF00"/>
                </a:highlight>
                <a:latin typeface="Corbel"/>
                <a:cs typeface="Corbel"/>
              </a:rPr>
              <a:t> </a:t>
            </a:r>
            <a:r>
              <a:rPr sz="2200" spc="-5" dirty="0">
                <a:solidFill>
                  <a:srgbClr val="FF0000"/>
                </a:solidFill>
                <a:highlight>
                  <a:srgbClr val="FFFF00"/>
                </a:highlight>
                <a:latin typeface="Corbel"/>
                <a:cs typeface="Corbel"/>
              </a:rPr>
              <a:t>impermeable</a:t>
            </a:r>
            <a:endParaRPr sz="2200" dirty="0">
              <a:solidFill>
                <a:srgbClr val="FF0000"/>
              </a:solidFill>
              <a:highlight>
                <a:srgbClr val="FFFF00"/>
              </a:highlight>
              <a:latin typeface="Corbel"/>
              <a:cs typeface="Corbel"/>
            </a:endParaRPr>
          </a:p>
          <a:p>
            <a:pPr marL="424180" indent="-182880">
              <a:lnSpc>
                <a:spcPct val="100000"/>
              </a:lnSpc>
              <a:spcBef>
                <a:spcPts val="375"/>
              </a:spcBef>
              <a:buClr>
                <a:schemeClr val="tx1"/>
              </a:buClr>
              <a:buSzPct val="79166"/>
              <a:buChar char="•"/>
              <a:tabLst>
                <a:tab pos="424180" algn="l"/>
                <a:tab pos="3911600" algn="l"/>
              </a:tabLst>
            </a:pPr>
            <a:r>
              <a:rPr sz="2400" dirty="0">
                <a:latin typeface="Corbel"/>
                <a:cs typeface="Corbel"/>
              </a:rPr>
              <a:t>Label “Used</a:t>
            </a:r>
            <a:r>
              <a:rPr sz="2400" spc="-95" dirty="0">
                <a:latin typeface="Corbel"/>
                <a:cs typeface="Corbel"/>
              </a:rPr>
              <a:t> </a:t>
            </a:r>
            <a:r>
              <a:rPr sz="2400" dirty="0">
                <a:latin typeface="Corbel"/>
                <a:cs typeface="Corbel"/>
              </a:rPr>
              <a:t>Oil”</a:t>
            </a:r>
            <a:r>
              <a:rPr lang="en-US" sz="2400" dirty="0">
                <a:latin typeface="Corbel"/>
                <a:cs typeface="Corbel"/>
              </a:rPr>
              <a:t>.</a:t>
            </a:r>
            <a:endParaRPr sz="2400" dirty="0">
              <a:latin typeface="Corbel"/>
              <a:cs typeface="Corbel"/>
            </a:endParaRPr>
          </a:p>
          <a:p>
            <a:pPr marL="698500" lvl="1" indent="-183515">
              <a:lnSpc>
                <a:spcPct val="100000"/>
              </a:lnSpc>
              <a:spcBef>
                <a:spcPts val="320"/>
              </a:spcBef>
              <a:buClr>
                <a:schemeClr val="tx1"/>
              </a:buClr>
              <a:buSzPct val="81818"/>
              <a:buChar char="•"/>
              <a:tabLst>
                <a:tab pos="698500" algn="l"/>
              </a:tabLst>
            </a:pPr>
            <a:r>
              <a:rPr sz="2200" dirty="0">
                <a:latin typeface="Corbel"/>
                <a:cs typeface="Corbel"/>
              </a:rPr>
              <a:t>filters</a:t>
            </a:r>
          </a:p>
          <a:p>
            <a:pPr marL="698500" lvl="1" indent="-183515">
              <a:lnSpc>
                <a:spcPct val="100000"/>
              </a:lnSpc>
              <a:spcBef>
                <a:spcPts val="360"/>
              </a:spcBef>
              <a:buClr>
                <a:schemeClr val="tx1"/>
              </a:buClr>
              <a:buSzPct val="81818"/>
              <a:buChar char="•"/>
              <a:tabLst>
                <a:tab pos="698500" algn="l"/>
              </a:tabLst>
            </a:pPr>
            <a:r>
              <a:rPr sz="2200" spc="-5" dirty="0">
                <a:latin typeface="Corbel"/>
                <a:cs typeface="Corbel"/>
              </a:rPr>
              <a:t>absorbents</a:t>
            </a:r>
            <a:endParaRPr sz="2200" dirty="0">
              <a:latin typeface="Corbel"/>
              <a:cs typeface="Corbel"/>
            </a:endParaRPr>
          </a:p>
          <a:p>
            <a:pPr marL="698500" lvl="1" indent="-183515">
              <a:lnSpc>
                <a:spcPct val="100000"/>
              </a:lnSpc>
              <a:spcBef>
                <a:spcPts val="360"/>
              </a:spcBef>
              <a:buClr>
                <a:schemeClr val="tx1"/>
              </a:buClr>
              <a:buSzPct val="81818"/>
              <a:buChar char="•"/>
              <a:tabLst>
                <a:tab pos="698500" algn="l"/>
              </a:tabLst>
            </a:pPr>
            <a:r>
              <a:rPr sz="2200" spc="-5" dirty="0">
                <a:latin typeface="Corbel"/>
                <a:cs typeface="Corbel"/>
              </a:rPr>
              <a:t>rags</a:t>
            </a:r>
            <a:endParaRPr sz="2200" dirty="0">
              <a:latin typeface="Corbel"/>
              <a:cs typeface="Corbel"/>
            </a:endParaRPr>
          </a:p>
        </p:txBody>
      </p:sp>
      <p:sp>
        <p:nvSpPr>
          <p:cNvPr id="4" name="object 4"/>
          <p:cNvSpPr/>
          <p:nvPr/>
        </p:nvSpPr>
        <p:spPr>
          <a:xfrm>
            <a:off x="838200" y="2594225"/>
            <a:ext cx="2895600" cy="3984771"/>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2046792" y="3480304"/>
            <a:ext cx="627637" cy="623886"/>
          </a:xfrm>
          <a:prstGeom prst="rect">
            <a:avLst/>
          </a:prstGeom>
          <a:blipFill>
            <a:blip r:embed="rId3" cstate="print"/>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93CD0EC-4899-4C79-A3A4-10DBABDBEFBC}"/>
              </a:ext>
            </a:extLst>
          </p:cNvPr>
          <p:cNvSpPr/>
          <p:nvPr/>
        </p:nvSpPr>
        <p:spPr>
          <a:xfrm>
            <a:off x="838200" y="2594225"/>
            <a:ext cx="2895600" cy="3981346"/>
          </a:xfrm>
          <a:custGeom>
            <a:avLst/>
            <a:gdLst/>
            <a:ahLst/>
            <a:cxnLst/>
            <a:rect l="l" t="t" r="r" b="b"/>
            <a:pathLst>
              <a:path w="5334000" h="2933700">
                <a:moveTo>
                  <a:pt x="0" y="0"/>
                </a:moveTo>
                <a:lnTo>
                  <a:pt x="5333999" y="0"/>
                </a:lnTo>
                <a:lnTo>
                  <a:pt x="5333999" y="2933699"/>
                </a:lnTo>
                <a:lnTo>
                  <a:pt x="0" y="2933699"/>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943837"/>
            <a:ext cx="7847649" cy="566822"/>
          </a:xfrm>
          <a:prstGeom prst="rect">
            <a:avLst/>
          </a:prstGeom>
        </p:spPr>
        <p:txBody>
          <a:bodyPr vert="horz" wrap="square" lIns="0" tIns="12700" rIns="0" bIns="0" rtlCol="0">
            <a:spAutoFit/>
          </a:bodyPr>
          <a:lstStyle/>
          <a:p>
            <a:pPr marL="12700">
              <a:lnSpc>
                <a:spcPct val="100000"/>
              </a:lnSpc>
              <a:spcBef>
                <a:spcPts val="100"/>
              </a:spcBef>
            </a:pPr>
            <a:r>
              <a:rPr dirty="0"/>
              <a:t>Used </a:t>
            </a:r>
            <a:r>
              <a:rPr spc="-5" dirty="0"/>
              <a:t>Oil </a:t>
            </a:r>
            <a:r>
              <a:rPr spc="-20" dirty="0"/>
              <a:t>Related</a:t>
            </a:r>
            <a:r>
              <a:rPr spc="-600" dirty="0"/>
              <a:t> </a:t>
            </a:r>
            <a:r>
              <a:rPr dirty="0"/>
              <a:t>Wastes</a:t>
            </a:r>
          </a:p>
        </p:txBody>
      </p:sp>
      <p:sp>
        <p:nvSpPr>
          <p:cNvPr id="3" name="object 3"/>
          <p:cNvSpPr txBox="1"/>
          <p:nvPr/>
        </p:nvSpPr>
        <p:spPr>
          <a:xfrm>
            <a:off x="609600" y="2590800"/>
            <a:ext cx="4800600" cy="3633687"/>
          </a:xfrm>
          <a:prstGeom prst="rect">
            <a:avLst/>
          </a:prstGeom>
        </p:spPr>
        <p:txBody>
          <a:bodyPr vert="horz" wrap="square" lIns="0" tIns="12700" rIns="0" bIns="0" rtlCol="0">
            <a:spAutoFit/>
          </a:bodyPr>
          <a:lstStyle/>
          <a:p>
            <a:pPr marL="12700">
              <a:lnSpc>
                <a:spcPct val="100000"/>
              </a:lnSpc>
              <a:spcBef>
                <a:spcPts val="100"/>
              </a:spcBef>
            </a:pPr>
            <a:r>
              <a:rPr lang="en-US" sz="4000" b="1" spc="-5" dirty="0">
                <a:solidFill>
                  <a:srgbClr val="FFFF00"/>
                </a:solidFill>
                <a:uFill>
                  <a:solidFill>
                    <a:srgbClr val="000000"/>
                  </a:solidFill>
                </a:uFill>
                <a:latin typeface="Corbel"/>
                <a:cs typeface="Corbel"/>
              </a:rPr>
              <a:t>     </a:t>
            </a:r>
            <a:r>
              <a:rPr sz="4000" b="1" spc="-5" dirty="0">
                <a:solidFill>
                  <a:srgbClr val="FFFF00"/>
                </a:solidFill>
                <a:uFill>
                  <a:solidFill>
                    <a:srgbClr val="000000"/>
                  </a:solidFill>
                </a:uFill>
                <a:latin typeface="Corbel"/>
                <a:cs typeface="Corbel"/>
              </a:rPr>
              <a:t>Used </a:t>
            </a:r>
            <a:r>
              <a:rPr sz="4000" b="1" dirty="0">
                <a:solidFill>
                  <a:srgbClr val="FFFF00"/>
                </a:solidFill>
                <a:uFill>
                  <a:solidFill>
                    <a:srgbClr val="000000"/>
                  </a:solidFill>
                </a:uFill>
                <a:latin typeface="Corbel"/>
                <a:cs typeface="Corbel"/>
              </a:rPr>
              <a:t>Oil</a:t>
            </a:r>
            <a:r>
              <a:rPr sz="4000" b="1" spc="-340" dirty="0">
                <a:solidFill>
                  <a:srgbClr val="FFFF00"/>
                </a:solidFill>
                <a:uFill>
                  <a:solidFill>
                    <a:srgbClr val="000000"/>
                  </a:solidFill>
                </a:uFill>
                <a:latin typeface="Corbel"/>
                <a:cs typeface="Corbel"/>
              </a:rPr>
              <a:t> </a:t>
            </a:r>
            <a:r>
              <a:rPr sz="4000" b="1" spc="-50" dirty="0">
                <a:solidFill>
                  <a:srgbClr val="FFFF00"/>
                </a:solidFill>
                <a:uFill>
                  <a:solidFill>
                    <a:srgbClr val="000000"/>
                  </a:solidFill>
                </a:uFill>
                <a:latin typeface="Corbel"/>
                <a:cs typeface="Corbel"/>
              </a:rPr>
              <a:t>Tanks</a:t>
            </a:r>
            <a:endParaRPr sz="4000" dirty="0">
              <a:solidFill>
                <a:srgbClr val="FFFF00"/>
              </a:solidFill>
              <a:latin typeface="Corbel"/>
              <a:cs typeface="Corbel"/>
            </a:endParaRPr>
          </a:p>
          <a:p>
            <a:pPr>
              <a:lnSpc>
                <a:spcPct val="100000"/>
              </a:lnSpc>
              <a:spcBef>
                <a:spcPts val="25"/>
              </a:spcBef>
            </a:pPr>
            <a:endParaRPr sz="3200" dirty="0">
              <a:latin typeface="Corbel"/>
              <a:cs typeface="Corbel"/>
            </a:endParaRPr>
          </a:p>
          <a:p>
            <a:pPr marL="424180" marR="169545" indent="-182880">
              <a:lnSpc>
                <a:spcPts val="2590"/>
              </a:lnSpc>
              <a:buClr>
                <a:schemeClr val="tx1"/>
              </a:buClr>
              <a:buSzPct val="79166"/>
              <a:buChar char="•"/>
              <a:tabLst>
                <a:tab pos="424180" algn="l"/>
              </a:tabLst>
            </a:pPr>
            <a:r>
              <a:rPr sz="3200" dirty="0">
                <a:latin typeface="Corbel"/>
                <a:cs typeface="Corbel"/>
              </a:rPr>
              <a:t>Label </a:t>
            </a:r>
            <a:r>
              <a:rPr sz="3200" spc="-5" dirty="0">
                <a:latin typeface="Corbel"/>
                <a:cs typeface="Corbel"/>
              </a:rPr>
              <a:t>the tank and </a:t>
            </a:r>
            <a:r>
              <a:rPr sz="3200" dirty="0">
                <a:latin typeface="Corbel"/>
                <a:cs typeface="Corbel"/>
              </a:rPr>
              <a:t>fill</a:t>
            </a:r>
            <a:r>
              <a:rPr sz="3200" spc="-60" dirty="0">
                <a:latin typeface="Corbel"/>
                <a:cs typeface="Corbel"/>
              </a:rPr>
              <a:t> </a:t>
            </a:r>
            <a:r>
              <a:rPr sz="3200" dirty="0">
                <a:latin typeface="Corbel"/>
                <a:cs typeface="Corbel"/>
              </a:rPr>
              <a:t>pipes  </a:t>
            </a:r>
            <a:r>
              <a:rPr sz="3200" spc="-5" dirty="0">
                <a:solidFill>
                  <a:srgbClr val="FFFF00"/>
                </a:solidFill>
                <a:latin typeface="Corbel"/>
                <a:cs typeface="Corbel"/>
              </a:rPr>
              <a:t>“USED</a:t>
            </a:r>
            <a:r>
              <a:rPr sz="3200" spc="-105" dirty="0">
                <a:solidFill>
                  <a:srgbClr val="FFFF00"/>
                </a:solidFill>
                <a:latin typeface="Corbel"/>
                <a:cs typeface="Corbel"/>
              </a:rPr>
              <a:t> </a:t>
            </a:r>
            <a:r>
              <a:rPr sz="3200" spc="-45" dirty="0">
                <a:solidFill>
                  <a:srgbClr val="FFFF00"/>
                </a:solidFill>
                <a:latin typeface="Corbel"/>
                <a:cs typeface="Corbel"/>
              </a:rPr>
              <a:t>OIL”</a:t>
            </a:r>
            <a:endParaRPr sz="3200" dirty="0">
              <a:solidFill>
                <a:srgbClr val="FFFF00"/>
              </a:solidFill>
              <a:latin typeface="Corbel"/>
              <a:cs typeface="Corbel"/>
            </a:endParaRPr>
          </a:p>
          <a:p>
            <a:pPr marL="424180" marR="5080" indent="-182880">
              <a:lnSpc>
                <a:spcPts val="2620"/>
              </a:lnSpc>
              <a:spcBef>
                <a:spcPts val="580"/>
              </a:spcBef>
              <a:buClr>
                <a:schemeClr val="tx1"/>
              </a:buClr>
              <a:buSzPct val="79166"/>
              <a:buChar char="•"/>
              <a:tabLst>
                <a:tab pos="424180" algn="l"/>
              </a:tabLst>
            </a:pPr>
            <a:r>
              <a:rPr sz="3200" spc="-5" dirty="0">
                <a:latin typeface="Corbel"/>
                <a:cs typeface="Corbel"/>
              </a:rPr>
              <a:t>Register </a:t>
            </a:r>
            <a:r>
              <a:rPr sz="3200" dirty="0">
                <a:latin typeface="Corbel"/>
                <a:cs typeface="Corbel"/>
              </a:rPr>
              <a:t>with MPCA if </a:t>
            </a:r>
            <a:r>
              <a:rPr sz="3200" spc="-5" dirty="0">
                <a:latin typeface="Corbel"/>
                <a:cs typeface="Corbel"/>
              </a:rPr>
              <a:t>tank  capacity </a:t>
            </a:r>
            <a:r>
              <a:rPr sz="3200" u="sng" dirty="0">
                <a:uFill>
                  <a:solidFill>
                    <a:srgbClr val="000000"/>
                  </a:solidFill>
                </a:uFill>
                <a:latin typeface="Corbel"/>
                <a:cs typeface="Corbel"/>
              </a:rPr>
              <a:t>exceeds</a:t>
            </a:r>
            <a:r>
              <a:rPr sz="3200" dirty="0">
                <a:latin typeface="Corbel"/>
                <a:cs typeface="Corbel"/>
              </a:rPr>
              <a:t> </a:t>
            </a:r>
            <a:r>
              <a:rPr sz="3200" spc="-20" dirty="0">
                <a:latin typeface="Corbel"/>
                <a:cs typeface="Corbel"/>
              </a:rPr>
              <a:t>500</a:t>
            </a:r>
            <a:r>
              <a:rPr sz="3200" spc="-35" dirty="0">
                <a:latin typeface="Corbel"/>
                <a:cs typeface="Corbel"/>
              </a:rPr>
              <a:t> </a:t>
            </a:r>
            <a:r>
              <a:rPr sz="3200" spc="-5" dirty="0">
                <a:latin typeface="Corbel"/>
                <a:cs typeface="Corbel"/>
              </a:rPr>
              <a:t>gallons</a:t>
            </a:r>
            <a:endParaRPr sz="3200" dirty="0">
              <a:latin typeface="Corbel"/>
              <a:cs typeface="Corbel"/>
            </a:endParaRPr>
          </a:p>
          <a:p>
            <a:pPr marL="424180" marR="828040" indent="-182880">
              <a:lnSpc>
                <a:spcPts val="2590"/>
              </a:lnSpc>
              <a:spcBef>
                <a:spcPts val="590"/>
              </a:spcBef>
              <a:buClr>
                <a:schemeClr val="tx1"/>
              </a:buClr>
              <a:buSzPct val="79166"/>
              <a:buChar char="•"/>
              <a:tabLst>
                <a:tab pos="424180" algn="l"/>
              </a:tabLst>
            </a:pPr>
            <a:r>
              <a:rPr sz="3200" spc="-5" dirty="0">
                <a:latin typeface="Corbel"/>
                <a:cs typeface="Corbel"/>
              </a:rPr>
              <a:t>Ensure </a:t>
            </a:r>
            <a:r>
              <a:rPr sz="3200" dirty="0">
                <a:latin typeface="Corbel"/>
                <a:cs typeface="Corbel"/>
              </a:rPr>
              <a:t>filling does</a:t>
            </a:r>
            <a:r>
              <a:rPr sz="3200" spc="-75" dirty="0">
                <a:latin typeface="Corbel"/>
                <a:cs typeface="Corbel"/>
              </a:rPr>
              <a:t> </a:t>
            </a:r>
            <a:r>
              <a:rPr sz="3200" spc="-5" dirty="0">
                <a:latin typeface="Corbel"/>
                <a:cs typeface="Corbel"/>
              </a:rPr>
              <a:t>not </a:t>
            </a:r>
            <a:r>
              <a:rPr sz="3200" dirty="0">
                <a:latin typeface="Corbel"/>
                <a:cs typeface="Corbel"/>
              </a:rPr>
              <a:t>release</a:t>
            </a:r>
            <a:r>
              <a:rPr sz="3200" spc="-5" dirty="0">
                <a:latin typeface="Corbel"/>
                <a:cs typeface="Corbel"/>
              </a:rPr>
              <a:t> </a:t>
            </a:r>
            <a:r>
              <a:rPr sz="3200" dirty="0">
                <a:latin typeface="Corbel"/>
                <a:cs typeface="Corbel"/>
              </a:rPr>
              <a:t>oil</a:t>
            </a:r>
          </a:p>
        </p:txBody>
      </p:sp>
      <p:sp>
        <p:nvSpPr>
          <p:cNvPr id="4" name="object 4"/>
          <p:cNvSpPr/>
          <p:nvPr/>
        </p:nvSpPr>
        <p:spPr>
          <a:xfrm>
            <a:off x="5903912" y="3056663"/>
            <a:ext cx="5257800" cy="2857500"/>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5865812" y="3078179"/>
            <a:ext cx="5334000" cy="2857500"/>
          </a:xfrm>
          <a:custGeom>
            <a:avLst/>
            <a:gdLst/>
            <a:ahLst/>
            <a:cxnLst/>
            <a:rect l="l" t="t" r="r" b="b"/>
            <a:pathLst>
              <a:path w="5334000" h="2933700">
                <a:moveTo>
                  <a:pt x="0" y="0"/>
                </a:moveTo>
                <a:lnTo>
                  <a:pt x="5333999" y="0"/>
                </a:lnTo>
                <a:lnTo>
                  <a:pt x="5333999" y="2933699"/>
                </a:lnTo>
                <a:lnTo>
                  <a:pt x="0" y="2933699"/>
                </a:lnTo>
                <a:lnTo>
                  <a:pt x="0" y="0"/>
                </a:lnTo>
                <a:close/>
              </a:path>
            </a:pathLst>
          </a:custGeom>
          <a:ln w="76200">
            <a:solidFill>
              <a:schemeClr val="bg1"/>
            </a:solidFill>
          </a:ln>
        </p:spPr>
        <p:txBody>
          <a:bodyPr wrap="square" lIns="0" tIns="0" rIns="0" bIns="0" rtlCol="0"/>
          <a:lstStyle/>
          <a:p>
            <a:endParaRPr dirty="0"/>
          </a:p>
        </p:txBody>
      </p:sp>
      <p:sp>
        <p:nvSpPr>
          <p:cNvPr id="6" name="object 5">
            <a:extLst>
              <a:ext uri="{FF2B5EF4-FFF2-40B4-BE49-F238E27FC236}">
                <a16:creationId xmlns:a16="http://schemas.microsoft.com/office/drawing/2014/main" id="{5A6F65F6-6B1A-4EE9-8CF8-8FCF3C8F5C76}"/>
              </a:ext>
            </a:extLst>
          </p:cNvPr>
          <p:cNvSpPr/>
          <p:nvPr/>
        </p:nvSpPr>
        <p:spPr>
          <a:xfrm>
            <a:off x="323056" y="2460660"/>
            <a:ext cx="4629944" cy="4168739"/>
          </a:xfrm>
          <a:custGeom>
            <a:avLst/>
            <a:gdLst/>
            <a:ahLst/>
            <a:cxnLst/>
            <a:rect l="l" t="t" r="r" b="b"/>
            <a:pathLst>
              <a:path w="5334000" h="2933700">
                <a:moveTo>
                  <a:pt x="0" y="0"/>
                </a:moveTo>
                <a:lnTo>
                  <a:pt x="5333999" y="0"/>
                </a:lnTo>
                <a:lnTo>
                  <a:pt x="5333999" y="2933699"/>
                </a:lnTo>
                <a:lnTo>
                  <a:pt x="0" y="2933699"/>
                </a:lnTo>
                <a:lnTo>
                  <a:pt x="0" y="0"/>
                </a:lnTo>
                <a:close/>
              </a:path>
            </a:pathLst>
          </a:custGeom>
          <a:ln w="76200">
            <a:solidFill>
              <a:schemeClr val="bg1"/>
            </a:solidFill>
          </a:ln>
        </p:spPr>
        <p:txBody>
          <a:bodyPr wrap="square" lIns="0" tIns="0" rIns="0" bIns="0" rtlCol="0"/>
          <a:lstStyle/>
          <a:p>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ABEEC08-F302-4F60-8A6A-4D318033E26A}"/>
              </a:ext>
            </a:extLst>
          </p:cNvPr>
          <p:cNvSpPr/>
          <p:nvPr/>
        </p:nvSpPr>
        <p:spPr>
          <a:xfrm>
            <a:off x="228600" y="1881581"/>
            <a:ext cx="2819400" cy="11313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C7D44C0-6E44-4514-986E-3BF7FF5C90FB}"/>
              </a:ext>
            </a:extLst>
          </p:cNvPr>
          <p:cNvSpPr/>
          <p:nvPr/>
        </p:nvSpPr>
        <p:spPr>
          <a:xfrm>
            <a:off x="5029200" y="1881581"/>
            <a:ext cx="2912334" cy="1207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45E3D0C-BDE0-4CB3-91F6-A3375E492539}"/>
              </a:ext>
            </a:extLst>
          </p:cNvPr>
          <p:cNvSpPr/>
          <p:nvPr/>
        </p:nvSpPr>
        <p:spPr>
          <a:xfrm>
            <a:off x="0" y="533400"/>
            <a:ext cx="12192000" cy="129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304800" y="786012"/>
            <a:ext cx="10773754" cy="731034"/>
          </a:xfrm>
          <a:prstGeom prst="rect">
            <a:avLst/>
          </a:prstGeom>
        </p:spPr>
        <p:txBody>
          <a:bodyPr vert="horz" wrap="square" lIns="0" tIns="98425" rIns="0" bIns="0" rtlCol="0">
            <a:spAutoFit/>
          </a:bodyPr>
          <a:lstStyle/>
          <a:p>
            <a:pPr marL="12700" marR="5080">
              <a:lnSpc>
                <a:spcPts val="5280"/>
              </a:lnSpc>
              <a:spcBef>
                <a:spcPts val="775"/>
              </a:spcBef>
            </a:pPr>
            <a:r>
              <a:rPr sz="3600" spc="-5" dirty="0">
                <a:solidFill>
                  <a:schemeClr val="tx1"/>
                </a:solidFill>
              </a:rPr>
              <a:t>Management </a:t>
            </a:r>
            <a:r>
              <a:rPr sz="3600" dirty="0">
                <a:solidFill>
                  <a:schemeClr val="tx1"/>
                </a:solidFill>
              </a:rPr>
              <a:t>of </a:t>
            </a:r>
            <a:r>
              <a:rPr sz="3600" spc="-5" dirty="0">
                <a:solidFill>
                  <a:schemeClr val="tx1"/>
                </a:solidFill>
              </a:rPr>
              <a:t>Used Oil</a:t>
            </a:r>
            <a:r>
              <a:rPr sz="3600" spc="-425" dirty="0">
                <a:solidFill>
                  <a:schemeClr val="tx1"/>
                </a:solidFill>
              </a:rPr>
              <a:t> </a:t>
            </a:r>
            <a:r>
              <a:rPr lang="en-US" sz="3600" spc="-425" dirty="0">
                <a:solidFill>
                  <a:schemeClr val="tx1"/>
                </a:solidFill>
              </a:rPr>
              <a:t> </a:t>
            </a:r>
            <a:r>
              <a:rPr sz="3600" spc="-15" dirty="0">
                <a:solidFill>
                  <a:schemeClr val="tx1"/>
                </a:solidFill>
              </a:rPr>
              <a:t>Related  </a:t>
            </a:r>
            <a:r>
              <a:rPr sz="3600" spc="-5" dirty="0">
                <a:solidFill>
                  <a:schemeClr val="tx1"/>
                </a:solidFill>
              </a:rPr>
              <a:t>Wastes</a:t>
            </a:r>
            <a:endParaRPr sz="3600" dirty="0">
              <a:solidFill>
                <a:schemeClr val="tx1"/>
              </a:solidFill>
            </a:endParaRPr>
          </a:p>
        </p:txBody>
      </p:sp>
      <p:sp>
        <p:nvSpPr>
          <p:cNvPr id="3" name="object 3"/>
          <p:cNvSpPr txBox="1"/>
          <p:nvPr/>
        </p:nvSpPr>
        <p:spPr>
          <a:xfrm>
            <a:off x="855027" y="2156247"/>
            <a:ext cx="4385945" cy="3518912"/>
          </a:xfrm>
          <a:prstGeom prst="rect">
            <a:avLst/>
          </a:prstGeom>
        </p:spPr>
        <p:txBody>
          <a:bodyPr vert="horz" wrap="square" lIns="0" tIns="12700" rIns="0" bIns="0" rtlCol="0">
            <a:spAutoFit/>
          </a:bodyPr>
          <a:lstStyle/>
          <a:p>
            <a:pPr marL="12700">
              <a:lnSpc>
                <a:spcPts val="4310"/>
              </a:lnSpc>
              <a:spcBef>
                <a:spcPts val="100"/>
              </a:spcBef>
            </a:pPr>
            <a:r>
              <a:rPr sz="3600" spc="-5" dirty="0">
                <a:solidFill>
                  <a:srgbClr val="FF0000"/>
                </a:solidFill>
                <a:latin typeface="Corbel"/>
                <a:cs typeface="Corbel"/>
              </a:rPr>
              <a:t>D</a:t>
            </a:r>
            <a:r>
              <a:rPr lang="en-US" sz="3600" spc="-5" dirty="0">
                <a:solidFill>
                  <a:srgbClr val="FF0000"/>
                </a:solidFill>
                <a:latin typeface="Corbel"/>
                <a:cs typeface="Corbel"/>
              </a:rPr>
              <a:t>ON’T: </a:t>
            </a:r>
            <a:endParaRPr sz="3600" dirty="0">
              <a:latin typeface="Corbel"/>
              <a:cs typeface="Corbel"/>
            </a:endParaRPr>
          </a:p>
          <a:p>
            <a:pPr marL="424180" indent="-182880">
              <a:lnSpc>
                <a:spcPts val="2870"/>
              </a:lnSpc>
              <a:buClr>
                <a:srgbClr val="A6B727"/>
              </a:buClr>
              <a:buSzPct val="79166"/>
              <a:buChar char="•"/>
              <a:tabLst>
                <a:tab pos="424180" algn="l"/>
              </a:tabLst>
            </a:pPr>
            <a:endParaRPr lang="en-US" sz="2400" dirty="0">
              <a:latin typeface="Corbel"/>
              <a:cs typeface="Corbel"/>
            </a:endParaRPr>
          </a:p>
          <a:p>
            <a:pPr marL="424180" indent="-182880">
              <a:lnSpc>
                <a:spcPts val="2870"/>
              </a:lnSpc>
              <a:buClr>
                <a:srgbClr val="A6B727"/>
              </a:buClr>
              <a:buSzPct val="79166"/>
              <a:buChar char="•"/>
              <a:tabLst>
                <a:tab pos="424180" algn="l"/>
              </a:tabLst>
            </a:pPr>
            <a:endParaRPr lang="en-US" sz="2400" dirty="0">
              <a:latin typeface="Corbel"/>
              <a:cs typeface="Corbel"/>
            </a:endParaRPr>
          </a:p>
          <a:p>
            <a:pPr marL="424180" indent="-182880">
              <a:lnSpc>
                <a:spcPts val="2870"/>
              </a:lnSpc>
              <a:buClr>
                <a:schemeClr val="tx1"/>
              </a:buClr>
              <a:buSzPct val="79166"/>
              <a:buChar char="•"/>
              <a:tabLst>
                <a:tab pos="424180" algn="l"/>
              </a:tabLst>
            </a:pPr>
            <a:r>
              <a:rPr sz="2800" dirty="0">
                <a:latin typeface="Corbel"/>
                <a:cs typeface="Corbel"/>
              </a:rPr>
              <a:t>Place in </a:t>
            </a:r>
            <a:r>
              <a:rPr sz="2800" spc="-5" dirty="0">
                <a:latin typeface="Corbel"/>
                <a:cs typeface="Corbel"/>
              </a:rPr>
              <a:t>solid</a:t>
            </a:r>
            <a:r>
              <a:rPr sz="2800" spc="-25" dirty="0">
                <a:latin typeface="Corbel"/>
                <a:cs typeface="Corbel"/>
              </a:rPr>
              <a:t> </a:t>
            </a:r>
            <a:r>
              <a:rPr sz="2800" dirty="0">
                <a:latin typeface="Corbel"/>
                <a:cs typeface="Corbel"/>
              </a:rPr>
              <a:t>waste</a:t>
            </a:r>
          </a:p>
          <a:p>
            <a:pPr marL="424180" indent="-182880">
              <a:lnSpc>
                <a:spcPct val="100000"/>
              </a:lnSpc>
              <a:spcBef>
                <a:spcPts val="310"/>
              </a:spcBef>
              <a:buClr>
                <a:schemeClr val="tx1"/>
              </a:buClr>
              <a:buSzPct val="79166"/>
              <a:buChar char="•"/>
              <a:tabLst>
                <a:tab pos="424180" algn="l"/>
              </a:tabLst>
            </a:pPr>
            <a:r>
              <a:rPr sz="2800" spc="-5" dirty="0">
                <a:latin typeface="Corbel"/>
                <a:cs typeface="Corbel"/>
              </a:rPr>
              <a:t>Dump on</a:t>
            </a:r>
            <a:r>
              <a:rPr sz="2800" spc="-25" dirty="0">
                <a:latin typeface="Corbel"/>
                <a:cs typeface="Corbel"/>
              </a:rPr>
              <a:t> </a:t>
            </a:r>
            <a:r>
              <a:rPr sz="2800" spc="-5" dirty="0">
                <a:latin typeface="Corbel"/>
                <a:cs typeface="Corbel"/>
              </a:rPr>
              <a:t>ground</a:t>
            </a:r>
            <a:endParaRPr sz="2800" dirty="0">
              <a:latin typeface="Corbel"/>
              <a:cs typeface="Corbel"/>
            </a:endParaRPr>
          </a:p>
          <a:p>
            <a:pPr marL="424180" indent="-182880">
              <a:lnSpc>
                <a:spcPct val="100000"/>
              </a:lnSpc>
              <a:spcBef>
                <a:spcPts val="335"/>
              </a:spcBef>
              <a:buClr>
                <a:schemeClr val="tx1"/>
              </a:buClr>
              <a:buSzPct val="79166"/>
              <a:buChar char="•"/>
              <a:tabLst>
                <a:tab pos="424180" algn="l"/>
              </a:tabLst>
            </a:pPr>
            <a:r>
              <a:rPr sz="2800" spc="-5" dirty="0">
                <a:latin typeface="Corbel"/>
                <a:cs typeface="Corbel"/>
              </a:rPr>
              <a:t>Discharge </a:t>
            </a:r>
            <a:r>
              <a:rPr sz="2800" dirty="0">
                <a:latin typeface="Corbel"/>
                <a:cs typeface="Corbel"/>
              </a:rPr>
              <a:t>to</a:t>
            </a:r>
            <a:r>
              <a:rPr sz="2800" spc="-15" dirty="0">
                <a:latin typeface="Corbel"/>
                <a:cs typeface="Corbel"/>
              </a:rPr>
              <a:t> </a:t>
            </a:r>
            <a:r>
              <a:rPr sz="2800" dirty="0">
                <a:latin typeface="Corbel"/>
                <a:cs typeface="Corbel"/>
              </a:rPr>
              <a:t>sewer</a:t>
            </a:r>
          </a:p>
          <a:p>
            <a:pPr marL="424180" indent="-182880">
              <a:lnSpc>
                <a:spcPct val="100000"/>
              </a:lnSpc>
              <a:spcBef>
                <a:spcPts val="315"/>
              </a:spcBef>
              <a:buClr>
                <a:schemeClr val="tx1"/>
              </a:buClr>
              <a:buSzPct val="79166"/>
              <a:buChar char="•"/>
              <a:tabLst>
                <a:tab pos="424180" algn="l"/>
              </a:tabLst>
            </a:pPr>
            <a:r>
              <a:rPr sz="2800" spc="-5" dirty="0">
                <a:latin typeface="Corbel"/>
                <a:cs typeface="Corbel"/>
              </a:rPr>
              <a:t>Burn </a:t>
            </a:r>
            <a:r>
              <a:rPr lang="en-US" sz="2800" spc="-5" dirty="0">
                <a:latin typeface="Corbel"/>
                <a:cs typeface="Corbel"/>
              </a:rPr>
              <a:t>unless </a:t>
            </a:r>
            <a:r>
              <a:rPr sz="2800" spc="-5" dirty="0">
                <a:latin typeface="Corbel"/>
                <a:cs typeface="Corbel"/>
              </a:rPr>
              <a:t>approved</a:t>
            </a:r>
            <a:r>
              <a:rPr sz="2800" spc="-40" dirty="0">
                <a:latin typeface="Corbel"/>
                <a:cs typeface="Corbel"/>
              </a:rPr>
              <a:t> </a:t>
            </a:r>
            <a:r>
              <a:rPr sz="2800" spc="-5" dirty="0">
                <a:latin typeface="Corbel"/>
                <a:cs typeface="Corbel"/>
              </a:rPr>
              <a:t>burner</a:t>
            </a:r>
            <a:endParaRPr sz="2800" dirty="0">
              <a:latin typeface="Corbel"/>
              <a:cs typeface="Corbel"/>
            </a:endParaRPr>
          </a:p>
        </p:txBody>
      </p:sp>
      <p:sp>
        <p:nvSpPr>
          <p:cNvPr id="4" name="object 4"/>
          <p:cNvSpPr txBox="1"/>
          <p:nvPr/>
        </p:nvSpPr>
        <p:spPr>
          <a:xfrm>
            <a:off x="6096000" y="2160489"/>
            <a:ext cx="4531360" cy="4092018"/>
          </a:xfrm>
          <a:prstGeom prst="rect">
            <a:avLst/>
          </a:prstGeom>
        </p:spPr>
        <p:txBody>
          <a:bodyPr vert="horz" wrap="square" lIns="0" tIns="12700" rIns="0" bIns="0" rtlCol="0">
            <a:spAutoFit/>
          </a:bodyPr>
          <a:lstStyle/>
          <a:p>
            <a:pPr marL="12700">
              <a:lnSpc>
                <a:spcPts val="4310"/>
              </a:lnSpc>
              <a:spcBef>
                <a:spcPts val="100"/>
              </a:spcBef>
            </a:pPr>
            <a:r>
              <a:rPr lang="en-US" sz="3600" dirty="0">
                <a:solidFill>
                  <a:srgbClr val="FF0000"/>
                </a:solidFill>
                <a:latin typeface="Corbel"/>
                <a:cs typeface="Corbel"/>
              </a:rPr>
              <a:t>DO:</a:t>
            </a:r>
            <a:endParaRPr sz="3600" dirty="0">
              <a:latin typeface="Corbel"/>
              <a:cs typeface="Corbel"/>
            </a:endParaRPr>
          </a:p>
          <a:p>
            <a:pPr marL="424180" indent="-182880">
              <a:lnSpc>
                <a:spcPts val="2870"/>
              </a:lnSpc>
              <a:buClr>
                <a:srgbClr val="A6B727"/>
              </a:buClr>
              <a:buSzPct val="79166"/>
              <a:buChar char="•"/>
              <a:tabLst>
                <a:tab pos="424180" algn="l"/>
              </a:tabLst>
            </a:pPr>
            <a:endParaRPr lang="en-US" sz="2400" spc="-10" dirty="0">
              <a:latin typeface="Corbel"/>
              <a:cs typeface="Corbel"/>
            </a:endParaRPr>
          </a:p>
          <a:p>
            <a:pPr marL="424180" indent="-182880">
              <a:lnSpc>
                <a:spcPts val="2870"/>
              </a:lnSpc>
              <a:buClr>
                <a:srgbClr val="A6B727"/>
              </a:buClr>
              <a:buSzPct val="79166"/>
              <a:buChar char="•"/>
              <a:tabLst>
                <a:tab pos="424180" algn="l"/>
              </a:tabLst>
            </a:pPr>
            <a:endParaRPr lang="en-US" sz="2400" spc="-10" dirty="0">
              <a:latin typeface="Corbel"/>
              <a:cs typeface="Corbel"/>
            </a:endParaRPr>
          </a:p>
          <a:p>
            <a:pPr marL="424180" indent="-182880">
              <a:lnSpc>
                <a:spcPts val="2870"/>
              </a:lnSpc>
              <a:buClr>
                <a:schemeClr val="tx1"/>
              </a:buClr>
              <a:buSzPct val="79166"/>
              <a:buChar char="•"/>
              <a:tabLst>
                <a:tab pos="424180" algn="l"/>
              </a:tabLst>
            </a:pPr>
            <a:r>
              <a:rPr sz="2800" spc="-10" dirty="0">
                <a:latin typeface="Corbel"/>
                <a:cs typeface="Corbel"/>
              </a:rPr>
              <a:t>Recycle</a:t>
            </a:r>
            <a:endParaRPr sz="2800" dirty="0">
              <a:latin typeface="Corbel"/>
              <a:cs typeface="Corbel"/>
            </a:endParaRPr>
          </a:p>
          <a:p>
            <a:pPr marL="424180" indent="-182880">
              <a:lnSpc>
                <a:spcPct val="100000"/>
              </a:lnSpc>
              <a:spcBef>
                <a:spcPts val="310"/>
              </a:spcBef>
              <a:buClr>
                <a:schemeClr val="tx1"/>
              </a:buClr>
              <a:buSzPct val="79166"/>
              <a:buChar char="•"/>
              <a:tabLst>
                <a:tab pos="424180" algn="l"/>
              </a:tabLst>
            </a:pPr>
            <a:r>
              <a:rPr sz="2800" spc="-5" dirty="0">
                <a:latin typeface="Corbel"/>
                <a:cs typeface="Corbel"/>
              </a:rPr>
              <a:t>Burn for heat </a:t>
            </a:r>
            <a:r>
              <a:rPr sz="2800" dirty="0">
                <a:latin typeface="Corbel"/>
                <a:cs typeface="Corbel"/>
              </a:rPr>
              <a:t>in </a:t>
            </a:r>
            <a:r>
              <a:rPr sz="2800" spc="-5" dirty="0">
                <a:latin typeface="Corbel"/>
                <a:cs typeface="Corbel"/>
              </a:rPr>
              <a:t>approved</a:t>
            </a:r>
            <a:r>
              <a:rPr sz="2800" spc="-55" dirty="0">
                <a:latin typeface="Corbel"/>
                <a:cs typeface="Corbel"/>
              </a:rPr>
              <a:t> </a:t>
            </a:r>
            <a:r>
              <a:rPr sz="2800" spc="-5" dirty="0">
                <a:latin typeface="Corbel"/>
                <a:cs typeface="Corbel"/>
              </a:rPr>
              <a:t>burner</a:t>
            </a:r>
            <a:endParaRPr sz="2800" dirty="0">
              <a:latin typeface="Corbel"/>
              <a:cs typeface="Corbel"/>
            </a:endParaRPr>
          </a:p>
          <a:p>
            <a:pPr marL="423545" marR="548640" indent="-182880">
              <a:lnSpc>
                <a:spcPts val="2590"/>
              </a:lnSpc>
              <a:spcBef>
                <a:spcPts val="665"/>
              </a:spcBef>
              <a:buClr>
                <a:schemeClr val="tx1"/>
              </a:buClr>
              <a:buSzPct val="79166"/>
              <a:buChar char="•"/>
              <a:tabLst>
                <a:tab pos="424180" algn="l"/>
              </a:tabLst>
            </a:pPr>
            <a:r>
              <a:rPr sz="2800" dirty="0">
                <a:latin typeface="Corbel"/>
                <a:cs typeface="Corbel"/>
              </a:rPr>
              <a:t>Ship with registered </a:t>
            </a:r>
            <a:r>
              <a:rPr sz="2800" spc="-5" dirty="0">
                <a:latin typeface="Corbel"/>
                <a:cs typeface="Corbel"/>
              </a:rPr>
              <a:t>used</a:t>
            </a:r>
            <a:r>
              <a:rPr sz="2800" spc="-95" dirty="0">
                <a:latin typeface="Corbel"/>
                <a:cs typeface="Corbel"/>
              </a:rPr>
              <a:t> </a:t>
            </a:r>
            <a:r>
              <a:rPr sz="2800" dirty="0">
                <a:latin typeface="Corbel"/>
                <a:cs typeface="Corbel"/>
              </a:rPr>
              <a:t>oil </a:t>
            </a:r>
            <a:r>
              <a:rPr sz="2800" spc="-5" dirty="0">
                <a:latin typeface="Corbel"/>
                <a:cs typeface="Corbel"/>
              </a:rPr>
              <a:t>hauler</a:t>
            </a:r>
            <a:endParaRPr sz="2800" dirty="0">
              <a:latin typeface="Corbel"/>
              <a:cs typeface="Corbel"/>
            </a:endParaRPr>
          </a:p>
          <a:p>
            <a:pPr marL="423545" marR="320040" indent="-182880">
              <a:lnSpc>
                <a:spcPts val="2620"/>
              </a:lnSpc>
              <a:spcBef>
                <a:spcPts val="580"/>
              </a:spcBef>
              <a:buClr>
                <a:schemeClr val="tx1"/>
              </a:buClr>
              <a:buSzPct val="79166"/>
              <a:buChar char="•"/>
              <a:tabLst>
                <a:tab pos="424180" algn="l"/>
              </a:tabLst>
            </a:pPr>
            <a:r>
              <a:rPr sz="2800" dirty="0">
                <a:latin typeface="Corbel"/>
                <a:cs typeface="Corbel"/>
              </a:rPr>
              <a:t>Drain filters &amp; </a:t>
            </a:r>
            <a:r>
              <a:rPr sz="2800" spc="-5" dirty="0">
                <a:latin typeface="Corbel"/>
                <a:cs typeface="Corbel"/>
              </a:rPr>
              <a:t>sorbents</a:t>
            </a:r>
            <a:r>
              <a:rPr sz="2800" spc="-65" dirty="0">
                <a:latin typeface="Corbel"/>
                <a:cs typeface="Corbel"/>
              </a:rPr>
              <a:t> </a:t>
            </a:r>
            <a:r>
              <a:rPr sz="2800" spc="-5" dirty="0">
                <a:latin typeface="Corbel"/>
                <a:cs typeface="Corbel"/>
              </a:rPr>
              <a:t>before shipment</a:t>
            </a:r>
            <a:endParaRPr sz="2800" dirty="0">
              <a:latin typeface="Corbel"/>
              <a:cs typeface="Corbel"/>
            </a:endParaRPr>
          </a:p>
        </p:txBody>
      </p:sp>
      <p:pic>
        <p:nvPicPr>
          <p:cNvPr id="11" name="Picture 2" descr="Safe Disposal of Oily or Flammable Rags | Mendham Fire Department">
            <a:extLst>
              <a:ext uri="{FF2B5EF4-FFF2-40B4-BE49-F238E27FC236}">
                <a16:creationId xmlns:a16="http://schemas.microsoft.com/office/drawing/2014/main" id="{9D26EF71-DA51-4CBC-AA98-D8E2A206E8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9619" y="1399538"/>
            <a:ext cx="3323963" cy="2171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ily Rags Safety - Loss Prevention - Great American Insurance Group">
            <a:extLst>
              <a:ext uri="{FF2B5EF4-FFF2-40B4-BE49-F238E27FC236}">
                <a16:creationId xmlns:a16="http://schemas.microsoft.com/office/drawing/2014/main" id="{6BA2DE0F-45F3-4B43-8D9F-81996E34E6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296728"/>
            <a:ext cx="3048000"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928169"/>
            <a:ext cx="8304849" cy="566822"/>
          </a:xfrm>
          <a:prstGeom prst="rect">
            <a:avLst/>
          </a:prstGeom>
        </p:spPr>
        <p:txBody>
          <a:bodyPr vert="horz" wrap="square" lIns="0" tIns="12700" rIns="0" bIns="0" rtlCol="0">
            <a:spAutoFit/>
          </a:bodyPr>
          <a:lstStyle/>
          <a:p>
            <a:pPr marL="12700">
              <a:lnSpc>
                <a:spcPct val="100000"/>
              </a:lnSpc>
              <a:spcBef>
                <a:spcPts val="100"/>
              </a:spcBef>
            </a:pPr>
            <a:r>
              <a:rPr dirty="0"/>
              <a:t>Used </a:t>
            </a:r>
            <a:r>
              <a:rPr spc="-5" dirty="0"/>
              <a:t>Oil </a:t>
            </a:r>
            <a:r>
              <a:rPr spc="-20" dirty="0"/>
              <a:t>Related</a:t>
            </a:r>
            <a:r>
              <a:rPr spc="-600" dirty="0"/>
              <a:t> </a:t>
            </a:r>
            <a:r>
              <a:rPr dirty="0"/>
              <a:t>Wastes</a:t>
            </a:r>
          </a:p>
        </p:txBody>
      </p:sp>
      <p:sp>
        <p:nvSpPr>
          <p:cNvPr id="3" name="object 3"/>
          <p:cNvSpPr txBox="1"/>
          <p:nvPr/>
        </p:nvSpPr>
        <p:spPr>
          <a:xfrm>
            <a:off x="685800" y="2667000"/>
            <a:ext cx="7752080" cy="2522220"/>
          </a:xfrm>
          <a:prstGeom prst="rect">
            <a:avLst/>
          </a:prstGeom>
        </p:spPr>
        <p:txBody>
          <a:bodyPr vert="horz" wrap="square" lIns="0" tIns="33020" rIns="0" bIns="0" rtlCol="0">
            <a:spAutoFit/>
          </a:bodyPr>
          <a:lstStyle/>
          <a:p>
            <a:pPr marL="12700" marR="211454">
              <a:lnSpc>
                <a:spcPts val="4300"/>
              </a:lnSpc>
              <a:spcBef>
                <a:spcPts val="260"/>
              </a:spcBef>
            </a:pPr>
            <a:r>
              <a:rPr sz="3600" spc="-5" dirty="0">
                <a:latin typeface="Corbel"/>
                <a:cs typeface="Corbel"/>
              </a:rPr>
              <a:t>Used Oil generators </a:t>
            </a:r>
            <a:r>
              <a:rPr lang="en-US" sz="3600" b="1" spc="-5" dirty="0">
                <a:solidFill>
                  <a:schemeClr val="bg1"/>
                </a:solidFill>
                <a:highlight>
                  <a:srgbClr val="FFFF00"/>
                </a:highlight>
                <a:latin typeface="Corbel"/>
                <a:cs typeface="Corbel"/>
              </a:rPr>
              <a:t>MAY</a:t>
            </a:r>
            <a:r>
              <a:rPr lang="en-US" sz="3600" spc="-5" dirty="0">
                <a:latin typeface="Corbel"/>
                <a:cs typeface="Corbel"/>
              </a:rPr>
              <a:t> </a:t>
            </a:r>
            <a:r>
              <a:rPr sz="3600" spc="-20" dirty="0">
                <a:latin typeface="Corbel"/>
                <a:cs typeface="Corbel"/>
              </a:rPr>
              <a:t>take </a:t>
            </a:r>
            <a:r>
              <a:rPr sz="3600" spc="-5" dirty="0">
                <a:latin typeface="Corbel"/>
                <a:cs typeface="Corbel"/>
              </a:rPr>
              <a:t>their</a:t>
            </a:r>
            <a:r>
              <a:rPr sz="3600" spc="-175" dirty="0">
                <a:latin typeface="Corbel"/>
                <a:cs typeface="Corbel"/>
              </a:rPr>
              <a:t> </a:t>
            </a:r>
            <a:r>
              <a:rPr sz="3600" spc="-5" dirty="0">
                <a:latin typeface="Corbel"/>
                <a:cs typeface="Corbel"/>
              </a:rPr>
              <a:t>used </a:t>
            </a:r>
            <a:r>
              <a:rPr sz="3600" dirty="0">
                <a:latin typeface="Corbel"/>
                <a:cs typeface="Corbel"/>
              </a:rPr>
              <a:t>oil </a:t>
            </a:r>
            <a:r>
              <a:rPr sz="3600" spc="-5" dirty="0">
                <a:latin typeface="Corbel"/>
                <a:cs typeface="Corbel"/>
              </a:rPr>
              <a:t>to another business</a:t>
            </a:r>
            <a:r>
              <a:rPr sz="3600" spc="10" dirty="0">
                <a:latin typeface="Corbel"/>
                <a:cs typeface="Corbel"/>
              </a:rPr>
              <a:t> </a:t>
            </a:r>
            <a:r>
              <a:rPr sz="3600" b="1" spc="-5" dirty="0">
                <a:solidFill>
                  <a:schemeClr val="bg1"/>
                </a:solidFill>
                <a:highlight>
                  <a:srgbClr val="FFFF00"/>
                </a:highlight>
                <a:latin typeface="Corbel"/>
                <a:cs typeface="Corbel"/>
              </a:rPr>
              <a:t>IF</a:t>
            </a:r>
            <a:r>
              <a:rPr sz="3600" spc="-5" dirty="0">
                <a:latin typeface="Corbel"/>
                <a:cs typeface="Corbel"/>
              </a:rPr>
              <a:t>:</a:t>
            </a:r>
            <a:endParaRPr sz="3600" dirty="0">
              <a:latin typeface="Corbel"/>
              <a:cs typeface="Corbel"/>
            </a:endParaRPr>
          </a:p>
          <a:p>
            <a:pPr marL="419100" indent="-183515">
              <a:lnSpc>
                <a:spcPct val="100000"/>
              </a:lnSpc>
              <a:spcBef>
                <a:spcPts val="1725"/>
              </a:spcBef>
              <a:buClr>
                <a:schemeClr val="tx1"/>
              </a:buClr>
              <a:buSzPct val="79166"/>
              <a:buChar char="•"/>
              <a:tabLst>
                <a:tab pos="419734" algn="l"/>
              </a:tabLst>
            </a:pPr>
            <a:r>
              <a:rPr sz="2400" dirty="0">
                <a:latin typeface="Corbel"/>
                <a:cs typeface="Corbel"/>
              </a:rPr>
              <a:t>The other </a:t>
            </a:r>
            <a:r>
              <a:rPr sz="2400" spc="-5" dirty="0">
                <a:latin typeface="Corbel"/>
                <a:cs typeface="Corbel"/>
              </a:rPr>
              <a:t>business </a:t>
            </a:r>
            <a:r>
              <a:rPr sz="2400" dirty="0">
                <a:latin typeface="Corbel"/>
                <a:cs typeface="Corbel"/>
              </a:rPr>
              <a:t>agrees in writing to </a:t>
            </a:r>
            <a:r>
              <a:rPr sz="2400" spc="-10" dirty="0">
                <a:latin typeface="Corbel"/>
                <a:cs typeface="Corbel"/>
              </a:rPr>
              <a:t>accept </a:t>
            </a:r>
            <a:r>
              <a:rPr sz="2400" dirty="0">
                <a:latin typeface="Corbel"/>
                <a:cs typeface="Corbel"/>
              </a:rPr>
              <a:t>the </a:t>
            </a:r>
            <a:r>
              <a:rPr sz="2400" spc="-5" dirty="0">
                <a:latin typeface="Corbel"/>
                <a:cs typeface="Corbel"/>
              </a:rPr>
              <a:t>used</a:t>
            </a:r>
            <a:r>
              <a:rPr sz="2400" spc="-40" dirty="0">
                <a:latin typeface="Corbel"/>
                <a:cs typeface="Corbel"/>
              </a:rPr>
              <a:t> </a:t>
            </a:r>
            <a:r>
              <a:rPr sz="2400" dirty="0">
                <a:latin typeface="Corbel"/>
                <a:cs typeface="Corbel"/>
              </a:rPr>
              <a:t>oil.</a:t>
            </a:r>
          </a:p>
          <a:p>
            <a:pPr marL="419100" indent="-183515">
              <a:lnSpc>
                <a:spcPct val="100000"/>
              </a:lnSpc>
              <a:spcBef>
                <a:spcPts val="315"/>
              </a:spcBef>
              <a:buClr>
                <a:schemeClr val="tx1"/>
              </a:buClr>
              <a:buSzPct val="79166"/>
              <a:buChar char="•"/>
              <a:tabLst>
                <a:tab pos="419734" algn="l"/>
              </a:tabLst>
            </a:pPr>
            <a:r>
              <a:rPr sz="2400" dirty="0">
                <a:latin typeface="Corbel"/>
                <a:cs typeface="Corbel"/>
              </a:rPr>
              <a:t>The </a:t>
            </a:r>
            <a:r>
              <a:rPr sz="2400" spc="-5" dirty="0">
                <a:latin typeface="Corbel"/>
                <a:cs typeface="Corbel"/>
              </a:rPr>
              <a:t>shipments are </a:t>
            </a:r>
            <a:r>
              <a:rPr sz="2400" dirty="0">
                <a:latin typeface="Corbel"/>
                <a:cs typeface="Corbel"/>
              </a:rPr>
              <a:t>less </a:t>
            </a:r>
            <a:r>
              <a:rPr sz="2400" spc="-5" dirty="0">
                <a:latin typeface="Corbel"/>
                <a:cs typeface="Corbel"/>
              </a:rPr>
              <a:t>than 55 gallons.</a:t>
            </a:r>
            <a:endParaRPr sz="2400" dirty="0">
              <a:latin typeface="Corbel"/>
              <a:cs typeface="Corbel"/>
            </a:endParaRPr>
          </a:p>
          <a:p>
            <a:pPr marL="419100" indent="-183515">
              <a:lnSpc>
                <a:spcPct val="100000"/>
              </a:lnSpc>
              <a:spcBef>
                <a:spcPts val="215"/>
              </a:spcBef>
              <a:buClr>
                <a:schemeClr val="tx1"/>
              </a:buClr>
              <a:buSzPct val="79166"/>
              <a:buChar char="•"/>
              <a:tabLst>
                <a:tab pos="419734" algn="l"/>
              </a:tabLst>
            </a:pPr>
            <a:r>
              <a:rPr sz="2400" dirty="0">
                <a:latin typeface="Corbel"/>
                <a:cs typeface="Corbel"/>
              </a:rPr>
              <a:t>The oil is </a:t>
            </a:r>
            <a:r>
              <a:rPr sz="2400" spc="-5" dirty="0">
                <a:latin typeface="Corbel"/>
                <a:cs typeface="Corbel"/>
              </a:rPr>
              <a:t>not burned without </a:t>
            </a:r>
            <a:r>
              <a:rPr sz="2400" dirty="0">
                <a:latin typeface="Corbel"/>
                <a:cs typeface="Corbel"/>
              </a:rPr>
              <a:t>testing it</a:t>
            </a:r>
            <a:r>
              <a:rPr sz="2400" spc="5" dirty="0">
                <a:latin typeface="Corbel"/>
                <a:cs typeface="Corbel"/>
              </a:rPr>
              <a:t> </a:t>
            </a:r>
            <a:r>
              <a:rPr sz="2400" spc="-5" dirty="0">
                <a:latin typeface="Corbel"/>
                <a:cs typeface="Corbel"/>
              </a:rPr>
              <a:t>first.</a:t>
            </a:r>
            <a:endParaRPr sz="2400" dirty="0">
              <a:latin typeface="Corbel"/>
              <a:cs typeface="Corbel"/>
            </a:endParaRPr>
          </a:p>
        </p:txBody>
      </p:sp>
      <p:sp>
        <p:nvSpPr>
          <p:cNvPr id="4" name="object 4">
            <a:extLst>
              <a:ext uri="{FF2B5EF4-FFF2-40B4-BE49-F238E27FC236}">
                <a16:creationId xmlns:a16="http://schemas.microsoft.com/office/drawing/2014/main" id="{C3C21486-A330-4D63-876B-AC91C36AB15F}"/>
              </a:ext>
            </a:extLst>
          </p:cNvPr>
          <p:cNvSpPr/>
          <p:nvPr/>
        </p:nvSpPr>
        <p:spPr>
          <a:xfrm>
            <a:off x="9067800" y="2392924"/>
            <a:ext cx="2895600" cy="3984771"/>
          </a:xfrm>
          <a:prstGeom prst="rect">
            <a:avLst/>
          </a:prstGeom>
          <a:blipFill>
            <a:blip r:embed="rId2" cstate="print"/>
            <a:stretch>
              <a:fillRect/>
            </a:stretch>
          </a:blipFill>
        </p:spPr>
        <p:txBody>
          <a:bodyPr wrap="square" lIns="0" tIns="0" rIns="0" bIns="0" rtlCol="0"/>
          <a:lstStyle/>
          <a:p>
            <a:endParaRPr dirty="0"/>
          </a:p>
        </p:txBody>
      </p:sp>
      <p:sp>
        <p:nvSpPr>
          <p:cNvPr id="5" name="object 5">
            <a:extLst>
              <a:ext uri="{FF2B5EF4-FFF2-40B4-BE49-F238E27FC236}">
                <a16:creationId xmlns:a16="http://schemas.microsoft.com/office/drawing/2014/main" id="{FE2E6D86-D286-40C9-BBD2-5F6E5571EF1B}"/>
              </a:ext>
            </a:extLst>
          </p:cNvPr>
          <p:cNvSpPr/>
          <p:nvPr/>
        </p:nvSpPr>
        <p:spPr>
          <a:xfrm>
            <a:off x="10201781" y="4073366"/>
            <a:ext cx="627637" cy="623886"/>
          </a:xfrm>
          <a:prstGeom prst="rect">
            <a:avLst/>
          </a:prstGeom>
          <a:blipFill>
            <a:blip r:embed="rId3" cstate="print"/>
            <a:stretch>
              <a:fillRect/>
            </a:stretch>
          </a:blipFill>
        </p:spPr>
        <p:txBody>
          <a:bodyPr wrap="square" lIns="0" tIns="0" rIns="0" bIns="0" rtlCol="0"/>
          <a:lstStyle/>
          <a:p>
            <a:endParaRPr dirty="0"/>
          </a:p>
        </p:txBody>
      </p:sp>
      <p:sp>
        <p:nvSpPr>
          <p:cNvPr id="6" name="TextBox 5">
            <a:extLst>
              <a:ext uri="{FF2B5EF4-FFF2-40B4-BE49-F238E27FC236}">
                <a16:creationId xmlns:a16="http://schemas.microsoft.com/office/drawing/2014/main" id="{7F2ACB12-A1B5-48CF-BF36-1DA5771036F5}"/>
              </a:ext>
            </a:extLst>
          </p:cNvPr>
          <p:cNvSpPr txBox="1"/>
          <p:nvPr/>
        </p:nvSpPr>
        <p:spPr>
          <a:xfrm>
            <a:off x="970280" y="5437899"/>
            <a:ext cx="7467600" cy="923330"/>
          </a:xfrm>
          <a:prstGeom prst="rect">
            <a:avLst/>
          </a:prstGeom>
          <a:noFill/>
        </p:spPr>
        <p:txBody>
          <a:bodyPr wrap="square" rtlCol="0">
            <a:spAutoFit/>
          </a:bodyPr>
          <a:lstStyle/>
          <a:p>
            <a:pPr algn="ctr"/>
            <a:r>
              <a:rPr lang="en-US" dirty="0">
                <a:solidFill>
                  <a:srgbClr val="FFFF00"/>
                </a:solidFill>
              </a:rPr>
              <a:t>Generator should keep a log of how much oil they generate if they are disposing their waste at a business and not with a licensed waste disposal company. </a:t>
            </a:r>
          </a:p>
        </p:txBody>
      </p:sp>
      <p:pic>
        <p:nvPicPr>
          <p:cNvPr id="3074" name="Picture 2" descr="Important Listen Sticker - Important Listen Warning - Discover &amp; Share GIFs">
            <a:extLst>
              <a:ext uri="{FF2B5EF4-FFF2-40B4-BE49-F238E27FC236}">
                <a16:creationId xmlns:a16="http://schemas.microsoft.com/office/drawing/2014/main" id="{6A91BF13-9397-B056-500F-D7C7F3942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133533"/>
            <a:ext cx="1966913" cy="581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73C8-1A65-40CB-9696-4474BD53C68F}"/>
              </a:ext>
            </a:extLst>
          </p:cNvPr>
          <p:cNvSpPr>
            <a:spLocks noGrp="1"/>
          </p:cNvSpPr>
          <p:nvPr>
            <p:ph type="title"/>
          </p:nvPr>
        </p:nvSpPr>
        <p:spPr/>
        <p:txBody>
          <a:bodyPr/>
          <a:lstStyle/>
          <a:p>
            <a:r>
              <a:rPr lang="en-US" dirty="0"/>
              <a:t>Been in Effect Since 2020 </a:t>
            </a:r>
          </a:p>
        </p:txBody>
      </p:sp>
      <p:sp>
        <p:nvSpPr>
          <p:cNvPr id="3" name="Content Placeholder 2">
            <a:extLst>
              <a:ext uri="{FF2B5EF4-FFF2-40B4-BE49-F238E27FC236}">
                <a16:creationId xmlns:a16="http://schemas.microsoft.com/office/drawing/2014/main" id="{B3462F45-FA46-4212-B422-15766BD55A69}"/>
              </a:ext>
            </a:extLst>
          </p:cNvPr>
          <p:cNvSpPr>
            <a:spLocks noGrp="1"/>
          </p:cNvSpPr>
          <p:nvPr>
            <p:ph idx="1"/>
          </p:nvPr>
        </p:nvSpPr>
        <p:spPr>
          <a:xfrm>
            <a:off x="0" y="2286000"/>
            <a:ext cx="12192000" cy="4800600"/>
          </a:xfrm>
        </p:spPr>
        <p:txBody>
          <a:bodyPr>
            <a:normAutofit/>
          </a:bodyPr>
          <a:lstStyle/>
          <a:p>
            <a:r>
              <a:rPr lang="en-US" sz="2000" dirty="0">
                <a:solidFill>
                  <a:srgbClr val="FFFF00"/>
                </a:solidFill>
              </a:rPr>
              <a:t>Fentanyl patches may be assumed non-hazardous in Minnesota. </a:t>
            </a:r>
          </a:p>
          <a:p>
            <a:r>
              <a:rPr lang="en-US" sz="2000" dirty="0"/>
              <a:t>Pharmaceutical stock and dispensing containers with a </a:t>
            </a:r>
            <a:r>
              <a:rPr lang="en-US" sz="2000" dirty="0">
                <a:solidFill>
                  <a:srgbClr val="FFFF00"/>
                </a:solidFill>
              </a:rPr>
              <a:t>capacity of up to 10,000 tablets or 1 liter of liquid </a:t>
            </a:r>
            <a:r>
              <a:rPr lang="en-US" sz="2000" dirty="0"/>
              <a:t>are exempt from hazardous waste requirements </a:t>
            </a:r>
          </a:p>
          <a:p>
            <a:r>
              <a:rPr lang="en-US" sz="2000" dirty="0">
                <a:solidFill>
                  <a:srgbClr val="FFFF00"/>
                </a:solidFill>
              </a:rPr>
              <a:t>Nonprescription (over the counter) nicotine replacement therapies are exempt from hazardous waste requirements.  </a:t>
            </a:r>
            <a:endParaRPr lang="en-US" sz="2000" dirty="0"/>
          </a:p>
          <a:p>
            <a:r>
              <a:rPr lang="en-US" sz="2000" dirty="0">
                <a:solidFill>
                  <a:srgbClr val="FFFF00"/>
                </a:solidFill>
              </a:rPr>
              <a:t>Pharmaceutical wastes no longer “count” towards facilities generator size. </a:t>
            </a:r>
            <a:r>
              <a:rPr lang="en-US" sz="2000" dirty="0"/>
              <a:t>Must still be annually reported with volumes and Anoka will still fee. </a:t>
            </a:r>
          </a:p>
          <a:p>
            <a:r>
              <a:rPr lang="en-US" sz="2000" dirty="0">
                <a:solidFill>
                  <a:srgbClr val="FFFF00"/>
                </a:solidFill>
              </a:rPr>
              <a:t>No longer need to separate the acute waste pharmaceuticals (P-listed) from hazardous waste pharmaceuticals</a:t>
            </a:r>
            <a:r>
              <a:rPr lang="en-US" sz="2000" dirty="0"/>
              <a:t>,</a:t>
            </a:r>
            <a:r>
              <a:rPr lang="en-US" sz="2000" dirty="0">
                <a:solidFill>
                  <a:srgbClr val="FFFF00"/>
                </a:solidFill>
              </a:rPr>
              <a:t> SQG and LQGs </a:t>
            </a:r>
            <a:r>
              <a:rPr lang="en-US" sz="2000" dirty="0"/>
              <a:t>that generate pharmaceutical hazardous waste </a:t>
            </a:r>
            <a:r>
              <a:rPr lang="en-US" sz="2000" dirty="0">
                <a:solidFill>
                  <a:srgbClr val="FFFF00"/>
                </a:solidFill>
              </a:rPr>
              <a:t>may accumulate and store up to one year</a:t>
            </a:r>
            <a:r>
              <a:rPr lang="en-US" sz="2000" dirty="0"/>
              <a:t> and </a:t>
            </a:r>
            <a:r>
              <a:rPr lang="en-US" sz="2000" dirty="0">
                <a:solidFill>
                  <a:srgbClr val="FFFF00"/>
                </a:solidFill>
              </a:rPr>
              <a:t>reverse</a:t>
            </a:r>
            <a:r>
              <a:rPr lang="en-US" sz="2000" dirty="0"/>
              <a:t> </a:t>
            </a:r>
            <a:r>
              <a:rPr lang="en-US" sz="2000" dirty="0">
                <a:solidFill>
                  <a:srgbClr val="FFFF00"/>
                </a:solidFill>
              </a:rPr>
              <a:t>distribution</a:t>
            </a:r>
            <a:r>
              <a:rPr lang="en-US" sz="2000" dirty="0"/>
              <a:t> may be accumulated </a:t>
            </a:r>
            <a:r>
              <a:rPr lang="en-US" sz="2000" dirty="0">
                <a:solidFill>
                  <a:srgbClr val="FFFF00"/>
                </a:solidFill>
              </a:rPr>
              <a:t>indefinitely. </a:t>
            </a:r>
          </a:p>
          <a:p>
            <a:r>
              <a:rPr lang="en-US" sz="2000" dirty="0"/>
              <a:t>Pharmaceutical waste containers </a:t>
            </a:r>
            <a:r>
              <a:rPr lang="en-US" sz="2000" dirty="0">
                <a:solidFill>
                  <a:srgbClr val="FFFF00"/>
                </a:solidFill>
              </a:rPr>
              <a:t>no longer need to be marked with a date</a:t>
            </a:r>
            <a:r>
              <a:rPr lang="en-US" sz="2000" dirty="0"/>
              <a:t>, but LQGs and SQGs must still be able to show that the waste has been accumulated for less than a year. </a:t>
            </a:r>
            <a:r>
              <a:rPr lang="en-US" sz="2000" dirty="0">
                <a:solidFill>
                  <a:srgbClr val="FFFF00"/>
                </a:solidFill>
              </a:rPr>
              <a:t>Continue to label the storage containers as “Hazardous Waste” with a clear description that identifies the contents. </a:t>
            </a:r>
          </a:p>
          <a:p>
            <a:endParaRPr lang="en-US" sz="1900" dirty="0"/>
          </a:p>
          <a:p>
            <a:endParaRPr lang="en-US" sz="1900" dirty="0"/>
          </a:p>
          <a:p>
            <a:endParaRPr lang="en-US" sz="1900" dirty="0"/>
          </a:p>
          <a:p>
            <a:endParaRPr lang="en-US" sz="1900" dirty="0"/>
          </a:p>
          <a:p>
            <a:endParaRPr lang="en-US" sz="1900" dirty="0">
              <a:solidFill>
                <a:srgbClr val="FFFF00"/>
              </a:solidFill>
            </a:endParaRPr>
          </a:p>
          <a:p>
            <a:endParaRPr lang="en-US" sz="1800" dirty="0"/>
          </a:p>
          <a:p>
            <a:endParaRPr lang="en-US" sz="1800" dirty="0"/>
          </a:p>
        </p:txBody>
      </p:sp>
    </p:spTree>
    <p:extLst>
      <p:ext uri="{BB962C8B-B14F-4D97-AF65-F5344CB8AC3E}">
        <p14:creationId xmlns:p14="http://schemas.microsoft.com/office/powerpoint/2010/main" val="30817779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2C1444-880E-4688-9B55-7C94908782F8}"/>
              </a:ext>
            </a:extLst>
          </p:cNvPr>
          <p:cNvSpPr/>
          <p:nvPr/>
        </p:nvSpPr>
        <p:spPr>
          <a:xfrm>
            <a:off x="0" y="228600"/>
            <a:ext cx="12192000" cy="121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228600" y="416289"/>
            <a:ext cx="9171942" cy="843821"/>
          </a:xfrm>
          <a:prstGeom prst="rect">
            <a:avLst/>
          </a:prstGeom>
        </p:spPr>
        <p:txBody>
          <a:bodyPr vert="horz" wrap="square" lIns="0" tIns="12700" rIns="0" bIns="0" rtlCol="0">
            <a:spAutoFit/>
          </a:bodyPr>
          <a:lstStyle/>
          <a:p>
            <a:pPr marL="12700">
              <a:lnSpc>
                <a:spcPct val="100000"/>
              </a:lnSpc>
              <a:spcBef>
                <a:spcPts val="100"/>
              </a:spcBef>
            </a:pPr>
            <a:r>
              <a:rPr sz="5400" dirty="0">
                <a:solidFill>
                  <a:schemeClr val="tx1"/>
                </a:solidFill>
              </a:rPr>
              <a:t>Management </a:t>
            </a:r>
            <a:r>
              <a:rPr sz="5400" spc="-5" dirty="0">
                <a:solidFill>
                  <a:schemeClr val="tx1"/>
                </a:solidFill>
              </a:rPr>
              <a:t>of</a:t>
            </a:r>
            <a:r>
              <a:rPr sz="5400" spc="-85" dirty="0">
                <a:solidFill>
                  <a:schemeClr val="tx1"/>
                </a:solidFill>
              </a:rPr>
              <a:t> </a:t>
            </a:r>
            <a:r>
              <a:rPr sz="5400" spc="-5" dirty="0">
                <a:solidFill>
                  <a:schemeClr val="tx1"/>
                </a:solidFill>
              </a:rPr>
              <a:t>Rags/Sorbents</a:t>
            </a:r>
            <a:endParaRPr sz="5400" dirty="0">
              <a:solidFill>
                <a:schemeClr val="tx1"/>
              </a:solidFill>
            </a:endParaRPr>
          </a:p>
        </p:txBody>
      </p:sp>
      <p:sp>
        <p:nvSpPr>
          <p:cNvPr id="3" name="object 3"/>
          <p:cNvSpPr/>
          <p:nvPr/>
        </p:nvSpPr>
        <p:spPr>
          <a:xfrm>
            <a:off x="1142700" y="1754156"/>
            <a:ext cx="4754245" cy="2958391"/>
          </a:xfrm>
          <a:custGeom>
            <a:avLst/>
            <a:gdLst/>
            <a:ahLst/>
            <a:cxnLst/>
            <a:rect l="l" t="t" r="r" b="b"/>
            <a:pathLst>
              <a:path w="4754245" h="4378960">
                <a:moveTo>
                  <a:pt x="0" y="0"/>
                </a:moveTo>
                <a:lnTo>
                  <a:pt x="4753641" y="0"/>
                </a:lnTo>
                <a:lnTo>
                  <a:pt x="4753641" y="4378887"/>
                </a:lnTo>
                <a:lnTo>
                  <a:pt x="0" y="4378887"/>
                </a:lnTo>
                <a:lnTo>
                  <a:pt x="0" y="0"/>
                </a:lnTo>
                <a:close/>
              </a:path>
            </a:pathLst>
          </a:custGeom>
          <a:solidFill>
            <a:srgbClr val="FFFF00"/>
          </a:solidFill>
        </p:spPr>
        <p:txBody>
          <a:bodyPr wrap="square" lIns="0" tIns="0" rIns="0" bIns="0" rtlCol="0"/>
          <a:lstStyle/>
          <a:p>
            <a:endParaRPr dirty="0"/>
          </a:p>
        </p:txBody>
      </p:sp>
      <p:sp>
        <p:nvSpPr>
          <p:cNvPr id="4" name="object 4"/>
          <p:cNvSpPr txBox="1"/>
          <p:nvPr/>
        </p:nvSpPr>
        <p:spPr>
          <a:xfrm>
            <a:off x="1136707" y="1735633"/>
            <a:ext cx="4754245" cy="2995435"/>
          </a:xfrm>
          <a:prstGeom prst="rect">
            <a:avLst/>
          </a:prstGeom>
          <a:ln w="19050">
            <a:solidFill>
              <a:srgbClr val="000000"/>
            </a:solidFill>
          </a:ln>
        </p:spPr>
        <p:txBody>
          <a:bodyPr vert="horz" wrap="square" lIns="0" tIns="0" rIns="0" bIns="0" rtlCol="0">
            <a:spAutoFit/>
          </a:bodyPr>
          <a:lstStyle/>
          <a:p>
            <a:pPr marL="136525">
              <a:lnSpc>
                <a:spcPts val="3965"/>
              </a:lnSpc>
            </a:pPr>
            <a:r>
              <a:rPr sz="3600" spc="-5" dirty="0">
                <a:solidFill>
                  <a:srgbClr val="FF0000"/>
                </a:solidFill>
                <a:latin typeface="Corbel"/>
                <a:cs typeface="Corbel"/>
              </a:rPr>
              <a:t>Don’t:</a:t>
            </a:r>
            <a:endParaRPr sz="3600" dirty="0">
              <a:solidFill>
                <a:srgbClr val="FF0000"/>
              </a:solidFill>
              <a:latin typeface="Corbel"/>
              <a:cs typeface="Corbel"/>
            </a:endParaRPr>
          </a:p>
          <a:p>
            <a:pPr marL="548640" indent="-183515">
              <a:lnSpc>
                <a:spcPts val="2870"/>
              </a:lnSpc>
              <a:buClr>
                <a:srgbClr val="A6B727"/>
              </a:buClr>
              <a:buSzPct val="79166"/>
              <a:buChar char="•"/>
              <a:tabLst>
                <a:tab pos="548640" algn="l"/>
              </a:tabLst>
            </a:pPr>
            <a:r>
              <a:rPr sz="2400" dirty="0">
                <a:solidFill>
                  <a:schemeClr val="bg1"/>
                </a:solidFill>
                <a:latin typeface="Corbel"/>
                <a:cs typeface="Corbel"/>
              </a:rPr>
              <a:t>Place in </a:t>
            </a:r>
            <a:r>
              <a:rPr sz="2400" spc="-5" dirty="0">
                <a:solidFill>
                  <a:schemeClr val="bg1"/>
                </a:solidFill>
                <a:latin typeface="Corbel"/>
                <a:cs typeface="Corbel"/>
              </a:rPr>
              <a:t>solid</a:t>
            </a:r>
            <a:r>
              <a:rPr sz="2400" spc="-25" dirty="0">
                <a:solidFill>
                  <a:schemeClr val="bg1"/>
                </a:solidFill>
                <a:latin typeface="Corbel"/>
                <a:cs typeface="Corbel"/>
              </a:rPr>
              <a:t> </a:t>
            </a:r>
            <a:r>
              <a:rPr sz="2400" dirty="0">
                <a:solidFill>
                  <a:schemeClr val="bg1"/>
                </a:solidFill>
                <a:latin typeface="Corbel"/>
                <a:cs typeface="Corbel"/>
              </a:rPr>
              <a:t>waste</a:t>
            </a:r>
          </a:p>
          <a:p>
            <a:pPr marL="822325" marR="474345" lvl="1" indent="-182880">
              <a:lnSpc>
                <a:spcPct val="89400"/>
              </a:lnSpc>
              <a:spcBef>
                <a:spcPts val="720"/>
              </a:spcBef>
              <a:buClr>
                <a:srgbClr val="A6B727"/>
              </a:buClr>
              <a:buSzPct val="81818"/>
              <a:buChar char="•"/>
              <a:tabLst>
                <a:tab pos="822960" algn="l"/>
              </a:tabLst>
            </a:pPr>
            <a:r>
              <a:rPr sz="2200" b="1" spc="-5" dirty="0">
                <a:solidFill>
                  <a:schemeClr val="bg1"/>
                </a:solidFill>
                <a:latin typeface="Corbel"/>
                <a:cs typeface="Corbel"/>
              </a:rPr>
              <a:t>*</a:t>
            </a:r>
            <a:r>
              <a:rPr sz="2200" b="1" spc="-5" dirty="0">
                <a:solidFill>
                  <a:srgbClr val="FF0000"/>
                </a:solidFill>
                <a:latin typeface="Corbel"/>
                <a:cs typeface="Corbel"/>
              </a:rPr>
              <a:t>Except</a:t>
            </a:r>
            <a:r>
              <a:rPr sz="2200" b="1" spc="-5" dirty="0">
                <a:solidFill>
                  <a:schemeClr val="bg1"/>
                </a:solidFill>
                <a:latin typeface="Corbel"/>
                <a:cs typeface="Corbel"/>
              </a:rPr>
              <a:t> </a:t>
            </a:r>
            <a:r>
              <a:rPr sz="2200" b="1" spc="-10" dirty="0">
                <a:solidFill>
                  <a:schemeClr val="bg1"/>
                </a:solidFill>
                <a:latin typeface="Corbel"/>
                <a:cs typeface="Corbel"/>
              </a:rPr>
              <a:t>D001/F003 </a:t>
            </a:r>
            <a:r>
              <a:rPr sz="2200" b="1" spc="-5" dirty="0">
                <a:solidFill>
                  <a:schemeClr val="bg1"/>
                </a:solidFill>
                <a:latin typeface="Corbel"/>
                <a:cs typeface="Corbel"/>
              </a:rPr>
              <a:t>listed rags dry </a:t>
            </a:r>
            <a:r>
              <a:rPr sz="2200" b="1" dirty="0">
                <a:solidFill>
                  <a:schemeClr val="bg1"/>
                </a:solidFill>
                <a:latin typeface="Corbel"/>
                <a:cs typeface="Corbel"/>
              </a:rPr>
              <a:t>from </a:t>
            </a:r>
            <a:r>
              <a:rPr sz="2200" b="1" spc="-5" dirty="0">
                <a:solidFill>
                  <a:schemeClr val="bg1"/>
                </a:solidFill>
                <a:latin typeface="Corbel"/>
                <a:cs typeface="Corbel"/>
              </a:rPr>
              <a:t>use; commercial incineration </a:t>
            </a:r>
            <a:r>
              <a:rPr sz="2200" b="1" dirty="0">
                <a:solidFill>
                  <a:schemeClr val="bg1"/>
                </a:solidFill>
                <a:latin typeface="Corbel"/>
                <a:cs typeface="Corbel"/>
              </a:rPr>
              <a:t>is preferred over </a:t>
            </a:r>
            <a:r>
              <a:rPr sz="2200" b="1" spc="-5" dirty="0">
                <a:solidFill>
                  <a:schemeClr val="bg1"/>
                </a:solidFill>
                <a:latin typeface="Corbel"/>
                <a:cs typeface="Corbel"/>
              </a:rPr>
              <a:t>landfill</a:t>
            </a:r>
            <a:endParaRPr sz="2200" b="1" dirty="0">
              <a:solidFill>
                <a:schemeClr val="bg1"/>
              </a:solidFill>
              <a:latin typeface="Corbel"/>
              <a:cs typeface="Corbel"/>
            </a:endParaRPr>
          </a:p>
          <a:p>
            <a:pPr marL="548640" indent="-183515">
              <a:lnSpc>
                <a:spcPct val="100000"/>
              </a:lnSpc>
              <a:spcBef>
                <a:spcPts val="280"/>
              </a:spcBef>
              <a:buClr>
                <a:srgbClr val="A6B727"/>
              </a:buClr>
              <a:buSzPct val="79166"/>
              <a:buChar char="•"/>
              <a:tabLst>
                <a:tab pos="548640" algn="l"/>
              </a:tabLst>
            </a:pPr>
            <a:r>
              <a:rPr sz="2400" spc="-20" dirty="0">
                <a:solidFill>
                  <a:schemeClr val="bg1"/>
                </a:solidFill>
                <a:latin typeface="Corbel"/>
                <a:cs typeface="Corbel"/>
              </a:rPr>
              <a:t>Air-dry</a:t>
            </a:r>
            <a:endParaRPr sz="2400" dirty="0">
              <a:solidFill>
                <a:schemeClr val="bg1"/>
              </a:solidFill>
              <a:latin typeface="Corbel"/>
              <a:cs typeface="Corbel"/>
            </a:endParaRPr>
          </a:p>
          <a:p>
            <a:pPr marL="548640" indent="-183515">
              <a:lnSpc>
                <a:spcPct val="100000"/>
              </a:lnSpc>
              <a:spcBef>
                <a:spcPts val="310"/>
              </a:spcBef>
              <a:buClr>
                <a:srgbClr val="A6B727"/>
              </a:buClr>
              <a:buSzPct val="79166"/>
              <a:buChar char="•"/>
              <a:tabLst>
                <a:tab pos="548640" algn="l"/>
              </a:tabLst>
            </a:pPr>
            <a:r>
              <a:rPr sz="2400" spc="-5" dirty="0">
                <a:solidFill>
                  <a:schemeClr val="bg1"/>
                </a:solidFill>
                <a:latin typeface="Corbel"/>
                <a:cs typeface="Corbel"/>
              </a:rPr>
              <a:t>Burn</a:t>
            </a:r>
            <a:endParaRPr sz="2400" dirty="0">
              <a:solidFill>
                <a:schemeClr val="bg1"/>
              </a:solidFill>
              <a:latin typeface="Corbel"/>
              <a:cs typeface="Corbel"/>
            </a:endParaRPr>
          </a:p>
        </p:txBody>
      </p:sp>
      <p:sp>
        <p:nvSpPr>
          <p:cNvPr id="5" name="object 5"/>
          <p:cNvSpPr/>
          <p:nvPr/>
        </p:nvSpPr>
        <p:spPr>
          <a:xfrm>
            <a:off x="6629699" y="1717111"/>
            <a:ext cx="4419600" cy="4576749"/>
          </a:xfrm>
          <a:custGeom>
            <a:avLst/>
            <a:gdLst/>
            <a:ahLst/>
            <a:cxnLst/>
            <a:rect l="l" t="t" r="r" b="b"/>
            <a:pathLst>
              <a:path w="4419600" h="4378960">
                <a:moveTo>
                  <a:pt x="0" y="0"/>
                </a:moveTo>
                <a:lnTo>
                  <a:pt x="4419597" y="0"/>
                </a:lnTo>
                <a:lnTo>
                  <a:pt x="4419597" y="4378887"/>
                </a:lnTo>
                <a:lnTo>
                  <a:pt x="0" y="4378887"/>
                </a:lnTo>
                <a:lnTo>
                  <a:pt x="0" y="0"/>
                </a:lnTo>
                <a:close/>
              </a:path>
            </a:pathLst>
          </a:custGeom>
          <a:solidFill>
            <a:srgbClr val="FFFF00"/>
          </a:solidFill>
        </p:spPr>
        <p:txBody>
          <a:bodyPr wrap="square" lIns="0" tIns="0" rIns="0" bIns="0" rtlCol="0"/>
          <a:lstStyle/>
          <a:p>
            <a:endParaRPr dirty="0"/>
          </a:p>
        </p:txBody>
      </p:sp>
      <p:sp>
        <p:nvSpPr>
          <p:cNvPr id="6" name="object 6"/>
          <p:cNvSpPr txBox="1"/>
          <p:nvPr/>
        </p:nvSpPr>
        <p:spPr>
          <a:xfrm>
            <a:off x="6632268" y="1735633"/>
            <a:ext cx="4417031" cy="4539704"/>
          </a:xfrm>
          <a:prstGeom prst="rect">
            <a:avLst/>
          </a:prstGeom>
          <a:ln w="19050">
            <a:solidFill>
              <a:srgbClr val="000000"/>
            </a:solidFill>
          </a:ln>
        </p:spPr>
        <p:txBody>
          <a:bodyPr vert="horz" wrap="square" lIns="0" tIns="0" rIns="0" bIns="0" rtlCol="0">
            <a:spAutoFit/>
          </a:bodyPr>
          <a:lstStyle/>
          <a:p>
            <a:pPr marL="137160">
              <a:lnSpc>
                <a:spcPts val="4715"/>
              </a:lnSpc>
            </a:pPr>
            <a:r>
              <a:rPr sz="4300" spc="-5" dirty="0">
                <a:solidFill>
                  <a:srgbClr val="FF0000"/>
                </a:solidFill>
                <a:latin typeface="Corbel"/>
                <a:cs typeface="Corbel"/>
              </a:rPr>
              <a:t>Do</a:t>
            </a:r>
            <a:r>
              <a:rPr sz="4300" spc="-5" dirty="0">
                <a:solidFill>
                  <a:srgbClr val="A6B727"/>
                </a:solidFill>
                <a:latin typeface="Corbel"/>
                <a:cs typeface="Corbel"/>
              </a:rPr>
              <a:t>:</a:t>
            </a:r>
            <a:endParaRPr sz="4300" dirty="0">
              <a:latin typeface="Corbel"/>
              <a:cs typeface="Corbel"/>
            </a:endParaRPr>
          </a:p>
          <a:p>
            <a:pPr marL="548640" marR="836294" indent="-182880">
              <a:lnSpc>
                <a:spcPts val="2590"/>
              </a:lnSpc>
              <a:spcBef>
                <a:spcPts val="380"/>
              </a:spcBef>
              <a:buClr>
                <a:srgbClr val="A6B727"/>
              </a:buClr>
              <a:buSzPct val="79166"/>
              <a:buChar char="•"/>
              <a:tabLst>
                <a:tab pos="548640" algn="l"/>
              </a:tabLst>
            </a:pPr>
            <a:r>
              <a:rPr sz="2400" spc="-5" dirty="0">
                <a:solidFill>
                  <a:schemeClr val="bg1"/>
                </a:solidFill>
                <a:latin typeface="Corbel"/>
                <a:cs typeface="Corbel"/>
              </a:rPr>
              <a:t> </a:t>
            </a:r>
            <a:r>
              <a:rPr sz="2400" spc="-10" dirty="0">
                <a:solidFill>
                  <a:schemeClr val="bg1"/>
                </a:solidFill>
                <a:latin typeface="Corbel"/>
                <a:cs typeface="Corbel"/>
              </a:rPr>
              <a:t>manage </a:t>
            </a:r>
            <a:r>
              <a:rPr sz="2400" dirty="0">
                <a:solidFill>
                  <a:schemeClr val="bg1"/>
                </a:solidFill>
                <a:latin typeface="Corbel"/>
                <a:cs typeface="Corbel"/>
              </a:rPr>
              <a:t>liquid </a:t>
            </a:r>
            <a:r>
              <a:rPr sz="2400" spc="-5" dirty="0">
                <a:solidFill>
                  <a:schemeClr val="bg1"/>
                </a:solidFill>
                <a:latin typeface="Corbel"/>
                <a:cs typeface="Corbel"/>
              </a:rPr>
              <a:t>as  </a:t>
            </a:r>
            <a:r>
              <a:rPr sz="2400" spc="-5" dirty="0">
                <a:solidFill>
                  <a:srgbClr val="CC3300"/>
                </a:solidFill>
                <a:latin typeface="Corbel"/>
                <a:cs typeface="Corbel"/>
              </a:rPr>
              <a:t>hazardous</a:t>
            </a:r>
            <a:r>
              <a:rPr sz="2400" spc="-15" dirty="0">
                <a:solidFill>
                  <a:srgbClr val="CC3300"/>
                </a:solidFill>
                <a:latin typeface="Corbel"/>
                <a:cs typeface="Corbel"/>
              </a:rPr>
              <a:t> </a:t>
            </a:r>
            <a:r>
              <a:rPr sz="2400" spc="-10" dirty="0">
                <a:solidFill>
                  <a:srgbClr val="CC3300"/>
                </a:solidFill>
                <a:latin typeface="Corbel"/>
                <a:cs typeface="Corbel"/>
              </a:rPr>
              <a:t>waste</a:t>
            </a:r>
            <a:endParaRPr sz="2400" dirty="0">
              <a:latin typeface="Corbel"/>
              <a:cs typeface="Corbel"/>
            </a:endParaRPr>
          </a:p>
          <a:p>
            <a:pPr marL="548640" marR="1310005" indent="-182880">
              <a:lnSpc>
                <a:spcPts val="2620"/>
              </a:lnSpc>
              <a:spcBef>
                <a:spcPts val="580"/>
              </a:spcBef>
              <a:buClr>
                <a:srgbClr val="A6B727"/>
              </a:buClr>
              <a:buSzPct val="79166"/>
              <a:buChar char="•"/>
              <a:tabLst>
                <a:tab pos="548640" algn="l"/>
              </a:tabLst>
            </a:pPr>
            <a:r>
              <a:rPr sz="2400" spc="-5" dirty="0">
                <a:solidFill>
                  <a:schemeClr val="bg1"/>
                </a:solidFill>
                <a:latin typeface="Corbel"/>
                <a:cs typeface="Corbel"/>
              </a:rPr>
              <a:t>Launder and reuse</a:t>
            </a:r>
            <a:r>
              <a:rPr sz="2400" spc="-50" dirty="0">
                <a:solidFill>
                  <a:schemeClr val="bg1"/>
                </a:solidFill>
                <a:latin typeface="Corbel"/>
                <a:cs typeface="Corbel"/>
              </a:rPr>
              <a:t> </a:t>
            </a:r>
            <a:r>
              <a:rPr sz="2400" dirty="0">
                <a:solidFill>
                  <a:schemeClr val="bg1"/>
                </a:solidFill>
                <a:latin typeface="Corbel"/>
                <a:cs typeface="Corbel"/>
              </a:rPr>
              <a:t>if  possible</a:t>
            </a:r>
          </a:p>
          <a:p>
            <a:pPr marL="822325" marR="525780" lvl="1" indent="-182880">
              <a:lnSpc>
                <a:spcPts val="2400"/>
              </a:lnSpc>
              <a:spcBef>
                <a:spcPts val="550"/>
              </a:spcBef>
              <a:buClr>
                <a:srgbClr val="A6B727"/>
              </a:buClr>
              <a:buSzPct val="81818"/>
              <a:buChar char="•"/>
              <a:tabLst>
                <a:tab pos="822960" algn="l"/>
              </a:tabLst>
            </a:pPr>
            <a:r>
              <a:rPr sz="2200" b="1" spc="-5" dirty="0">
                <a:solidFill>
                  <a:schemeClr val="bg1"/>
                </a:solidFill>
                <a:latin typeface="Corbel"/>
                <a:cs typeface="Corbel"/>
              </a:rPr>
              <a:t>*Ensure laundry can </a:t>
            </a:r>
            <a:r>
              <a:rPr sz="2200" b="1" u="sng" spc="-5" dirty="0">
                <a:solidFill>
                  <a:schemeClr val="bg1"/>
                </a:solidFill>
                <a:uFill>
                  <a:solidFill>
                    <a:srgbClr val="000000"/>
                  </a:solidFill>
                </a:uFill>
                <a:latin typeface="Corbel"/>
                <a:cs typeface="Corbel"/>
              </a:rPr>
              <a:t>safely</a:t>
            </a:r>
            <a:r>
              <a:rPr lang="en-US" sz="2200" b="1" spc="-5" dirty="0">
                <a:solidFill>
                  <a:schemeClr val="bg1"/>
                </a:solidFill>
                <a:uFill>
                  <a:solidFill>
                    <a:srgbClr val="000000"/>
                  </a:solidFill>
                </a:uFill>
                <a:latin typeface="Corbel"/>
                <a:cs typeface="Corbel"/>
              </a:rPr>
              <a:t> </a:t>
            </a:r>
            <a:r>
              <a:rPr sz="2200" b="1" spc="-5" dirty="0">
                <a:solidFill>
                  <a:schemeClr val="bg1"/>
                </a:solidFill>
                <a:latin typeface="Corbel"/>
                <a:cs typeface="Corbel"/>
              </a:rPr>
              <a:t>launder reusable</a:t>
            </a:r>
            <a:r>
              <a:rPr sz="2200" b="1" spc="-20" dirty="0">
                <a:solidFill>
                  <a:schemeClr val="bg1"/>
                </a:solidFill>
                <a:latin typeface="Corbel"/>
                <a:cs typeface="Corbel"/>
              </a:rPr>
              <a:t> </a:t>
            </a:r>
            <a:r>
              <a:rPr sz="2200" b="1" spc="-5" dirty="0">
                <a:solidFill>
                  <a:schemeClr val="bg1"/>
                </a:solidFill>
                <a:latin typeface="Corbel"/>
                <a:cs typeface="Corbel"/>
              </a:rPr>
              <a:t>sorbents</a:t>
            </a:r>
            <a:endParaRPr sz="2200" b="1" dirty="0">
              <a:solidFill>
                <a:schemeClr val="bg1"/>
              </a:solidFill>
              <a:latin typeface="Corbel"/>
              <a:cs typeface="Corbel"/>
            </a:endParaRPr>
          </a:p>
          <a:p>
            <a:pPr marL="548640" marR="546735" indent="-182880">
              <a:lnSpc>
                <a:spcPts val="2590"/>
              </a:lnSpc>
              <a:spcBef>
                <a:spcPts val="545"/>
              </a:spcBef>
              <a:buClr>
                <a:srgbClr val="A6B727"/>
              </a:buClr>
              <a:buSzPct val="79166"/>
              <a:buChar char="•"/>
              <a:tabLst>
                <a:tab pos="548640" algn="l"/>
              </a:tabLst>
            </a:pPr>
            <a:r>
              <a:rPr sz="2400" spc="-5" dirty="0">
                <a:solidFill>
                  <a:schemeClr val="bg1"/>
                </a:solidFill>
                <a:latin typeface="Corbel"/>
                <a:cs typeface="Corbel"/>
              </a:rPr>
              <a:t>Store </a:t>
            </a:r>
            <a:r>
              <a:rPr sz="2400" dirty="0">
                <a:solidFill>
                  <a:schemeClr val="bg1"/>
                </a:solidFill>
                <a:latin typeface="Corbel"/>
                <a:cs typeface="Corbel"/>
              </a:rPr>
              <a:t>in labeled,</a:t>
            </a:r>
            <a:r>
              <a:rPr sz="2400" spc="-25" dirty="0">
                <a:solidFill>
                  <a:schemeClr val="bg1"/>
                </a:solidFill>
                <a:latin typeface="Corbel"/>
                <a:cs typeface="Corbel"/>
              </a:rPr>
              <a:t> </a:t>
            </a:r>
            <a:r>
              <a:rPr sz="2400" spc="-5" dirty="0">
                <a:solidFill>
                  <a:schemeClr val="bg1"/>
                </a:solidFill>
                <a:latin typeface="Corbel"/>
                <a:cs typeface="Corbel"/>
              </a:rPr>
              <a:t>fire-proof  container</a:t>
            </a:r>
            <a:endParaRPr sz="2400" dirty="0">
              <a:solidFill>
                <a:schemeClr val="bg1"/>
              </a:solidFill>
              <a:latin typeface="Corbel"/>
              <a:cs typeface="Corbel"/>
            </a:endParaRPr>
          </a:p>
          <a:p>
            <a:pPr marL="548640" marR="264160" indent="-182880">
              <a:lnSpc>
                <a:spcPts val="2590"/>
              </a:lnSpc>
              <a:spcBef>
                <a:spcPts val="625"/>
              </a:spcBef>
              <a:buClr>
                <a:srgbClr val="A6B727"/>
              </a:buClr>
              <a:buSzPct val="79166"/>
              <a:buChar char="•"/>
              <a:tabLst>
                <a:tab pos="548640" algn="l"/>
              </a:tabLst>
            </a:pPr>
            <a:r>
              <a:rPr sz="2400" spc="-5" dirty="0">
                <a:solidFill>
                  <a:schemeClr val="bg1"/>
                </a:solidFill>
                <a:latin typeface="Corbel"/>
                <a:cs typeface="Corbel"/>
              </a:rPr>
              <a:t>Dispose of non-reusable  sorbents as </a:t>
            </a:r>
            <a:r>
              <a:rPr sz="2400" spc="-5" dirty="0">
                <a:solidFill>
                  <a:srgbClr val="CC3300"/>
                </a:solidFill>
                <a:latin typeface="Corbel"/>
                <a:cs typeface="Corbel"/>
              </a:rPr>
              <a:t>hazardous</a:t>
            </a:r>
            <a:r>
              <a:rPr sz="2400" spc="-60" dirty="0">
                <a:solidFill>
                  <a:srgbClr val="CC3300"/>
                </a:solidFill>
                <a:latin typeface="Corbel"/>
                <a:cs typeface="Corbel"/>
              </a:rPr>
              <a:t> </a:t>
            </a:r>
            <a:r>
              <a:rPr sz="2400" dirty="0">
                <a:solidFill>
                  <a:srgbClr val="CC3300"/>
                </a:solidFill>
                <a:latin typeface="Corbel"/>
                <a:cs typeface="Corbel"/>
              </a:rPr>
              <a:t>waste</a:t>
            </a:r>
            <a:endParaRPr sz="2400" dirty="0">
              <a:latin typeface="Corbel"/>
              <a:cs typeface="Corbel"/>
            </a:endParaRPr>
          </a:p>
        </p:txBody>
      </p:sp>
      <p:sp>
        <p:nvSpPr>
          <p:cNvPr id="8" name="TextBox 7">
            <a:extLst>
              <a:ext uri="{FF2B5EF4-FFF2-40B4-BE49-F238E27FC236}">
                <a16:creationId xmlns:a16="http://schemas.microsoft.com/office/drawing/2014/main" id="{2716B395-CD59-11C6-65F7-3964C7F8245C}"/>
              </a:ext>
            </a:extLst>
          </p:cNvPr>
          <p:cNvSpPr txBox="1"/>
          <p:nvPr/>
        </p:nvSpPr>
        <p:spPr>
          <a:xfrm>
            <a:off x="426025" y="5105400"/>
            <a:ext cx="5687904" cy="923330"/>
          </a:xfrm>
          <a:prstGeom prst="rect">
            <a:avLst/>
          </a:prstGeom>
          <a:noFill/>
        </p:spPr>
        <p:txBody>
          <a:bodyPr wrap="none" rtlCol="0">
            <a:spAutoFit/>
          </a:bodyPr>
          <a:lstStyle/>
          <a:p>
            <a:r>
              <a:rPr lang="en-US" dirty="0"/>
              <a:t>Toxic Solvents include: F001, F002, F004, and F005 – </a:t>
            </a:r>
          </a:p>
          <a:p>
            <a:r>
              <a:rPr lang="en-US" dirty="0"/>
              <a:t>These rags must be treated,</a:t>
            </a:r>
          </a:p>
          <a:p>
            <a:r>
              <a:rPr lang="en-US" dirty="0"/>
              <a:t>managed, and labeled as </a:t>
            </a:r>
            <a:r>
              <a:rPr lang="en-US" dirty="0">
                <a:solidFill>
                  <a:srgbClr val="FFFF00"/>
                </a:solidFill>
              </a:rPr>
              <a:t>hazardous waste!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1C5879-C216-4AEC-4DA9-7BCCD8411565}"/>
              </a:ext>
            </a:extLst>
          </p:cNvPr>
          <p:cNvSpPr/>
          <p:nvPr/>
        </p:nvSpPr>
        <p:spPr>
          <a:xfrm>
            <a:off x="8458200" y="2326341"/>
            <a:ext cx="3214025" cy="22993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p:nvPr/>
        </p:nvSpPr>
        <p:spPr>
          <a:xfrm>
            <a:off x="1371600" y="2300021"/>
            <a:ext cx="6085205" cy="1562100"/>
          </a:xfrm>
          <a:custGeom>
            <a:avLst/>
            <a:gdLst/>
            <a:ahLst/>
            <a:cxnLst/>
            <a:rect l="l" t="t" r="r" b="b"/>
            <a:pathLst>
              <a:path w="6085205" h="1562100">
                <a:moveTo>
                  <a:pt x="3612592" y="1549400"/>
                </a:moveTo>
                <a:lnTo>
                  <a:pt x="2472556" y="1549400"/>
                </a:lnTo>
                <a:lnTo>
                  <a:pt x="2542071" y="1562100"/>
                </a:lnTo>
                <a:lnTo>
                  <a:pt x="3543077" y="1562100"/>
                </a:lnTo>
                <a:lnTo>
                  <a:pt x="3612592" y="1549400"/>
                </a:lnTo>
                <a:close/>
              </a:path>
              <a:path w="6085205" h="1562100">
                <a:moveTo>
                  <a:pt x="3817740" y="1536700"/>
                </a:moveTo>
                <a:lnTo>
                  <a:pt x="2267408" y="1536700"/>
                </a:lnTo>
                <a:lnTo>
                  <a:pt x="2335206" y="1549400"/>
                </a:lnTo>
                <a:lnTo>
                  <a:pt x="3749943" y="1549400"/>
                </a:lnTo>
                <a:lnTo>
                  <a:pt x="3817740" y="1536700"/>
                </a:lnTo>
                <a:close/>
              </a:path>
              <a:path w="6085205" h="1562100">
                <a:moveTo>
                  <a:pt x="4017392" y="1524000"/>
                </a:moveTo>
                <a:lnTo>
                  <a:pt x="2067756" y="1524000"/>
                </a:lnTo>
                <a:lnTo>
                  <a:pt x="2133664" y="1536700"/>
                </a:lnTo>
                <a:lnTo>
                  <a:pt x="3951484" y="1536700"/>
                </a:lnTo>
                <a:lnTo>
                  <a:pt x="4017392" y="1524000"/>
                </a:lnTo>
                <a:close/>
              </a:path>
              <a:path w="6085205" h="1562100">
                <a:moveTo>
                  <a:pt x="4147185" y="1511300"/>
                </a:moveTo>
                <a:lnTo>
                  <a:pt x="1937963" y="1511300"/>
                </a:lnTo>
                <a:lnTo>
                  <a:pt x="2002516" y="1524000"/>
                </a:lnTo>
                <a:lnTo>
                  <a:pt x="4082632" y="1524000"/>
                </a:lnTo>
                <a:lnTo>
                  <a:pt x="4147185" y="1511300"/>
                </a:lnTo>
                <a:close/>
              </a:path>
              <a:path w="6085205" h="1562100">
                <a:moveTo>
                  <a:pt x="4274154" y="1498600"/>
                </a:moveTo>
                <a:lnTo>
                  <a:pt x="1810994" y="1498600"/>
                </a:lnTo>
                <a:lnTo>
                  <a:pt x="1874116" y="1511300"/>
                </a:lnTo>
                <a:lnTo>
                  <a:pt x="4211032" y="1511300"/>
                </a:lnTo>
                <a:lnTo>
                  <a:pt x="4274154" y="1498600"/>
                </a:lnTo>
                <a:close/>
              </a:path>
              <a:path w="6085205" h="1562100">
                <a:moveTo>
                  <a:pt x="4458979" y="1473200"/>
                </a:moveTo>
                <a:lnTo>
                  <a:pt x="1626170" y="1473200"/>
                </a:lnTo>
                <a:lnTo>
                  <a:pt x="1748616" y="1498600"/>
                </a:lnTo>
                <a:lnTo>
                  <a:pt x="4336532" y="1498600"/>
                </a:lnTo>
                <a:lnTo>
                  <a:pt x="4458979" y="1473200"/>
                </a:lnTo>
                <a:close/>
              </a:path>
              <a:path w="6085205" h="1562100">
                <a:moveTo>
                  <a:pt x="4636590" y="1447800"/>
                </a:moveTo>
                <a:lnTo>
                  <a:pt x="1448558" y="1447800"/>
                </a:lnTo>
                <a:lnTo>
                  <a:pt x="1566139" y="1473200"/>
                </a:lnTo>
                <a:lnTo>
                  <a:pt x="4519009" y="1473200"/>
                </a:lnTo>
                <a:lnTo>
                  <a:pt x="4636590" y="1447800"/>
                </a:lnTo>
                <a:close/>
              </a:path>
              <a:path w="6085205" h="1562100">
                <a:moveTo>
                  <a:pt x="4915184" y="1397000"/>
                </a:moveTo>
                <a:lnTo>
                  <a:pt x="1169964" y="1397000"/>
                </a:lnTo>
                <a:lnTo>
                  <a:pt x="1391046" y="1447800"/>
                </a:lnTo>
                <a:lnTo>
                  <a:pt x="4694103" y="1447800"/>
                </a:lnTo>
                <a:lnTo>
                  <a:pt x="4915184" y="1397000"/>
                </a:lnTo>
                <a:close/>
              </a:path>
              <a:path w="6085205" h="1562100">
                <a:moveTo>
                  <a:pt x="5121002" y="203200"/>
                </a:moveTo>
                <a:lnTo>
                  <a:pt x="964147" y="203200"/>
                </a:lnTo>
                <a:lnTo>
                  <a:pt x="867343" y="228600"/>
                </a:lnTo>
                <a:lnTo>
                  <a:pt x="730197" y="266700"/>
                </a:lnTo>
                <a:lnTo>
                  <a:pt x="686708" y="292100"/>
                </a:lnTo>
                <a:lnTo>
                  <a:pt x="603182" y="317500"/>
                </a:lnTo>
                <a:lnTo>
                  <a:pt x="524388" y="342900"/>
                </a:lnTo>
                <a:lnTo>
                  <a:pt x="486812" y="355600"/>
                </a:lnTo>
                <a:lnTo>
                  <a:pt x="450477" y="368300"/>
                </a:lnTo>
                <a:lnTo>
                  <a:pt x="381602" y="406400"/>
                </a:lnTo>
                <a:lnTo>
                  <a:pt x="349101" y="419100"/>
                </a:lnTo>
                <a:lnTo>
                  <a:pt x="317916" y="431800"/>
                </a:lnTo>
                <a:lnTo>
                  <a:pt x="288066" y="444500"/>
                </a:lnTo>
                <a:lnTo>
                  <a:pt x="259571" y="469900"/>
                </a:lnTo>
                <a:lnTo>
                  <a:pt x="232449" y="482600"/>
                </a:lnTo>
                <a:lnTo>
                  <a:pt x="206720" y="495300"/>
                </a:lnTo>
                <a:lnTo>
                  <a:pt x="182403" y="520700"/>
                </a:lnTo>
                <a:lnTo>
                  <a:pt x="159516" y="533400"/>
                </a:lnTo>
                <a:lnTo>
                  <a:pt x="138079" y="546100"/>
                </a:lnTo>
                <a:lnTo>
                  <a:pt x="118111" y="571500"/>
                </a:lnTo>
                <a:lnTo>
                  <a:pt x="99630" y="584200"/>
                </a:lnTo>
                <a:lnTo>
                  <a:pt x="82657" y="596900"/>
                </a:lnTo>
                <a:lnTo>
                  <a:pt x="67209" y="622300"/>
                </a:lnTo>
                <a:lnTo>
                  <a:pt x="53307" y="635000"/>
                </a:lnTo>
                <a:lnTo>
                  <a:pt x="40969" y="647700"/>
                </a:lnTo>
                <a:lnTo>
                  <a:pt x="30214" y="673100"/>
                </a:lnTo>
                <a:lnTo>
                  <a:pt x="21061" y="685800"/>
                </a:lnTo>
                <a:lnTo>
                  <a:pt x="13530" y="711200"/>
                </a:lnTo>
                <a:lnTo>
                  <a:pt x="7639" y="723900"/>
                </a:lnTo>
                <a:lnTo>
                  <a:pt x="3407" y="749300"/>
                </a:lnTo>
                <a:lnTo>
                  <a:pt x="855" y="762000"/>
                </a:lnTo>
                <a:lnTo>
                  <a:pt x="0" y="787400"/>
                </a:lnTo>
                <a:lnTo>
                  <a:pt x="855" y="800100"/>
                </a:lnTo>
                <a:lnTo>
                  <a:pt x="3407" y="825500"/>
                </a:lnTo>
                <a:lnTo>
                  <a:pt x="7639" y="838200"/>
                </a:lnTo>
                <a:lnTo>
                  <a:pt x="13530" y="863600"/>
                </a:lnTo>
                <a:lnTo>
                  <a:pt x="21061" y="876300"/>
                </a:lnTo>
                <a:lnTo>
                  <a:pt x="30214" y="889000"/>
                </a:lnTo>
                <a:lnTo>
                  <a:pt x="40969" y="914400"/>
                </a:lnTo>
                <a:lnTo>
                  <a:pt x="53307" y="927100"/>
                </a:lnTo>
                <a:lnTo>
                  <a:pt x="67209" y="952500"/>
                </a:lnTo>
                <a:lnTo>
                  <a:pt x="82657" y="965200"/>
                </a:lnTo>
                <a:lnTo>
                  <a:pt x="99630" y="977900"/>
                </a:lnTo>
                <a:lnTo>
                  <a:pt x="118111" y="1003300"/>
                </a:lnTo>
                <a:lnTo>
                  <a:pt x="138079" y="1016000"/>
                </a:lnTo>
                <a:lnTo>
                  <a:pt x="159516" y="1028700"/>
                </a:lnTo>
                <a:lnTo>
                  <a:pt x="182403" y="1054100"/>
                </a:lnTo>
                <a:lnTo>
                  <a:pt x="206720" y="1066800"/>
                </a:lnTo>
                <a:lnTo>
                  <a:pt x="232449" y="1079500"/>
                </a:lnTo>
                <a:lnTo>
                  <a:pt x="259571" y="1104900"/>
                </a:lnTo>
                <a:lnTo>
                  <a:pt x="288066" y="1117600"/>
                </a:lnTo>
                <a:lnTo>
                  <a:pt x="317916" y="1130300"/>
                </a:lnTo>
                <a:lnTo>
                  <a:pt x="349101" y="1143000"/>
                </a:lnTo>
                <a:lnTo>
                  <a:pt x="381602" y="1168400"/>
                </a:lnTo>
                <a:lnTo>
                  <a:pt x="415400" y="1181100"/>
                </a:lnTo>
                <a:lnTo>
                  <a:pt x="450477" y="1193800"/>
                </a:lnTo>
                <a:lnTo>
                  <a:pt x="486812" y="1206500"/>
                </a:lnTo>
                <a:lnTo>
                  <a:pt x="524388" y="1219200"/>
                </a:lnTo>
                <a:lnTo>
                  <a:pt x="563184" y="1244600"/>
                </a:lnTo>
                <a:lnTo>
                  <a:pt x="644363" y="1270000"/>
                </a:lnTo>
                <a:lnTo>
                  <a:pt x="730197" y="1295400"/>
                </a:lnTo>
                <a:lnTo>
                  <a:pt x="820534" y="1320800"/>
                </a:lnTo>
                <a:lnTo>
                  <a:pt x="964147" y="1358900"/>
                </a:lnTo>
                <a:lnTo>
                  <a:pt x="1117031" y="1397000"/>
                </a:lnTo>
                <a:lnTo>
                  <a:pt x="4968117" y="1397000"/>
                </a:lnTo>
                <a:lnTo>
                  <a:pt x="5121002" y="1358900"/>
                </a:lnTo>
                <a:lnTo>
                  <a:pt x="5264614" y="1320800"/>
                </a:lnTo>
                <a:lnTo>
                  <a:pt x="5354951" y="1295400"/>
                </a:lnTo>
                <a:lnTo>
                  <a:pt x="5440785" y="1270000"/>
                </a:lnTo>
                <a:lnTo>
                  <a:pt x="5521964" y="1244600"/>
                </a:lnTo>
                <a:lnTo>
                  <a:pt x="5560761" y="1219200"/>
                </a:lnTo>
                <a:lnTo>
                  <a:pt x="5598336" y="1206500"/>
                </a:lnTo>
                <a:lnTo>
                  <a:pt x="5634672" y="1193800"/>
                </a:lnTo>
                <a:lnTo>
                  <a:pt x="5669748" y="1181100"/>
                </a:lnTo>
                <a:lnTo>
                  <a:pt x="5703546" y="1168400"/>
                </a:lnTo>
                <a:lnTo>
                  <a:pt x="5736047" y="1143000"/>
                </a:lnTo>
                <a:lnTo>
                  <a:pt x="5767232" y="1130300"/>
                </a:lnTo>
                <a:lnTo>
                  <a:pt x="5797082" y="1117600"/>
                </a:lnTo>
                <a:lnTo>
                  <a:pt x="5825577" y="1104900"/>
                </a:lnTo>
                <a:lnTo>
                  <a:pt x="5852699" y="1079500"/>
                </a:lnTo>
                <a:lnTo>
                  <a:pt x="5878428" y="1066800"/>
                </a:lnTo>
                <a:lnTo>
                  <a:pt x="5902745" y="1054100"/>
                </a:lnTo>
                <a:lnTo>
                  <a:pt x="5925632" y="1028700"/>
                </a:lnTo>
                <a:lnTo>
                  <a:pt x="5947069" y="1016000"/>
                </a:lnTo>
                <a:lnTo>
                  <a:pt x="5967038" y="1003300"/>
                </a:lnTo>
                <a:lnTo>
                  <a:pt x="5985518" y="977900"/>
                </a:lnTo>
                <a:lnTo>
                  <a:pt x="6002491" y="965200"/>
                </a:lnTo>
                <a:lnTo>
                  <a:pt x="6017939" y="952500"/>
                </a:lnTo>
                <a:lnTo>
                  <a:pt x="6031841" y="927100"/>
                </a:lnTo>
                <a:lnTo>
                  <a:pt x="6044179" y="914400"/>
                </a:lnTo>
                <a:lnTo>
                  <a:pt x="6054934" y="889000"/>
                </a:lnTo>
                <a:lnTo>
                  <a:pt x="6064087" y="876300"/>
                </a:lnTo>
                <a:lnTo>
                  <a:pt x="6071618" y="863600"/>
                </a:lnTo>
                <a:lnTo>
                  <a:pt x="6077509" y="838200"/>
                </a:lnTo>
                <a:lnTo>
                  <a:pt x="6081741" y="825500"/>
                </a:lnTo>
                <a:lnTo>
                  <a:pt x="6084293" y="800100"/>
                </a:lnTo>
                <a:lnTo>
                  <a:pt x="6085149" y="787400"/>
                </a:lnTo>
                <a:lnTo>
                  <a:pt x="6084293" y="762000"/>
                </a:lnTo>
                <a:lnTo>
                  <a:pt x="6081741" y="749300"/>
                </a:lnTo>
                <a:lnTo>
                  <a:pt x="6077509" y="723900"/>
                </a:lnTo>
                <a:lnTo>
                  <a:pt x="6071618" y="711200"/>
                </a:lnTo>
                <a:lnTo>
                  <a:pt x="6064087" y="685800"/>
                </a:lnTo>
                <a:lnTo>
                  <a:pt x="6054934" y="673100"/>
                </a:lnTo>
                <a:lnTo>
                  <a:pt x="6044179" y="647700"/>
                </a:lnTo>
                <a:lnTo>
                  <a:pt x="6031841" y="635000"/>
                </a:lnTo>
                <a:lnTo>
                  <a:pt x="6017939" y="622300"/>
                </a:lnTo>
                <a:lnTo>
                  <a:pt x="6002491" y="596900"/>
                </a:lnTo>
                <a:lnTo>
                  <a:pt x="5985518" y="584200"/>
                </a:lnTo>
                <a:lnTo>
                  <a:pt x="5967038" y="571500"/>
                </a:lnTo>
                <a:lnTo>
                  <a:pt x="5947069" y="546100"/>
                </a:lnTo>
                <a:lnTo>
                  <a:pt x="5925632" y="533400"/>
                </a:lnTo>
                <a:lnTo>
                  <a:pt x="5902745" y="520700"/>
                </a:lnTo>
                <a:lnTo>
                  <a:pt x="5878428" y="495300"/>
                </a:lnTo>
                <a:lnTo>
                  <a:pt x="5852699" y="482600"/>
                </a:lnTo>
                <a:lnTo>
                  <a:pt x="5825577" y="469900"/>
                </a:lnTo>
                <a:lnTo>
                  <a:pt x="5797082" y="444500"/>
                </a:lnTo>
                <a:lnTo>
                  <a:pt x="5767232" y="431800"/>
                </a:lnTo>
                <a:lnTo>
                  <a:pt x="5736047" y="419100"/>
                </a:lnTo>
                <a:lnTo>
                  <a:pt x="5703546" y="406400"/>
                </a:lnTo>
                <a:lnTo>
                  <a:pt x="5669748" y="381000"/>
                </a:lnTo>
                <a:lnTo>
                  <a:pt x="5598336" y="355600"/>
                </a:lnTo>
                <a:lnTo>
                  <a:pt x="5560761" y="342900"/>
                </a:lnTo>
                <a:lnTo>
                  <a:pt x="5481966" y="317500"/>
                </a:lnTo>
                <a:lnTo>
                  <a:pt x="5398440" y="292100"/>
                </a:lnTo>
                <a:lnTo>
                  <a:pt x="5354951" y="266700"/>
                </a:lnTo>
                <a:lnTo>
                  <a:pt x="5217805" y="228600"/>
                </a:lnTo>
                <a:lnTo>
                  <a:pt x="5121002" y="203200"/>
                </a:lnTo>
                <a:close/>
              </a:path>
              <a:path w="6085205" h="1562100">
                <a:moveTo>
                  <a:pt x="4750737" y="127000"/>
                </a:moveTo>
                <a:lnTo>
                  <a:pt x="1334411" y="127000"/>
                </a:lnTo>
                <a:lnTo>
                  <a:pt x="1223851" y="152400"/>
                </a:lnTo>
                <a:lnTo>
                  <a:pt x="1014103" y="203200"/>
                </a:lnTo>
                <a:lnTo>
                  <a:pt x="5071045" y="203200"/>
                </a:lnTo>
                <a:lnTo>
                  <a:pt x="4861297" y="152400"/>
                </a:lnTo>
                <a:lnTo>
                  <a:pt x="4750737" y="127000"/>
                </a:lnTo>
                <a:close/>
              </a:path>
              <a:path w="6085205" h="1562100">
                <a:moveTo>
                  <a:pt x="4578220" y="101600"/>
                </a:moveTo>
                <a:lnTo>
                  <a:pt x="1506928" y="101600"/>
                </a:lnTo>
                <a:lnTo>
                  <a:pt x="1391046" y="127000"/>
                </a:lnTo>
                <a:lnTo>
                  <a:pt x="4694103" y="127000"/>
                </a:lnTo>
                <a:lnTo>
                  <a:pt x="4578220" y="101600"/>
                </a:lnTo>
                <a:close/>
              </a:path>
              <a:path w="6085205" h="1562100">
                <a:moveTo>
                  <a:pt x="4398146" y="76200"/>
                </a:moveTo>
                <a:lnTo>
                  <a:pt x="1687002" y="76200"/>
                </a:lnTo>
                <a:lnTo>
                  <a:pt x="1566139" y="101600"/>
                </a:lnTo>
                <a:lnTo>
                  <a:pt x="4519009" y="101600"/>
                </a:lnTo>
                <a:lnTo>
                  <a:pt x="4398146" y="76200"/>
                </a:lnTo>
                <a:close/>
              </a:path>
              <a:path w="6085205" h="1562100">
                <a:moveTo>
                  <a:pt x="4274154" y="63500"/>
                </a:moveTo>
                <a:lnTo>
                  <a:pt x="1810994" y="63500"/>
                </a:lnTo>
                <a:lnTo>
                  <a:pt x="1748616" y="76200"/>
                </a:lnTo>
                <a:lnTo>
                  <a:pt x="4336532" y="76200"/>
                </a:lnTo>
                <a:lnTo>
                  <a:pt x="4274154" y="63500"/>
                </a:lnTo>
                <a:close/>
              </a:path>
              <a:path w="6085205" h="1562100">
                <a:moveTo>
                  <a:pt x="4147185" y="50800"/>
                </a:moveTo>
                <a:lnTo>
                  <a:pt x="1937963" y="50800"/>
                </a:lnTo>
                <a:lnTo>
                  <a:pt x="1874116" y="63500"/>
                </a:lnTo>
                <a:lnTo>
                  <a:pt x="4211032" y="63500"/>
                </a:lnTo>
                <a:lnTo>
                  <a:pt x="4147185" y="50800"/>
                </a:lnTo>
                <a:close/>
              </a:path>
              <a:path w="6085205" h="1562100">
                <a:moveTo>
                  <a:pt x="4017392" y="38100"/>
                </a:moveTo>
                <a:lnTo>
                  <a:pt x="2067756" y="38100"/>
                </a:lnTo>
                <a:lnTo>
                  <a:pt x="2002516" y="50800"/>
                </a:lnTo>
                <a:lnTo>
                  <a:pt x="4082632" y="50800"/>
                </a:lnTo>
                <a:lnTo>
                  <a:pt x="4017392" y="38100"/>
                </a:lnTo>
                <a:close/>
              </a:path>
              <a:path w="6085205" h="1562100">
                <a:moveTo>
                  <a:pt x="3884927" y="25400"/>
                </a:moveTo>
                <a:lnTo>
                  <a:pt x="2200221" y="25400"/>
                </a:lnTo>
                <a:lnTo>
                  <a:pt x="2133664" y="38100"/>
                </a:lnTo>
                <a:lnTo>
                  <a:pt x="3951484" y="38100"/>
                </a:lnTo>
                <a:lnTo>
                  <a:pt x="3884927" y="25400"/>
                </a:lnTo>
                <a:close/>
              </a:path>
              <a:path w="6085205" h="1562100">
                <a:moveTo>
                  <a:pt x="3681553" y="12700"/>
                </a:moveTo>
                <a:lnTo>
                  <a:pt x="2403595" y="12700"/>
                </a:lnTo>
                <a:lnTo>
                  <a:pt x="2335206" y="25400"/>
                </a:lnTo>
                <a:lnTo>
                  <a:pt x="3749943" y="25400"/>
                </a:lnTo>
                <a:lnTo>
                  <a:pt x="3681553" y="12700"/>
                </a:lnTo>
                <a:close/>
              </a:path>
              <a:path w="6085205" h="1562100">
                <a:moveTo>
                  <a:pt x="3473027" y="0"/>
                </a:moveTo>
                <a:lnTo>
                  <a:pt x="2612121" y="0"/>
                </a:lnTo>
                <a:lnTo>
                  <a:pt x="2542071" y="12700"/>
                </a:lnTo>
                <a:lnTo>
                  <a:pt x="3543077" y="12700"/>
                </a:lnTo>
                <a:lnTo>
                  <a:pt x="3473027" y="0"/>
                </a:lnTo>
                <a:close/>
              </a:path>
            </a:pathLst>
          </a:custGeom>
          <a:solidFill>
            <a:srgbClr val="CC3300"/>
          </a:solidFill>
        </p:spPr>
        <p:txBody>
          <a:bodyPr wrap="square" lIns="0" tIns="0" rIns="0" bIns="0" rtlCol="0"/>
          <a:lstStyle/>
          <a:p>
            <a:endParaRPr dirty="0"/>
          </a:p>
        </p:txBody>
      </p:sp>
      <p:sp>
        <p:nvSpPr>
          <p:cNvPr id="4" name="object 4"/>
          <p:cNvSpPr txBox="1">
            <a:spLocks noGrp="1"/>
          </p:cNvSpPr>
          <p:nvPr>
            <p:ph type="title"/>
          </p:nvPr>
        </p:nvSpPr>
        <p:spPr>
          <a:xfrm>
            <a:off x="304800" y="902769"/>
            <a:ext cx="4799649" cy="566822"/>
          </a:xfrm>
          <a:prstGeom prst="rect">
            <a:avLst/>
          </a:prstGeom>
        </p:spPr>
        <p:txBody>
          <a:bodyPr vert="horz" wrap="square" lIns="0" tIns="12700" rIns="0" bIns="0" rtlCol="0">
            <a:spAutoFit/>
          </a:bodyPr>
          <a:lstStyle/>
          <a:p>
            <a:pPr marL="12700">
              <a:lnSpc>
                <a:spcPct val="100000"/>
              </a:lnSpc>
              <a:spcBef>
                <a:spcPts val="100"/>
              </a:spcBef>
            </a:pPr>
            <a:r>
              <a:rPr spc="-5" dirty="0"/>
              <a:t>Rags/</a:t>
            </a:r>
            <a:r>
              <a:rPr lang="en-US" spc="-5" dirty="0"/>
              <a:t>Absorbents</a:t>
            </a:r>
            <a:endParaRPr dirty="0"/>
          </a:p>
        </p:txBody>
      </p:sp>
      <p:sp>
        <p:nvSpPr>
          <p:cNvPr id="5" name="object 5"/>
          <p:cNvSpPr txBox="1"/>
          <p:nvPr/>
        </p:nvSpPr>
        <p:spPr>
          <a:xfrm>
            <a:off x="519775" y="3830248"/>
            <a:ext cx="7701915" cy="3027752"/>
          </a:xfrm>
          <a:prstGeom prst="rect">
            <a:avLst/>
          </a:prstGeom>
        </p:spPr>
        <p:txBody>
          <a:bodyPr vert="horz" wrap="square" lIns="0" tIns="57150" rIns="0" bIns="0" rtlCol="0">
            <a:spAutoFit/>
          </a:bodyPr>
          <a:lstStyle/>
          <a:p>
            <a:pPr marL="195580" indent="-182880">
              <a:lnSpc>
                <a:spcPct val="100000"/>
              </a:lnSpc>
              <a:spcBef>
                <a:spcPts val="450"/>
              </a:spcBef>
              <a:buClr>
                <a:schemeClr val="tx1"/>
              </a:buClr>
              <a:buSzPct val="79166"/>
              <a:buChar char="•"/>
              <a:tabLst>
                <a:tab pos="195580" algn="l"/>
              </a:tabLst>
            </a:pPr>
            <a:r>
              <a:rPr sz="2400" spc="-5" dirty="0">
                <a:latin typeface="Corbel"/>
                <a:cs typeface="Corbel"/>
              </a:rPr>
              <a:t>Non-hazardous </a:t>
            </a:r>
            <a:r>
              <a:rPr sz="2400" dirty="0">
                <a:latin typeface="Corbel"/>
                <a:cs typeface="Corbel"/>
              </a:rPr>
              <a:t>if </a:t>
            </a:r>
            <a:r>
              <a:rPr sz="2400" spc="-5" dirty="0">
                <a:latin typeface="Corbel"/>
                <a:cs typeface="Corbel"/>
              </a:rPr>
              <a:t>they </a:t>
            </a:r>
            <a:r>
              <a:rPr lang="en-US" sz="2400" spc="-5" dirty="0">
                <a:latin typeface="Corbel"/>
                <a:cs typeface="Corbel"/>
              </a:rPr>
              <a:t>don’t contain </a:t>
            </a:r>
            <a:r>
              <a:rPr sz="2400" spc="-5" dirty="0">
                <a:latin typeface="Corbel"/>
                <a:cs typeface="Corbel"/>
              </a:rPr>
              <a:t>free</a:t>
            </a:r>
            <a:r>
              <a:rPr sz="2400" spc="-25" dirty="0">
                <a:latin typeface="Corbel"/>
                <a:cs typeface="Corbel"/>
              </a:rPr>
              <a:t> </a:t>
            </a:r>
            <a:r>
              <a:rPr sz="2400" dirty="0">
                <a:latin typeface="Corbel"/>
                <a:cs typeface="Corbel"/>
              </a:rPr>
              <a:t>liquids</a:t>
            </a:r>
          </a:p>
          <a:p>
            <a:pPr marL="469900" lvl="1" indent="-183515">
              <a:lnSpc>
                <a:spcPct val="100000"/>
              </a:lnSpc>
              <a:spcBef>
                <a:spcPts val="320"/>
              </a:spcBef>
              <a:buClr>
                <a:schemeClr val="tx1"/>
              </a:buClr>
              <a:buSzPct val="81818"/>
              <a:buChar char="•"/>
              <a:tabLst>
                <a:tab pos="469900" algn="l"/>
              </a:tabLst>
            </a:pPr>
            <a:r>
              <a:rPr sz="2200" spc="-5" dirty="0">
                <a:latin typeface="Corbel"/>
                <a:cs typeface="Corbel"/>
              </a:rPr>
              <a:t>May be disposed </a:t>
            </a:r>
            <a:r>
              <a:rPr sz="2200" dirty="0">
                <a:latin typeface="Corbel"/>
                <a:cs typeface="Corbel"/>
              </a:rPr>
              <a:t>of </a:t>
            </a:r>
            <a:r>
              <a:rPr sz="2200" spc="-5" dirty="0">
                <a:latin typeface="Corbel"/>
                <a:cs typeface="Corbel"/>
              </a:rPr>
              <a:t>as industrial solid</a:t>
            </a:r>
            <a:r>
              <a:rPr sz="2200" spc="-30" dirty="0">
                <a:latin typeface="Corbel"/>
                <a:cs typeface="Corbel"/>
              </a:rPr>
              <a:t> </a:t>
            </a:r>
            <a:r>
              <a:rPr sz="2200" spc="-5" dirty="0">
                <a:latin typeface="Corbel"/>
                <a:cs typeface="Corbel"/>
              </a:rPr>
              <a:t>waste</a:t>
            </a:r>
            <a:endParaRPr lang="en-US" sz="2200" spc="-5" dirty="0">
              <a:latin typeface="Corbel"/>
              <a:cs typeface="Corbel"/>
            </a:endParaRPr>
          </a:p>
          <a:p>
            <a:pPr marL="286385" lvl="1">
              <a:lnSpc>
                <a:spcPct val="100000"/>
              </a:lnSpc>
              <a:spcBef>
                <a:spcPts val="320"/>
              </a:spcBef>
              <a:buClr>
                <a:schemeClr val="tx1"/>
              </a:buClr>
              <a:buSzPct val="81818"/>
              <a:tabLst>
                <a:tab pos="469900" algn="l"/>
              </a:tabLst>
            </a:pPr>
            <a:r>
              <a:rPr lang="en-US" sz="2200" spc="-5" dirty="0">
                <a:latin typeface="Corbel"/>
                <a:cs typeface="Corbel"/>
              </a:rPr>
              <a:t> (always double check with solid waste provider before placing in the garbage for disposal) </a:t>
            </a:r>
            <a:endParaRPr sz="2200" dirty="0">
              <a:latin typeface="Corbel"/>
              <a:cs typeface="Corbel"/>
            </a:endParaRPr>
          </a:p>
          <a:p>
            <a:pPr marL="195580" indent="-182880">
              <a:lnSpc>
                <a:spcPct val="100000"/>
              </a:lnSpc>
              <a:spcBef>
                <a:spcPts val="254"/>
              </a:spcBef>
              <a:buClr>
                <a:schemeClr val="tx1"/>
              </a:buClr>
              <a:buSzPct val="79166"/>
              <a:buChar char="•"/>
              <a:tabLst>
                <a:tab pos="195580" algn="l"/>
              </a:tabLst>
            </a:pPr>
            <a:r>
              <a:rPr sz="2400" spc="-5" dirty="0">
                <a:latin typeface="Corbel"/>
                <a:cs typeface="Corbel"/>
              </a:rPr>
              <a:t>Store sorbents </a:t>
            </a:r>
            <a:r>
              <a:rPr sz="2400" dirty="0">
                <a:latin typeface="Corbel"/>
                <a:cs typeface="Corbel"/>
              </a:rPr>
              <a:t>in </a:t>
            </a:r>
            <a:r>
              <a:rPr sz="2400" spc="-5" dirty="0">
                <a:latin typeface="Corbel"/>
                <a:cs typeface="Corbel"/>
              </a:rPr>
              <a:t>flammable</a:t>
            </a:r>
            <a:r>
              <a:rPr sz="2400" spc="-10" dirty="0">
                <a:latin typeface="Corbel"/>
                <a:cs typeface="Corbel"/>
              </a:rPr>
              <a:t> </a:t>
            </a:r>
            <a:r>
              <a:rPr sz="2400" spc="-5" dirty="0">
                <a:latin typeface="Corbel"/>
                <a:cs typeface="Corbel"/>
              </a:rPr>
              <a:t>cans</a:t>
            </a:r>
            <a:endParaRPr sz="2400" dirty="0">
              <a:latin typeface="Corbel"/>
              <a:cs typeface="Corbel"/>
            </a:endParaRPr>
          </a:p>
          <a:p>
            <a:pPr marL="195580" indent="-182880">
              <a:lnSpc>
                <a:spcPct val="100000"/>
              </a:lnSpc>
              <a:spcBef>
                <a:spcPts val="335"/>
              </a:spcBef>
              <a:buClr>
                <a:schemeClr val="tx1"/>
              </a:buClr>
              <a:buSzPct val="79166"/>
              <a:buChar char="•"/>
              <a:tabLst>
                <a:tab pos="195580" algn="l"/>
              </a:tabLst>
            </a:pPr>
            <a:r>
              <a:rPr sz="2400" dirty="0">
                <a:latin typeface="Corbel"/>
                <a:cs typeface="Corbel"/>
              </a:rPr>
              <a:t>No labeling is</a:t>
            </a:r>
            <a:r>
              <a:rPr sz="2400" spc="-35" dirty="0">
                <a:latin typeface="Corbel"/>
                <a:cs typeface="Corbel"/>
              </a:rPr>
              <a:t> </a:t>
            </a:r>
            <a:r>
              <a:rPr sz="2400" dirty="0">
                <a:latin typeface="Corbel"/>
                <a:cs typeface="Corbel"/>
              </a:rPr>
              <a:t>required</a:t>
            </a:r>
          </a:p>
          <a:p>
            <a:pPr marL="469900" marR="5080" lvl="1" indent="-182880">
              <a:lnSpc>
                <a:spcPts val="2400"/>
              </a:lnSpc>
              <a:spcBef>
                <a:spcPts val="600"/>
              </a:spcBef>
              <a:buClr>
                <a:schemeClr val="tx1"/>
              </a:buClr>
              <a:buSzPct val="81818"/>
              <a:buChar char="•"/>
              <a:tabLst>
                <a:tab pos="469900" algn="l"/>
              </a:tabLst>
            </a:pPr>
            <a:r>
              <a:rPr sz="2200" dirty="0">
                <a:latin typeface="Corbel"/>
                <a:cs typeface="Corbel"/>
              </a:rPr>
              <a:t>Anoka </a:t>
            </a:r>
            <a:r>
              <a:rPr sz="2200" spc="-5" dirty="0">
                <a:latin typeface="Corbel"/>
                <a:cs typeface="Corbel"/>
              </a:rPr>
              <a:t>County </a:t>
            </a:r>
            <a:r>
              <a:rPr sz="2200" i="1" spc="-5" dirty="0">
                <a:latin typeface="Corbel"/>
                <a:cs typeface="Corbel"/>
              </a:rPr>
              <a:t>encourages </a:t>
            </a:r>
            <a:r>
              <a:rPr sz="2200" dirty="0">
                <a:latin typeface="Corbel"/>
                <a:cs typeface="Corbel"/>
              </a:rPr>
              <a:t>a </a:t>
            </a:r>
            <a:r>
              <a:rPr sz="2200" spc="-5" dirty="0">
                <a:latin typeface="Corbel"/>
                <a:cs typeface="Corbel"/>
              </a:rPr>
              <a:t>descriptive name </a:t>
            </a:r>
            <a:r>
              <a:rPr sz="2200" dirty="0">
                <a:latin typeface="Corbel"/>
                <a:cs typeface="Corbel"/>
              </a:rPr>
              <a:t>on a </a:t>
            </a:r>
            <a:r>
              <a:rPr sz="2200" spc="-5" dirty="0">
                <a:latin typeface="Corbel"/>
                <a:cs typeface="Corbel"/>
              </a:rPr>
              <a:t>label such as  </a:t>
            </a:r>
            <a:r>
              <a:rPr sz="2200" spc="-5" dirty="0">
                <a:solidFill>
                  <a:srgbClr val="FFFF00"/>
                </a:solidFill>
                <a:latin typeface="Corbel"/>
                <a:cs typeface="Corbel"/>
              </a:rPr>
              <a:t>“Ignitable </a:t>
            </a:r>
            <a:r>
              <a:rPr sz="2200" dirty="0">
                <a:solidFill>
                  <a:srgbClr val="FFFF00"/>
                </a:solidFill>
                <a:latin typeface="Corbel"/>
                <a:cs typeface="Corbel"/>
              </a:rPr>
              <a:t>Only </a:t>
            </a:r>
            <a:r>
              <a:rPr sz="2200" spc="-5" dirty="0">
                <a:solidFill>
                  <a:srgbClr val="FFFF00"/>
                </a:solidFill>
                <a:latin typeface="Corbel"/>
                <a:cs typeface="Corbel"/>
              </a:rPr>
              <a:t>Rags” </a:t>
            </a:r>
            <a:r>
              <a:rPr sz="2200" dirty="0">
                <a:solidFill>
                  <a:srgbClr val="FFFF00"/>
                </a:solidFill>
                <a:latin typeface="Corbel"/>
                <a:cs typeface="Corbel"/>
              </a:rPr>
              <a:t>or a</a:t>
            </a:r>
            <a:r>
              <a:rPr sz="2200" spc="-105" dirty="0">
                <a:solidFill>
                  <a:srgbClr val="FFFF00"/>
                </a:solidFill>
                <a:latin typeface="Corbel"/>
                <a:cs typeface="Corbel"/>
              </a:rPr>
              <a:t> </a:t>
            </a:r>
            <a:r>
              <a:rPr sz="2200" spc="-5" dirty="0">
                <a:solidFill>
                  <a:srgbClr val="FFFF00"/>
                </a:solidFill>
                <a:latin typeface="Corbel"/>
                <a:cs typeface="Corbel"/>
              </a:rPr>
              <a:t>pictogram.</a:t>
            </a:r>
            <a:endParaRPr sz="2200" dirty="0">
              <a:solidFill>
                <a:srgbClr val="FFFF00"/>
              </a:solidFill>
              <a:latin typeface="Corbel"/>
              <a:cs typeface="Corbel"/>
            </a:endParaRPr>
          </a:p>
        </p:txBody>
      </p:sp>
      <p:sp>
        <p:nvSpPr>
          <p:cNvPr id="6" name="object 6"/>
          <p:cNvSpPr txBox="1"/>
          <p:nvPr/>
        </p:nvSpPr>
        <p:spPr>
          <a:xfrm>
            <a:off x="1905000" y="2631695"/>
            <a:ext cx="5217160" cy="995044"/>
          </a:xfrm>
          <a:prstGeom prst="rect">
            <a:avLst/>
          </a:prstGeom>
        </p:spPr>
        <p:txBody>
          <a:bodyPr vert="horz" wrap="square" lIns="0" tIns="33655" rIns="0" bIns="0" rtlCol="0">
            <a:spAutoFit/>
          </a:bodyPr>
          <a:lstStyle/>
          <a:p>
            <a:pPr marL="1163320" marR="5080" indent="-1151255">
              <a:lnSpc>
                <a:spcPts val="3790"/>
              </a:lnSpc>
              <a:spcBef>
                <a:spcPts val="265"/>
              </a:spcBef>
            </a:pPr>
            <a:r>
              <a:rPr sz="3200" b="1" spc="-5" dirty="0">
                <a:solidFill>
                  <a:srgbClr val="FFFFFF"/>
                </a:solidFill>
                <a:latin typeface="Corbel"/>
                <a:cs typeface="Corbel"/>
              </a:rPr>
              <a:t>Ignitable-Only Rags/Sorbents  </a:t>
            </a:r>
            <a:r>
              <a:rPr sz="3200" b="1" spc="-10" dirty="0">
                <a:solidFill>
                  <a:srgbClr val="FFFFFF"/>
                </a:solidFill>
                <a:latin typeface="Corbel"/>
                <a:cs typeface="Corbel"/>
              </a:rPr>
              <a:t>D001/F003</a:t>
            </a:r>
            <a:r>
              <a:rPr sz="3200" b="1" dirty="0">
                <a:solidFill>
                  <a:srgbClr val="FFFFFF"/>
                </a:solidFill>
                <a:latin typeface="Corbel"/>
                <a:cs typeface="Corbel"/>
              </a:rPr>
              <a:t> </a:t>
            </a:r>
            <a:r>
              <a:rPr sz="3200" b="1" spc="-5" dirty="0">
                <a:solidFill>
                  <a:srgbClr val="FFFFFF"/>
                </a:solidFill>
                <a:latin typeface="Corbel"/>
                <a:cs typeface="Corbel"/>
              </a:rPr>
              <a:t>listed</a:t>
            </a:r>
            <a:endParaRPr sz="3200" dirty="0">
              <a:latin typeface="Corbel"/>
              <a:cs typeface="Corbel"/>
            </a:endParaRPr>
          </a:p>
        </p:txBody>
      </p:sp>
      <p:pic>
        <p:nvPicPr>
          <p:cNvPr id="4098" name="Picture 2" descr="Safe Disposal of Oily or Flammable Rags | Mendham Fire Department">
            <a:extLst>
              <a:ext uri="{FF2B5EF4-FFF2-40B4-BE49-F238E27FC236}">
                <a16:creationId xmlns:a16="http://schemas.microsoft.com/office/drawing/2014/main" id="{CFE79554-FBF1-9C53-1F37-3DBB45CCC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5687" y="2399683"/>
            <a:ext cx="2999050" cy="2152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3084929-C546-7EF6-E37C-9614724729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2600" y="4665457"/>
            <a:ext cx="1981200"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878608"/>
            <a:ext cx="4572875" cy="566822"/>
          </a:xfrm>
          <a:prstGeom prst="rect">
            <a:avLst/>
          </a:prstGeom>
        </p:spPr>
        <p:txBody>
          <a:bodyPr vert="horz" wrap="square" lIns="0" tIns="12700" rIns="0" bIns="0" rtlCol="0">
            <a:spAutoFit/>
          </a:bodyPr>
          <a:lstStyle/>
          <a:p>
            <a:pPr marL="12700">
              <a:lnSpc>
                <a:spcPct val="100000"/>
              </a:lnSpc>
              <a:spcBef>
                <a:spcPts val="100"/>
              </a:spcBef>
            </a:pPr>
            <a:r>
              <a:rPr spc="-5" dirty="0"/>
              <a:t>Rags</a:t>
            </a:r>
            <a:r>
              <a:rPr lang="en-US" spc="-5" dirty="0"/>
              <a:t>/Absorbents</a:t>
            </a:r>
            <a:endParaRPr dirty="0"/>
          </a:p>
        </p:txBody>
      </p:sp>
      <p:sp>
        <p:nvSpPr>
          <p:cNvPr id="3" name="object 3"/>
          <p:cNvSpPr txBox="1"/>
          <p:nvPr/>
        </p:nvSpPr>
        <p:spPr>
          <a:xfrm>
            <a:off x="304800" y="2667000"/>
            <a:ext cx="6376670" cy="2769989"/>
          </a:xfrm>
          <a:prstGeom prst="rect">
            <a:avLst/>
          </a:prstGeom>
        </p:spPr>
        <p:txBody>
          <a:bodyPr vert="horz" wrap="square" lIns="0" tIns="12700" rIns="0" bIns="0" rtlCol="0">
            <a:spAutoFit/>
          </a:bodyPr>
          <a:lstStyle/>
          <a:p>
            <a:pPr marL="12700">
              <a:lnSpc>
                <a:spcPts val="4310"/>
              </a:lnSpc>
              <a:spcBef>
                <a:spcPts val="100"/>
              </a:spcBef>
            </a:pPr>
            <a:r>
              <a:rPr sz="3600" spc="-5" dirty="0">
                <a:solidFill>
                  <a:srgbClr val="FFFF00"/>
                </a:solidFill>
                <a:uFill>
                  <a:solidFill>
                    <a:srgbClr val="000000"/>
                  </a:solidFill>
                </a:uFill>
                <a:latin typeface="Corbel"/>
                <a:cs typeface="Corbel"/>
              </a:rPr>
              <a:t>Hazardous Waste</a:t>
            </a:r>
            <a:r>
              <a:rPr sz="3600" spc="-210" dirty="0">
                <a:solidFill>
                  <a:srgbClr val="FFFF00"/>
                </a:solidFill>
                <a:uFill>
                  <a:solidFill>
                    <a:srgbClr val="000000"/>
                  </a:solidFill>
                </a:uFill>
                <a:latin typeface="Corbel"/>
                <a:cs typeface="Corbel"/>
              </a:rPr>
              <a:t> </a:t>
            </a:r>
            <a:r>
              <a:rPr sz="3600" spc="-5" dirty="0">
                <a:solidFill>
                  <a:srgbClr val="FFFF00"/>
                </a:solidFill>
                <a:uFill>
                  <a:solidFill>
                    <a:srgbClr val="000000"/>
                  </a:solidFill>
                </a:uFill>
                <a:latin typeface="Corbel"/>
                <a:cs typeface="Corbel"/>
              </a:rPr>
              <a:t>Rags/Sorbents</a:t>
            </a:r>
            <a:endParaRPr sz="3600" dirty="0">
              <a:solidFill>
                <a:srgbClr val="FFFF00"/>
              </a:solidFill>
              <a:latin typeface="Corbel"/>
              <a:cs typeface="Corbel"/>
            </a:endParaRPr>
          </a:p>
          <a:p>
            <a:pPr marL="424180" indent="-182880">
              <a:lnSpc>
                <a:spcPts val="2870"/>
              </a:lnSpc>
              <a:buClr>
                <a:schemeClr val="tx1"/>
              </a:buClr>
              <a:buSzPct val="79166"/>
              <a:buChar char="•"/>
              <a:tabLst>
                <a:tab pos="424180" algn="l"/>
              </a:tabLst>
            </a:pPr>
            <a:r>
              <a:rPr sz="2400" spc="-35" dirty="0">
                <a:solidFill>
                  <a:schemeClr val="bg1"/>
                </a:solidFill>
                <a:latin typeface="Corbel"/>
                <a:cs typeface="Corbel"/>
              </a:rPr>
              <a:t>Toxic </a:t>
            </a:r>
            <a:r>
              <a:rPr sz="2400" dirty="0">
                <a:solidFill>
                  <a:schemeClr val="bg1"/>
                </a:solidFill>
                <a:latin typeface="Corbel"/>
                <a:cs typeface="Corbel"/>
              </a:rPr>
              <a:t>solvents – All other F-listed</a:t>
            </a:r>
            <a:r>
              <a:rPr sz="2400" spc="-135" dirty="0">
                <a:solidFill>
                  <a:schemeClr val="bg1"/>
                </a:solidFill>
                <a:latin typeface="Corbel"/>
                <a:cs typeface="Corbel"/>
              </a:rPr>
              <a:t> </a:t>
            </a:r>
            <a:r>
              <a:rPr sz="2400" dirty="0">
                <a:solidFill>
                  <a:schemeClr val="bg1"/>
                </a:solidFill>
                <a:latin typeface="Corbel"/>
                <a:cs typeface="Corbel"/>
              </a:rPr>
              <a:t>solvents</a:t>
            </a:r>
          </a:p>
          <a:p>
            <a:pPr marL="424180" marR="228600" indent="-182880">
              <a:lnSpc>
                <a:spcPts val="2590"/>
              </a:lnSpc>
              <a:spcBef>
                <a:spcPts val="665"/>
              </a:spcBef>
              <a:buClr>
                <a:schemeClr val="tx1"/>
              </a:buClr>
              <a:buSzPct val="79166"/>
              <a:buChar char="•"/>
              <a:tabLst>
                <a:tab pos="424180" algn="l"/>
              </a:tabLst>
            </a:pPr>
            <a:r>
              <a:rPr sz="2400" spc="-5" dirty="0">
                <a:latin typeface="Corbel"/>
                <a:cs typeface="Corbel"/>
              </a:rPr>
              <a:t>Must </a:t>
            </a:r>
            <a:r>
              <a:rPr sz="2400" dirty="0">
                <a:latin typeface="Corbel"/>
                <a:cs typeface="Corbel"/>
              </a:rPr>
              <a:t>be </a:t>
            </a:r>
            <a:r>
              <a:rPr sz="2400" spc="-5" dirty="0">
                <a:latin typeface="Corbel"/>
                <a:cs typeface="Corbel"/>
              </a:rPr>
              <a:t>stored </a:t>
            </a:r>
            <a:r>
              <a:rPr sz="2400" dirty="0">
                <a:latin typeface="Corbel"/>
                <a:cs typeface="Corbel"/>
              </a:rPr>
              <a:t>in a </a:t>
            </a:r>
            <a:r>
              <a:rPr sz="2400" spc="-5" dirty="0">
                <a:latin typeface="Corbel"/>
                <a:cs typeface="Corbel"/>
              </a:rPr>
              <a:t>closable container </a:t>
            </a:r>
            <a:r>
              <a:rPr sz="2400" dirty="0">
                <a:latin typeface="Corbel"/>
                <a:cs typeface="Corbel"/>
              </a:rPr>
              <a:t>labeled  </a:t>
            </a:r>
            <a:r>
              <a:rPr sz="2400" spc="-5" dirty="0">
                <a:latin typeface="Corbel"/>
                <a:cs typeface="Corbel"/>
              </a:rPr>
              <a:t>as </a:t>
            </a:r>
            <a:r>
              <a:rPr sz="2400" spc="-5" dirty="0">
                <a:solidFill>
                  <a:schemeClr val="bg1"/>
                </a:solidFill>
                <a:latin typeface="Corbel"/>
                <a:cs typeface="Corbel"/>
              </a:rPr>
              <a:t>hazardous </a:t>
            </a:r>
            <a:r>
              <a:rPr sz="2400" dirty="0">
                <a:solidFill>
                  <a:schemeClr val="bg1"/>
                </a:solidFill>
                <a:latin typeface="Corbel"/>
                <a:cs typeface="Corbel"/>
              </a:rPr>
              <a:t>waste</a:t>
            </a:r>
            <a:r>
              <a:rPr sz="2400" dirty="0">
                <a:latin typeface="Corbel"/>
                <a:cs typeface="Corbel"/>
              </a:rPr>
              <a:t>, with a </a:t>
            </a:r>
            <a:r>
              <a:rPr sz="2400" dirty="0">
                <a:solidFill>
                  <a:schemeClr val="bg1"/>
                </a:solidFill>
                <a:uFill>
                  <a:solidFill>
                    <a:srgbClr val="000000"/>
                  </a:solidFill>
                </a:uFill>
                <a:latin typeface="Corbel"/>
                <a:cs typeface="Corbel"/>
              </a:rPr>
              <a:t>descriptive </a:t>
            </a:r>
            <a:r>
              <a:rPr sz="2400" spc="-5" dirty="0">
                <a:solidFill>
                  <a:schemeClr val="bg1"/>
                </a:solidFill>
                <a:uFill>
                  <a:solidFill>
                    <a:srgbClr val="000000"/>
                  </a:solidFill>
                </a:uFill>
                <a:latin typeface="Corbel"/>
                <a:cs typeface="Corbel"/>
              </a:rPr>
              <a:t>name </a:t>
            </a:r>
            <a:r>
              <a:rPr sz="2400" spc="-5" dirty="0">
                <a:solidFill>
                  <a:schemeClr val="bg1"/>
                </a:solidFill>
                <a:latin typeface="Corbel"/>
                <a:cs typeface="Corbel"/>
              </a:rPr>
              <a:t> </a:t>
            </a:r>
            <a:r>
              <a:rPr sz="2400" spc="-5" dirty="0">
                <a:latin typeface="Corbel"/>
                <a:cs typeface="Corbel"/>
              </a:rPr>
              <a:t>and an </a:t>
            </a:r>
            <a:r>
              <a:rPr sz="2400" spc="-10" dirty="0">
                <a:solidFill>
                  <a:schemeClr val="bg1"/>
                </a:solidFill>
                <a:uFill>
                  <a:solidFill>
                    <a:srgbClr val="000000"/>
                  </a:solidFill>
                </a:uFill>
                <a:latin typeface="Corbel"/>
                <a:cs typeface="Corbel"/>
              </a:rPr>
              <a:t>accumulation </a:t>
            </a:r>
            <a:r>
              <a:rPr sz="2400" spc="-5" dirty="0">
                <a:solidFill>
                  <a:schemeClr val="bg1"/>
                </a:solidFill>
                <a:uFill>
                  <a:solidFill>
                    <a:srgbClr val="000000"/>
                  </a:solidFill>
                </a:uFill>
                <a:latin typeface="Corbel"/>
                <a:cs typeface="Corbel"/>
              </a:rPr>
              <a:t>start</a:t>
            </a:r>
            <a:r>
              <a:rPr sz="2400" spc="-20" dirty="0">
                <a:solidFill>
                  <a:schemeClr val="bg1"/>
                </a:solidFill>
                <a:uFill>
                  <a:solidFill>
                    <a:srgbClr val="000000"/>
                  </a:solidFill>
                </a:uFill>
                <a:latin typeface="Corbel"/>
                <a:cs typeface="Corbel"/>
              </a:rPr>
              <a:t> </a:t>
            </a:r>
            <a:r>
              <a:rPr sz="2400" dirty="0">
                <a:solidFill>
                  <a:schemeClr val="bg1"/>
                </a:solidFill>
                <a:uFill>
                  <a:solidFill>
                    <a:srgbClr val="000000"/>
                  </a:solidFill>
                </a:uFill>
                <a:latin typeface="Corbel"/>
                <a:cs typeface="Corbel"/>
              </a:rPr>
              <a:t>date</a:t>
            </a:r>
            <a:r>
              <a:rPr sz="2400" dirty="0">
                <a:latin typeface="Corbel"/>
                <a:cs typeface="Corbel"/>
              </a:rPr>
              <a:t>.</a:t>
            </a:r>
          </a:p>
          <a:p>
            <a:pPr marL="424180" marR="5080" indent="-182880">
              <a:lnSpc>
                <a:spcPts val="2590"/>
              </a:lnSpc>
              <a:spcBef>
                <a:spcPts val="625"/>
              </a:spcBef>
              <a:buClr>
                <a:schemeClr val="tx1"/>
              </a:buClr>
              <a:buSzPct val="79166"/>
              <a:buChar char="•"/>
              <a:tabLst>
                <a:tab pos="424180" algn="l"/>
              </a:tabLst>
            </a:pPr>
            <a:r>
              <a:rPr sz="2400" spc="-15" dirty="0">
                <a:latin typeface="Corbel"/>
                <a:cs typeface="Corbel"/>
              </a:rPr>
              <a:t>Portable </a:t>
            </a:r>
            <a:r>
              <a:rPr sz="2400" spc="-5" dirty="0">
                <a:latin typeface="Corbel"/>
                <a:cs typeface="Corbel"/>
              </a:rPr>
              <a:t>cans </a:t>
            </a:r>
            <a:r>
              <a:rPr sz="2400" dirty="0">
                <a:latin typeface="Corbel"/>
                <a:cs typeface="Corbel"/>
              </a:rPr>
              <a:t>designated as satellite </a:t>
            </a:r>
            <a:r>
              <a:rPr sz="2400" spc="-5" dirty="0">
                <a:latin typeface="Corbel"/>
                <a:cs typeface="Corbel"/>
              </a:rPr>
              <a:t>containers  </a:t>
            </a:r>
            <a:r>
              <a:rPr sz="2400" dirty="0">
                <a:latin typeface="Corbel"/>
                <a:cs typeface="Corbel"/>
              </a:rPr>
              <a:t>do</a:t>
            </a:r>
            <a:r>
              <a:rPr sz="2400" dirty="0">
                <a:solidFill>
                  <a:srgbClr val="FF0000"/>
                </a:solidFill>
                <a:latin typeface="Corbel"/>
                <a:cs typeface="Corbel"/>
              </a:rPr>
              <a:t> </a:t>
            </a:r>
            <a:r>
              <a:rPr sz="2400" b="1" spc="-5" dirty="0">
                <a:solidFill>
                  <a:srgbClr val="FF0000"/>
                </a:solidFill>
                <a:highlight>
                  <a:srgbClr val="FFFF00"/>
                </a:highlight>
                <a:uFill>
                  <a:solidFill>
                    <a:srgbClr val="000000"/>
                  </a:solidFill>
                </a:uFill>
                <a:latin typeface="Corbel"/>
                <a:cs typeface="Corbel"/>
              </a:rPr>
              <a:t>not</a:t>
            </a:r>
            <a:r>
              <a:rPr sz="2400" spc="-5" dirty="0">
                <a:solidFill>
                  <a:srgbClr val="FF0000"/>
                </a:solidFill>
                <a:latin typeface="Corbel"/>
                <a:cs typeface="Corbel"/>
              </a:rPr>
              <a:t> </a:t>
            </a:r>
            <a:r>
              <a:rPr sz="2400" dirty="0">
                <a:latin typeface="Corbel"/>
                <a:cs typeface="Corbel"/>
              </a:rPr>
              <a:t>need an </a:t>
            </a:r>
            <a:r>
              <a:rPr sz="2400" spc="-5" dirty="0">
                <a:latin typeface="Corbel"/>
                <a:cs typeface="Corbel"/>
              </a:rPr>
              <a:t>accumulation start</a:t>
            </a:r>
            <a:r>
              <a:rPr sz="2400" spc="-65" dirty="0">
                <a:latin typeface="Corbel"/>
                <a:cs typeface="Corbel"/>
              </a:rPr>
              <a:t> </a:t>
            </a:r>
            <a:r>
              <a:rPr sz="2400" dirty="0">
                <a:latin typeface="Corbel"/>
                <a:cs typeface="Corbel"/>
              </a:rPr>
              <a:t>date</a:t>
            </a:r>
          </a:p>
        </p:txBody>
      </p:sp>
      <p:sp>
        <p:nvSpPr>
          <p:cNvPr id="4" name="object 4"/>
          <p:cNvSpPr/>
          <p:nvPr/>
        </p:nvSpPr>
        <p:spPr>
          <a:xfrm>
            <a:off x="7847010" y="818757"/>
            <a:ext cx="3657903" cy="5353442"/>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7808910" y="780657"/>
            <a:ext cx="3734435" cy="5429885"/>
          </a:xfrm>
          <a:custGeom>
            <a:avLst/>
            <a:gdLst/>
            <a:ahLst/>
            <a:cxnLst/>
            <a:rect l="l" t="t" r="r" b="b"/>
            <a:pathLst>
              <a:path w="3734434" h="5429885">
                <a:moveTo>
                  <a:pt x="0" y="0"/>
                </a:moveTo>
                <a:lnTo>
                  <a:pt x="3734103" y="0"/>
                </a:lnTo>
                <a:lnTo>
                  <a:pt x="3734103" y="5429641"/>
                </a:lnTo>
                <a:lnTo>
                  <a:pt x="0" y="5429641"/>
                </a:lnTo>
                <a:lnTo>
                  <a:pt x="0" y="0"/>
                </a:lnTo>
                <a:close/>
              </a:path>
            </a:pathLst>
          </a:custGeom>
          <a:ln w="76200">
            <a:solidFill>
              <a:schemeClr val="bg1"/>
            </a:solidFill>
          </a:ln>
        </p:spPr>
        <p:txBody>
          <a:bodyPr wrap="square" lIns="0" tIns="0" rIns="0" bIns="0" rtlCol="0"/>
          <a:lstStyle/>
          <a:p>
            <a:endParaRPr dirty="0"/>
          </a:p>
        </p:txBody>
      </p:sp>
      <p:sp>
        <p:nvSpPr>
          <p:cNvPr id="6" name="object 7">
            <a:extLst>
              <a:ext uri="{FF2B5EF4-FFF2-40B4-BE49-F238E27FC236}">
                <a16:creationId xmlns:a16="http://schemas.microsoft.com/office/drawing/2014/main" id="{30A52168-2569-41EF-AA48-3C0C38C585BF}"/>
              </a:ext>
            </a:extLst>
          </p:cNvPr>
          <p:cNvSpPr/>
          <p:nvPr/>
        </p:nvSpPr>
        <p:spPr>
          <a:xfrm>
            <a:off x="152400" y="2512694"/>
            <a:ext cx="6529070" cy="3202305"/>
          </a:xfrm>
          <a:custGeom>
            <a:avLst/>
            <a:gdLst/>
            <a:ahLst/>
            <a:cxnLst/>
            <a:rect l="l" t="t" r="r" b="b"/>
            <a:pathLst>
              <a:path w="3546475" h="2895600">
                <a:moveTo>
                  <a:pt x="0" y="0"/>
                </a:moveTo>
                <a:lnTo>
                  <a:pt x="3546230" y="0"/>
                </a:lnTo>
                <a:lnTo>
                  <a:pt x="3546230" y="2895599"/>
                </a:lnTo>
                <a:lnTo>
                  <a:pt x="0" y="2895599"/>
                </a:lnTo>
                <a:lnTo>
                  <a:pt x="0" y="0"/>
                </a:lnTo>
                <a:close/>
              </a:path>
            </a:pathLst>
          </a:custGeom>
          <a:ln w="76200">
            <a:solidFill>
              <a:schemeClr val="bg1">
                <a:lumMod val="95000"/>
                <a:lumOff val="5000"/>
              </a:schemeClr>
            </a:solidFill>
          </a:ln>
        </p:spPr>
        <p:txBody>
          <a:bodyPr wrap="square" lIns="0" tIns="0" rIns="0" bIns="0" rtlCol="0"/>
          <a:lstStyle/>
          <a:p>
            <a:endParaRP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6087" y="935732"/>
            <a:ext cx="5104449" cy="566822"/>
          </a:xfrm>
          <a:prstGeom prst="rect">
            <a:avLst/>
          </a:prstGeom>
        </p:spPr>
        <p:txBody>
          <a:bodyPr vert="horz" wrap="square" lIns="0" tIns="12700" rIns="0" bIns="0" rtlCol="0">
            <a:spAutoFit/>
          </a:bodyPr>
          <a:lstStyle/>
          <a:p>
            <a:pPr marL="12700">
              <a:lnSpc>
                <a:spcPct val="100000"/>
              </a:lnSpc>
              <a:spcBef>
                <a:spcPts val="100"/>
              </a:spcBef>
            </a:pPr>
            <a:r>
              <a:rPr spc="-5" dirty="0"/>
              <a:t>Rags/</a:t>
            </a:r>
            <a:r>
              <a:rPr lang="en-US" spc="-5" dirty="0"/>
              <a:t>Absorbents</a:t>
            </a:r>
            <a:endParaRPr dirty="0"/>
          </a:p>
        </p:txBody>
      </p:sp>
      <p:sp>
        <p:nvSpPr>
          <p:cNvPr id="3" name="object 3"/>
          <p:cNvSpPr txBox="1"/>
          <p:nvPr/>
        </p:nvSpPr>
        <p:spPr>
          <a:xfrm>
            <a:off x="6934201" y="2510847"/>
            <a:ext cx="5257800" cy="3911327"/>
          </a:xfrm>
          <a:prstGeom prst="rect">
            <a:avLst/>
          </a:prstGeom>
        </p:spPr>
        <p:txBody>
          <a:bodyPr vert="horz" wrap="square" lIns="0" tIns="12700" rIns="0" bIns="0" rtlCol="0">
            <a:spAutoFit/>
          </a:bodyPr>
          <a:lstStyle/>
          <a:p>
            <a:pPr marL="12700">
              <a:lnSpc>
                <a:spcPts val="4310"/>
              </a:lnSpc>
              <a:spcBef>
                <a:spcPts val="100"/>
              </a:spcBef>
              <a:buClr>
                <a:srgbClr val="A6B727"/>
              </a:buClr>
              <a:buSzPct val="80555"/>
              <a:tabLst>
                <a:tab pos="195580" algn="l"/>
              </a:tabLst>
            </a:pPr>
            <a:r>
              <a:rPr sz="3600" spc="-5" dirty="0">
                <a:latin typeface="Corbel"/>
                <a:cs typeface="Corbel"/>
              </a:rPr>
              <a:t>Oil Contaminated</a:t>
            </a:r>
            <a:r>
              <a:rPr sz="3600" spc="-305" dirty="0">
                <a:latin typeface="Corbel"/>
                <a:cs typeface="Corbel"/>
              </a:rPr>
              <a:t> </a:t>
            </a:r>
            <a:r>
              <a:rPr sz="3600" spc="-5" dirty="0">
                <a:latin typeface="Corbel"/>
                <a:cs typeface="Corbel"/>
              </a:rPr>
              <a:t>Only</a:t>
            </a:r>
            <a:endParaRPr sz="3600" dirty="0">
              <a:latin typeface="Corbel"/>
              <a:cs typeface="Corbel"/>
            </a:endParaRPr>
          </a:p>
          <a:p>
            <a:pPr marL="424180" lvl="1" indent="-182880">
              <a:lnSpc>
                <a:spcPts val="3350"/>
              </a:lnSpc>
              <a:buClr>
                <a:srgbClr val="A6B727"/>
              </a:buClr>
              <a:buSzPct val="78571"/>
              <a:buChar char="•"/>
              <a:tabLst>
                <a:tab pos="424180" algn="l"/>
              </a:tabLst>
            </a:pPr>
            <a:r>
              <a:rPr sz="2800" dirty="0">
                <a:latin typeface="Corbel"/>
                <a:cs typeface="Corbel"/>
              </a:rPr>
              <a:t>Store </a:t>
            </a:r>
            <a:r>
              <a:rPr sz="2800" spc="-5" dirty="0">
                <a:latin typeface="Corbel"/>
                <a:cs typeface="Corbel"/>
              </a:rPr>
              <a:t>in closable waste</a:t>
            </a:r>
            <a:r>
              <a:rPr sz="2800" spc="-45" dirty="0">
                <a:latin typeface="Corbel"/>
                <a:cs typeface="Corbel"/>
              </a:rPr>
              <a:t> </a:t>
            </a:r>
            <a:r>
              <a:rPr sz="2800" spc="-5" dirty="0">
                <a:latin typeface="Corbel"/>
                <a:cs typeface="Corbel"/>
              </a:rPr>
              <a:t>can</a:t>
            </a:r>
            <a:endParaRPr lang="en-US" sz="2800" spc="-5" dirty="0">
              <a:latin typeface="Corbel"/>
              <a:cs typeface="Corbel"/>
            </a:endParaRPr>
          </a:p>
          <a:p>
            <a:pPr marL="424180" lvl="1" indent="-182880">
              <a:lnSpc>
                <a:spcPts val="3350"/>
              </a:lnSpc>
              <a:buClr>
                <a:srgbClr val="A6B727"/>
              </a:buClr>
              <a:buSzPct val="78571"/>
              <a:buChar char="•"/>
              <a:tabLst>
                <a:tab pos="424180" algn="l"/>
              </a:tabLst>
            </a:pPr>
            <a:endParaRPr sz="3600" dirty="0">
              <a:latin typeface="Corbel"/>
              <a:cs typeface="Corbel"/>
            </a:endParaRPr>
          </a:p>
          <a:p>
            <a:pPr marL="241300" lvl="1">
              <a:lnSpc>
                <a:spcPct val="100000"/>
              </a:lnSpc>
              <a:spcBef>
                <a:spcPts val="240"/>
              </a:spcBef>
              <a:buClr>
                <a:srgbClr val="A6B727"/>
              </a:buClr>
              <a:buSzPct val="78571"/>
              <a:tabLst>
                <a:tab pos="424180" algn="l"/>
              </a:tabLst>
            </a:pPr>
            <a:r>
              <a:rPr sz="3600" spc="-5" dirty="0">
                <a:latin typeface="Corbel"/>
                <a:cs typeface="Corbel"/>
              </a:rPr>
              <a:t>Label </a:t>
            </a:r>
            <a:r>
              <a:rPr sz="3600" dirty="0">
                <a:latin typeface="Corbel"/>
                <a:cs typeface="Corbel"/>
              </a:rPr>
              <a:t>as:</a:t>
            </a:r>
          </a:p>
          <a:p>
            <a:pPr marL="698500" lvl="2" indent="-182880">
              <a:lnSpc>
                <a:spcPct val="100000"/>
              </a:lnSpc>
              <a:spcBef>
                <a:spcPts val="345"/>
              </a:spcBef>
              <a:buClr>
                <a:srgbClr val="A6B727"/>
              </a:buClr>
              <a:buSzPct val="80769"/>
              <a:buChar char="•"/>
              <a:tabLst>
                <a:tab pos="698500" algn="l"/>
              </a:tabLst>
            </a:pPr>
            <a:r>
              <a:rPr sz="2600" spc="-5" dirty="0">
                <a:latin typeface="Corbel"/>
                <a:cs typeface="Corbel"/>
              </a:rPr>
              <a:t>Used</a:t>
            </a:r>
            <a:r>
              <a:rPr sz="2600" spc="-110" dirty="0">
                <a:latin typeface="Corbel"/>
                <a:cs typeface="Corbel"/>
              </a:rPr>
              <a:t> </a:t>
            </a:r>
            <a:r>
              <a:rPr sz="2600" spc="-5" dirty="0">
                <a:latin typeface="Corbel"/>
                <a:cs typeface="Corbel"/>
              </a:rPr>
              <a:t>Oil</a:t>
            </a:r>
            <a:endParaRPr sz="2600" dirty="0">
              <a:latin typeface="Corbel"/>
              <a:cs typeface="Corbel"/>
            </a:endParaRPr>
          </a:p>
          <a:p>
            <a:pPr marL="698500" lvl="2" indent="-182880">
              <a:lnSpc>
                <a:spcPct val="100000"/>
              </a:lnSpc>
              <a:spcBef>
                <a:spcPts val="260"/>
              </a:spcBef>
              <a:buClr>
                <a:srgbClr val="A6B727"/>
              </a:buClr>
              <a:buSzPct val="80769"/>
              <a:buChar char="•"/>
              <a:tabLst>
                <a:tab pos="698500" algn="l"/>
              </a:tabLst>
            </a:pPr>
            <a:r>
              <a:rPr sz="2600" spc="-5" dirty="0">
                <a:latin typeface="Corbel"/>
                <a:cs typeface="Corbel"/>
              </a:rPr>
              <a:t>Used Oil (type </a:t>
            </a:r>
            <a:r>
              <a:rPr sz="2600" dirty="0">
                <a:latin typeface="Corbel"/>
                <a:cs typeface="Corbel"/>
              </a:rPr>
              <a:t>of</a:t>
            </a:r>
            <a:r>
              <a:rPr sz="2600" spc="-114" dirty="0">
                <a:latin typeface="Corbel"/>
                <a:cs typeface="Corbel"/>
              </a:rPr>
              <a:t> </a:t>
            </a:r>
            <a:r>
              <a:rPr sz="2600" spc="-15" dirty="0">
                <a:latin typeface="Corbel"/>
                <a:cs typeface="Corbel"/>
              </a:rPr>
              <a:t>waste)</a:t>
            </a:r>
            <a:endParaRPr lang="en-US" sz="2600" spc="-15" dirty="0">
              <a:latin typeface="Corbel"/>
              <a:cs typeface="Corbel"/>
            </a:endParaRPr>
          </a:p>
          <a:p>
            <a:pPr marL="698500" lvl="2" indent="-182880">
              <a:lnSpc>
                <a:spcPct val="100000"/>
              </a:lnSpc>
              <a:spcBef>
                <a:spcPts val="260"/>
              </a:spcBef>
              <a:buClr>
                <a:srgbClr val="A6B727"/>
              </a:buClr>
              <a:buSzPct val="80769"/>
              <a:buChar char="•"/>
              <a:tabLst>
                <a:tab pos="698500" algn="l"/>
              </a:tabLst>
            </a:pPr>
            <a:endParaRPr sz="2600" dirty="0">
              <a:latin typeface="Corbel"/>
              <a:cs typeface="Corbel"/>
            </a:endParaRPr>
          </a:p>
          <a:p>
            <a:pPr marL="241300" lvl="1">
              <a:lnSpc>
                <a:spcPct val="100000"/>
              </a:lnSpc>
              <a:spcBef>
                <a:spcPts val="185"/>
              </a:spcBef>
              <a:buClr>
                <a:srgbClr val="A6B727"/>
              </a:buClr>
              <a:buSzPct val="78571"/>
              <a:tabLst>
                <a:tab pos="424180" algn="l"/>
              </a:tabLst>
            </a:pPr>
            <a:r>
              <a:rPr sz="3600" spc="-20" dirty="0">
                <a:latin typeface="Corbel"/>
                <a:cs typeface="Corbel"/>
              </a:rPr>
              <a:t>Keep </a:t>
            </a:r>
            <a:r>
              <a:rPr sz="3600" spc="-5" dirty="0">
                <a:latin typeface="Corbel"/>
                <a:cs typeface="Corbel"/>
              </a:rPr>
              <a:t>receipts of</a:t>
            </a:r>
            <a:r>
              <a:rPr sz="3600" dirty="0">
                <a:latin typeface="Corbel"/>
                <a:cs typeface="Corbel"/>
              </a:rPr>
              <a:t> disposal</a:t>
            </a:r>
          </a:p>
        </p:txBody>
      </p:sp>
      <p:sp>
        <p:nvSpPr>
          <p:cNvPr id="4" name="object 4"/>
          <p:cNvSpPr/>
          <p:nvPr/>
        </p:nvSpPr>
        <p:spPr>
          <a:xfrm>
            <a:off x="914400" y="1776781"/>
            <a:ext cx="2590800" cy="3100019"/>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874712" y="1723571"/>
            <a:ext cx="2667000" cy="3176270"/>
          </a:xfrm>
          <a:custGeom>
            <a:avLst/>
            <a:gdLst/>
            <a:ahLst/>
            <a:cxnLst/>
            <a:rect l="l" t="t" r="r" b="b"/>
            <a:pathLst>
              <a:path w="2667000" h="3176270">
                <a:moveTo>
                  <a:pt x="0" y="0"/>
                </a:moveTo>
                <a:lnTo>
                  <a:pt x="2666999" y="0"/>
                </a:lnTo>
                <a:lnTo>
                  <a:pt x="2666999" y="3176218"/>
                </a:lnTo>
                <a:lnTo>
                  <a:pt x="0" y="3176218"/>
                </a:lnTo>
                <a:lnTo>
                  <a:pt x="0" y="0"/>
                </a:lnTo>
                <a:close/>
              </a:path>
            </a:pathLst>
          </a:custGeom>
          <a:ln w="76200">
            <a:solidFill>
              <a:srgbClr val="FFFF00"/>
            </a:solidFill>
          </a:ln>
        </p:spPr>
        <p:txBody>
          <a:bodyPr wrap="square" lIns="0" tIns="0" rIns="0" bIns="0" rtlCol="0"/>
          <a:lstStyle/>
          <a:p>
            <a:endParaRPr dirty="0"/>
          </a:p>
        </p:txBody>
      </p:sp>
      <p:sp>
        <p:nvSpPr>
          <p:cNvPr id="6" name="object 6"/>
          <p:cNvSpPr/>
          <p:nvPr/>
        </p:nvSpPr>
        <p:spPr>
          <a:xfrm>
            <a:off x="3046412" y="3200400"/>
            <a:ext cx="3470029" cy="2819399"/>
          </a:xfrm>
          <a:prstGeom prst="rect">
            <a:avLst/>
          </a:prstGeom>
          <a:blipFill>
            <a:blip r:embed="rId3" cstate="print"/>
            <a:stretch>
              <a:fillRect/>
            </a:stretch>
          </a:blipFill>
        </p:spPr>
        <p:txBody>
          <a:bodyPr wrap="square" lIns="0" tIns="0" rIns="0" bIns="0" rtlCol="0"/>
          <a:lstStyle/>
          <a:p>
            <a:endParaRPr dirty="0"/>
          </a:p>
        </p:txBody>
      </p:sp>
      <p:sp>
        <p:nvSpPr>
          <p:cNvPr id="7" name="object 7"/>
          <p:cNvSpPr/>
          <p:nvPr/>
        </p:nvSpPr>
        <p:spPr>
          <a:xfrm>
            <a:off x="3008312" y="3162300"/>
            <a:ext cx="3546475" cy="2895600"/>
          </a:xfrm>
          <a:custGeom>
            <a:avLst/>
            <a:gdLst/>
            <a:ahLst/>
            <a:cxnLst/>
            <a:rect l="l" t="t" r="r" b="b"/>
            <a:pathLst>
              <a:path w="3546475" h="2895600">
                <a:moveTo>
                  <a:pt x="0" y="0"/>
                </a:moveTo>
                <a:lnTo>
                  <a:pt x="3546230" y="0"/>
                </a:lnTo>
                <a:lnTo>
                  <a:pt x="3546230" y="2895599"/>
                </a:lnTo>
                <a:lnTo>
                  <a:pt x="0" y="2895599"/>
                </a:lnTo>
                <a:lnTo>
                  <a:pt x="0" y="0"/>
                </a:lnTo>
                <a:close/>
              </a:path>
            </a:pathLst>
          </a:custGeom>
          <a:ln w="76200">
            <a:solidFill>
              <a:srgbClr val="FFFF00"/>
            </a:solidFill>
          </a:ln>
        </p:spPr>
        <p:txBody>
          <a:bodyPr wrap="square" lIns="0" tIns="0" rIns="0" bIns="0" rtlCol="0"/>
          <a:lstStyle/>
          <a:p>
            <a:endParaRPr dirty="0"/>
          </a:p>
        </p:txBody>
      </p:sp>
      <p:sp>
        <p:nvSpPr>
          <p:cNvPr id="8" name="object 7">
            <a:extLst>
              <a:ext uri="{FF2B5EF4-FFF2-40B4-BE49-F238E27FC236}">
                <a16:creationId xmlns:a16="http://schemas.microsoft.com/office/drawing/2014/main" id="{4AC3D8A5-B711-433F-8807-535257F3BDF4}"/>
              </a:ext>
            </a:extLst>
          </p:cNvPr>
          <p:cNvSpPr/>
          <p:nvPr/>
        </p:nvSpPr>
        <p:spPr>
          <a:xfrm>
            <a:off x="6895855" y="2294810"/>
            <a:ext cx="5067545" cy="4343400"/>
          </a:xfrm>
          <a:custGeom>
            <a:avLst/>
            <a:gdLst/>
            <a:ahLst/>
            <a:cxnLst/>
            <a:rect l="l" t="t" r="r" b="b"/>
            <a:pathLst>
              <a:path w="3546475" h="2895600">
                <a:moveTo>
                  <a:pt x="0" y="0"/>
                </a:moveTo>
                <a:lnTo>
                  <a:pt x="3546230" y="0"/>
                </a:lnTo>
                <a:lnTo>
                  <a:pt x="3546230" y="2895599"/>
                </a:lnTo>
                <a:lnTo>
                  <a:pt x="0" y="2895599"/>
                </a:lnTo>
                <a:lnTo>
                  <a:pt x="0" y="0"/>
                </a:lnTo>
                <a:close/>
              </a:path>
            </a:pathLst>
          </a:custGeom>
          <a:ln w="76200">
            <a:solidFill>
              <a:srgbClr val="FFFF00"/>
            </a:solidFill>
          </a:ln>
        </p:spPr>
        <p:txBody>
          <a:bodyPr wrap="square" lIns="0" tIns="0" rIns="0" bIns="0" rtlCol="0"/>
          <a:lstStyle/>
          <a:p>
            <a:endParaRP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1142" y="5806177"/>
            <a:ext cx="9355136" cy="289823"/>
          </a:xfrm>
          <a:prstGeom prst="rect">
            <a:avLst/>
          </a:prstGeom>
        </p:spPr>
        <p:txBody>
          <a:bodyPr vert="horz" wrap="square" lIns="0" tIns="12700" rIns="0" bIns="0" rtlCol="0">
            <a:spAutoFit/>
          </a:bodyPr>
          <a:lstStyle/>
          <a:p>
            <a:pPr marL="12700">
              <a:lnSpc>
                <a:spcPct val="100000"/>
              </a:lnSpc>
              <a:spcBef>
                <a:spcPts val="100"/>
              </a:spcBef>
            </a:pPr>
            <a:r>
              <a:rPr sz="1800" spc="-5" dirty="0">
                <a:latin typeface="Corbel"/>
                <a:cs typeface="Corbel"/>
              </a:rPr>
              <a:t>Please contact </a:t>
            </a:r>
            <a:r>
              <a:rPr lang="en-US" sz="1800" spc="-5" dirty="0">
                <a:latin typeface="Corbel"/>
                <a:cs typeface="Corbel"/>
              </a:rPr>
              <a:t>Tom Olson via email at </a:t>
            </a:r>
            <a:r>
              <a:rPr lang="en-US" sz="1800" spc="-5" dirty="0">
                <a:latin typeface="Corbel"/>
                <a:cs typeface="Corbel"/>
                <a:hlinkClick r:id="rId2"/>
              </a:rPr>
              <a:t>tom.olson@anokacountymn.gov</a:t>
            </a:r>
            <a:r>
              <a:rPr lang="en-US" sz="1800" spc="-5" dirty="0">
                <a:latin typeface="Corbel"/>
                <a:cs typeface="Corbel"/>
              </a:rPr>
              <a:t> </a:t>
            </a:r>
            <a:r>
              <a:rPr sz="1800" dirty="0">
                <a:latin typeface="Corbel"/>
                <a:cs typeface="Corbel"/>
              </a:rPr>
              <a:t>or </a:t>
            </a:r>
            <a:r>
              <a:rPr sz="1800" spc="-5" dirty="0">
                <a:latin typeface="Corbel"/>
                <a:cs typeface="Corbel"/>
              </a:rPr>
              <a:t>by</a:t>
            </a:r>
            <a:r>
              <a:rPr lang="en-US" sz="1800" spc="-5" dirty="0">
                <a:latin typeface="Corbel"/>
                <a:cs typeface="Corbel"/>
              </a:rPr>
              <a:t> phone </a:t>
            </a:r>
            <a:r>
              <a:rPr sz="1800" spc="65" dirty="0">
                <a:latin typeface="Corbel"/>
                <a:cs typeface="Corbel"/>
              </a:rPr>
              <a:t> </a:t>
            </a:r>
            <a:r>
              <a:rPr sz="1800" spc="-5" dirty="0">
                <a:latin typeface="Corbel"/>
                <a:cs typeface="Corbel"/>
              </a:rPr>
              <a:t>763-324-4</a:t>
            </a:r>
            <a:r>
              <a:rPr lang="en-US" sz="1800" spc="-5" dirty="0">
                <a:latin typeface="Corbel"/>
                <a:cs typeface="Corbel"/>
              </a:rPr>
              <a:t>24</a:t>
            </a:r>
            <a:r>
              <a:rPr sz="1800" spc="-5" dirty="0">
                <a:latin typeface="Corbel"/>
                <a:cs typeface="Corbel"/>
              </a:rPr>
              <a:t>3</a:t>
            </a:r>
            <a:r>
              <a:rPr lang="en-US" sz="1800" spc="-5" dirty="0">
                <a:latin typeface="Corbel"/>
                <a:cs typeface="Corbel"/>
              </a:rPr>
              <a:t>.</a:t>
            </a:r>
            <a:endParaRPr sz="1800" dirty="0">
              <a:latin typeface="Corbel"/>
              <a:cs typeface="Corbel"/>
            </a:endParaRPr>
          </a:p>
        </p:txBody>
      </p:sp>
      <p:sp>
        <p:nvSpPr>
          <p:cNvPr id="3" name="object 3"/>
          <p:cNvSpPr txBox="1"/>
          <p:nvPr/>
        </p:nvSpPr>
        <p:spPr>
          <a:xfrm>
            <a:off x="1232532" y="2678300"/>
            <a:ext cx="9952355" cy="2599045"/>
          </a:xfrm>
          <a:prstGeom prst="rect">
            <a:avLst/>
          </a:prstGeom>
        </p:spPr>
        <p:txBody>
          <a:bodyPr vert="horz" wrap="square" lIns="0" tIns="13970" rIns="0" bIns="0" rtlCol="0">
            <a:spAutoFit/>
          </a:bodyPr>
          <a:lstStyle/>
          <a:p>
            <a:pPr marL="12700" marR="5080" indent="-1905" algn="ctr">
              <a:lnSpc>
                <a:spcPct val="99400"/>
              </a:lnSpc>
              <a:spcBef>
                <a:spcPts val="110"/>
              </a:spcBef>
            </a:pPr>
            <a:r>
              <a:rPr sz="2400" spc="-5" dirty="0">
                <a:solidFill>
                  <a:srgbClr val="FFFF00"/>
                </a:solidFill>
                <a:latin typeface="Corbel"/>
                <a:cs typeface="Corbel"/>
              </a:rPr>
              <a:t>Please complete </a:t>
            </a:r>
            <a:r>
              <a:rPr sz="2400" dirty="0">
                <a:solidFill>
                  <a:srgbClr val="FFFF00"/>
                </a:solidFill>
                <a:latin typeface="Corbel"/>
                <a:cs typeface="Corbel"/>
              </a:rPr>
              <a:t>the </a:t>
            </a:r>
            <a:r>
              <a:rPr lang="en-US" sz="2400" dirty="0">
                <a:solidFill>
                  <a:srgbClr val="FFFF00"/>
                </a:solidFill>
                <a:latin typeface="Corbel"/>
                <a:cs typeface="Corbel"/>
              </a:rPr>
              <a:t>10-question</a:t>
            </a:r>
            <a:r>
              <a:rPr sz="2400" spc="-5" dirty="0">
                <a:solidFill>
                  <a:srgbClr val="FFFF00"/>
                </a:solidFill>
                <a:latin typeface="Corbel"/>
                <a:cs typeface="Corbel"/>
              </a:rPr>
              <a:t> quiz. </a:t>
            </a:r>
            <a:r>
              <a:rPr sz="2400" spc="-50" dirty="0">
                <a:solidFill>
                  <a:srgbClr val="FFFF00"/>
                </a:solidFill>
                <a:latin typeface="Corbel"/>
                <a:cs typeface="Corbel"/>
              </a:rPr>
              <a:t>You </a:t>
            </a:r>
            <a:r>
              <a:rPr sz="2400" spc="-5" dirty="0">
                <a:solidFill>
                  <a:srgbClr val="FFFF00"/>
                </a:solidFill>
                <a:latin typeface="Corbel"/>
                <a:cs typeface="Corbel"/>
              </a:rPr>
              <a:t>will need </a:t>
            </a:r>
            <a:r>
              <a:rPr sz="2400" dirty="0">
                <a:solidFill>
                  <a:srgbClr val="FFFF00"/>
                </a:solidFill>
                <a:latin typeface="Corbel"/>
                <a:cs typeface="Corbel"/>
              </a:rPr>
              <a:t>a </a:t>
            </a:r>
            <a:r>
              <a:rPr sz="2400" spc="-5" dirty="0">
                <a:solidFill>
                  <a:srgbClr val="FFFF00"/>
                </a:solidFill>
                <a:latin typeface="Corbel"/>
                <a:cs typeface="Corbel"/>
              </a:rPr>
              <a:t>passing percentage </a:t>
            </a:r>
            <a:r>
              <a:rPr sz="2400" dirty="0">
                <a:solidFill>
                  <a:srgbClr val="FFFF00"/>
                </a:solidFill>
                <a:latin typeface="Corbel"/>
                <a:cs typeface="Corbel"/>
              </a:rPr>
              <a:t>of </a:t>
            </a:r>
            <a:r>
              <a:rPr sz="2400" spc="-5" dirty="0">
                <a:solidFill>
                  <a:srgbClr val="FFFF00"/>
                </a:solidFill>
                <a:latin typeface="Corbel"/>
                <a:cs typeface="Corbel"/>
              </a:rPr>
              <a:t>80% in order </a:t>
            </a:r>
            <a:r>
              <a:rPr sz="2400" dirty="0">
                <a:solidFill>
                  <a:srgbClr val="FFFF00"/>
                </a:solidFill>
                <a:latin typeface="Corbel"/>
                <a:cs typeface="Corbel"/>
              </a:rPr>
              <a:t>to </a:t>
            </a:r>
            <a:r>
              <a:rPr sz="2400" spc="-5" dirty="0">
                <a:solidFill>
                  <a:srgbClr val="FFFF00"/>
                </a:solidFill>
                <a:latin typeface="Corbel"/>
                <a:cs typeface="Corbel"/>
              </a:rPr>
              <a:t>receive </a:t>
            </a:r>
            <a:r>
              <a:rPr sz="2400" dirty="0">
                <a:solidFill>
                  <a:srgbClr val="FFFF00"/>
                </a:solidFill>
                <a:latin typeface="Corbel"/>
                <a:cs typeface="Corbel"/>
              </a:rPr>
              <a:t>a  </a:t>
            </a:r>
            <a:r>
              <a:rPr sz="2400" spc="-5" dirty="0">
                <a:solidFill>
                  <a:srgbClr val="FFFF00"/>
                </a:solidFill>
                <a:latin typeface="Corbel"/>
                <a:cs typeface="Corbel"/>
              </a:rPr>
              <a:t>completion certificate </a:t>
            </a:r>
            <a:r>
              <a:rPr sz="2400" dirty="0">
                <a:solidFill>
                  <a:srgbClr val="FFFF00"/>
                </a:solidFill>
                <a:latin typeface="Corbel"/>
                <a:cs typeface="Corbel"/>
              </a:rPr>
              <a:t>and a </a:t>
            </a:r>
            <a:r>
              <a:rPr sz="2400" spc="-5" dirty="0">
                <a:solidFill>
                  <a:srgbClr val="FFFF00"/>
                </a:solidFill>
                <a:latin typeface="Corbel"/>
                <a:cs typeface="Corbel"/>
              </a:rPr>
              <a:t>copy </a:t>
            </a:r>
            <a:r>
              <a:rPr sz="2400" dirty="0">
                <a:solidFill>
                  <a:srgbClr val="FFFF00"/>
                </a:solidFill>
                <a:latin typeface="Corbel"/>
                <a:cs typeface="Corbel"/>
              </a:rPr>
              <a:t>of the </a:t>
            </a:r>
            <a:r>
              <a:rPr sz="2400" spc="-5" dirty="0">
                <a:solidFill>
                  <a:srgbClr val="FFFF00"/>
                </a:solidFill>
                <a:latin typeface="Corbel"/>
                <a:cs typeface="Corbel"/>
              </a:rPr>
              <a:t>training. Please </a:t>
            </a:r>
            <a:r>
              <a:rPr sz="2400" spc="-10" dirty="0">
                <a:solidFill>
                  <a:srgbClr val="FFFF00"/>
                </a:solidFill>
                <a:latin typeface="Corbel"/>
                <a:cs typeface="Corbel"/>
              </a:rPr>
              <a:t>keep </a:t>
            </a:r>
            <a:r>
              <a:rPr sz="2400" spc="-5" dirty="0">
                <a:solidFill>
                  <a:srgbClr val="FFFF00"/>
                </a:solidFill>
                <a:latin typeface="Corbel"/>
                <a:cs typeface="Corbel"/>
              </a:rPr>
              <a:t>certificates </a:t>
            </a:r>
            <a:r>
              <a:rPr sz="2400" dirty="0">
                <a:solidFill>
                  <a:srgbClr val="FFFF00"/>
                </a:solidFill>
                <a:latin typeface="Corbel"/>
                <a:cs typeface="Corbel"/>
              </a:rPr>
              <a:t>and </a:t>
            </a:r>
            <a:r>
              <a:rPr sz="2400" spc="-5" dirty="0">
                <a:solidFill>
                  <a:srgbClr val="FFFF00"/>
                </a:solidFill>
                <a:latin typeface="Corbel"/>
                <a:cs typeface="Corbel"/>
              </a:rPr>
              <a:t>training documentation on- site </a:t>
            </a:r>
            <a:r>
              <a:rPr sz="2400" dirty="0">
                <a:solidFill>
                  <a:srgbClr val="FFFF00"/>
                </a:solidFill>
                <a:latin typeface="Corbel"/>
                <a:cs typeface="Corbel"/>
              </a:rPr>
              <a:t>for your </a:t>
            </a:r>
            <a:r>
              <a:rPr sz="2400" spc="-5" dirty="0">
                <a:solidFill>
                  <a:srgbClr val="FFFF00"/>
                </a:solidFill>
                <a:latin typeface="Corbel"/>
                <a:cs typeface="Corbel"/>
              </a:rPr>
              <a:t>facilities routine </a:t>
            </a:r>
            <a:r>
              <a:rPr sz="2400" dirty="0">
                <a:solidFill>
                  <a:srgbClr val="FFFF00"/>
                </a:solidFill>
                <a:latin typeface="Corbel"/>
                <a:cs typeface="Corbel"/>
              </a:rPr>
              <a:t>hazardous waste </a:t>
            </a:r>
            <a:r>
              <a:rPr sz="2400" spc="-5" dirty="0">
                <a:solidFill>
                  <a:srgbClr val="FFFF00"/>
                </a:solidFill>
                <a:latin typeface="Corbel"/>
                <a:cs typeface="Corbel"/>
              </a:rPr>
              <a:t>inspections!</a:t>
            </a:r>
            <a:endParaRPr lang="en-US" sz="2400" spc="-5" dirty="0">
              <a:solidFill>
                <a:srgbClr val="FFFF00"/>
              </a:solidFill>
              <a:latin typeface="Corbel"/>
              <a:cs typeface="Corbel"/>
            </a:endParaRPr>
          </a:p>
          <a:p>
            <a:pPr marL="12700" marR="5080" indent="-1905" algn="ctr">
              <a:lnSpc>
                <a:spcPct val="99400"/>
              </a:lnSpc>
              <a:spcBef>
                <a:spcPts val="110"/>
              </a:spcBef>
            </a:pPr>
            <a:endParaRPr lang="en-US" sz="2400" spc="-5" dirty="0">
              <a:solidFill>
                <a:srgbClr val="FFFF00"/>
              </a:solidFill>
              <a:latin typeface="Corbel"/>
              <a:cs typeface="Corbel"/>
            </a:endParaRPr>
          </a:p>
          <a:p>
            <a:pPr marL="12700" marR="5080" indent="-1905" algn="ctr">
              <a:lnSpc>
                <a:spcPct val="99400"/>
              </a:lnSpc>
              <a:spcBef>
                <a:spcPts val="110"/>
              </a:spcBef>
            </a:pPr>
            <a:r>
              <a:rPr lang="en-US" sz="2400" spc="-5" dirty="0">
                <a:solidFill>
                  <a:srgbClr val="FFFF00"/>
                </a:solidFill>
                <a:latin typeface="Corbel"/>
                <a:cs typeface="Corbel"/>
              </a:rPr>
              <a:t>Link to the quiz is available </a:t>
            </a:r>
            <a:r>
              <a:rPr lang="en-US" sz="2400" spc="-5" dirty="0">
                <a:solidFill>
                  <a:srgbClr val="FFFF00"/>
                </a:solidFill>
                <a:latin typeface="Corbel"/>
                <a:cs typeface="Corbel"/>
                <a:hlinkClick r:id="rId3"/>
              </a:rPr>
              <a:t>here</a:t>
            </a:r>
            <a:r>
              <a:rPr lang="en-US" sz="2400" spc="-5" dirty="0">
                <a:solidFill>
                  <a:srgbClr val="FFFF00"/>
                </a:solidFill>
                <a:latin typeface="Corbel"/>
                <a:cs typeface="Corbel"/>
              </a:rPr>
              <a:t> or on the </a:t>
            </a:r>
            <a:r>
              <a:rPr lang="en-US" sz="2400" spc="-5" dirty="0" err="1">
                <a:solidFill>
                  <a:srgbClr val="FFFF00"/>
                </a:solidFill>
                <a:latin typeface="Corbel"/>
                <a:cs typeface="Corbel"/>
              </a:rPr>
              <a:t>HazWaste</a:t>
            </a:r>
            <a:r>
              <a:rPr lang="en-US" sz="2400" spc="-5" dirty="0">
                <a:solidFill>
                  <a:srgbClr val="FFFF00"/>
                </a:solidFill>
                <a:latin typeface="Corbel"/>
                <a:cs typeface="Corbel"/>
              </a:rPr>
              <a:t> Generator Training webpage. </a:t>
            </a:r>
            <a:endParaRPr sz="2400" dirty="0">
              <a:solidFill>
                <a:srgbClr val="FFFF00"/>
              </a:solidFill>
              <a:latin typeface="Corbel"/>
              <a:cs typeface="Corbel"/>
            </a:endParaRPr>
          </a:p>
        </p:txBody>
      </p:sp>
      <p:sp>
        <p:nvSpPr>
          <p:cNvPr id="4" name="object 4"/>
          <p:cNvSpPr txBox="1">
            <a:spLocks noGrp="1"/>
          </p:cNvSpPr>
          <p:nvPr>
            <p:ph type="title"/>
          </p:nvPr>
        </p:nvSpPr>
        <p:spPr>
          <a:xfrm>
            <a:off x="3276600" y="762000"/>
            <a:ext cx="5049364" cy="751488"/>
          </a:xfrm>
          <a:prstGeom prst="rect">
            <a:avLst/>
          </a:prstGeom>
        </p:spPr>
        <p:txBody>
          <a:bodyPr vert="horz" wrap="square" lIns="0" tIns="12700" rIns="0" bIns="0" rtlCol="0">
            <a:spAutoFit/>
          </a:bodyPr>
          <a:lstStyle/>
          <a:p>
            <a:pPr marL="12700">
              <a:lnSpc>
                <a:spcPct val="100000"/>
              </a:lnSpc>
              <a:spcBef>
                <a:spcPts val="100"/>
              </a:spcBef>
            </a:pPr>
            <a:r>
              <a:rPr sz="4800" spc="-5" dirty="0">
                <a:solidFill>
                  <a:srgbClr val="FF0000"/>
                </a:solidFill>
              </a:rPr>
              <a:t>Congratulations!</a:t>
            </a:r>
            <a:endParaRPr sz="4800" dirty="0"/>
          </a:p>
        </p:txBody>
      </p:sp>
      <p:sp>
        <p:nvSpPr>
          <p:cNvPr id="5" name="object 5"/>
          <p:cNvSpPr txBox="1"/>
          <p:nvPr/>
        </p:nvSpPr>
        <p:spPr>
          <a:xfrm>
            <a:off x="2515552" y="1608835"/>
            <a:ext cx="6812915" cy="391160"/>
          </a:xfrm>
          <a:prstGeom prst="rect">
            <a:avLst/>
          </a:prstGeom>
        </p:spPr>
        <p:txBody>
          <a:bodyPr vert="horz" wrap="square" lIns="0" tIns="12700" rIns="0" bIns="0" rtlCol="0">
            <a:spAutoFit/>
          </a:bodyPr>
          <a:lstStyle/>
          <a:p>
            <a:pPr marL="12700">
              <a:lnSpc>
                <a:spcPct val="100000"/>
              </a:lnSpc>
              <a:spcBef>
                <a:spcPts val="100"/>
              </a:spcBef>
            </a:pPr>
            <a:r>
              <a:rPr sz="2400" spc="-35" dirty="0">
                <a:latin typeface="Corbel"/>
                <a:cs typeface="Corbel"/>
              </a:rPr>
              <a:t>You’ve </a:t>
            </a:r>
            <a:r>
              <a:rPr sz="2400" spc="-5" dirty="0">
                <a:latin typeface="Corbel"/>
                <a:cs typeface="Corbel"/>
              </a:rPr>
              <a:t>completed the online hazardous </a:t>
            </a:r>
            <a:r>
              <a:rPr sz="2400" dirty="0">
                <a:latin typeface="Corbel"/>
                <a:cs typeface="Corbel"/>
              </a:rPr>
              <a:t>waste</a:t>
            </a:r>
            <a:r>
              <a:rPr sz="2400" spc="40" dirty="0">
                <a:latin typeface="Corbel"/>
                <a:cs typeface="Corbel"/>
              </a:rPr>
              <a:t> </a:t>
            </a:r>
            <a:r>
              <a:rPr sz="2400" spc="-5" dirty="0">
                <a:latin typeface="Corbel"/>
                <a:cs typeface="Corbel"/>
              </a:rPr>
              <a:t>training</a:t>
            </a:r>
            <a:endParaRPr sz="2400" dirty="0">
              <a:latin typeface="Corbel"/>
              <a:cs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D16F716A-202D-4933-86BF-78C76022322A}"/>
              </a:ext>
            </a:extLst>
          </p:cNvPr>
          <p:cNvSpPr/>
          <p:nvPr/>
        </p:nvSpPr>
        <p:spPr>
          <a:xfrm>
            <a:off x="7136480" y="76200"/>
            <a:ext cx="4686596" cy="121920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Flowchart: Alternate Process 5">
            <a:extLst>
              <a:ext uri="{FF2B5EF4-FFF2-40B4-BE49-F238E27FC236}">
                <a16:creationId xmlns:a16="http://schemas.microsoft.com/office/drawing/2014/main" id="{357FEF7F-D8F2-4AEE-974C-F412029C83C5}"/>
              </a:ext>
            </a:extLst>
          </p:cNvPr>
          <p:cNvSpPr/>
          <p:nvPr/>
        </p:nvSpPr>
        <p:spPr>
          <a:xfrm>
            <a:off x="68994" y="304800"/>
            <a:ext cx="2951204" cy="1219201"/>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C71DBFA-BB26-465C-828E-7349D3687F92}"/>
              </a:ext>
            </a:extLst>
          </p:cNvPr>
          <p:cNvSpPr>
            <a:spLocks noGrp="1"/>
          </p:cNvSpPr>
          <p:nvPr>
            <p:ph sz="half" idx="2"/>
          </p:nvPr>
        </p:nvSpPr>
        <p:spPr>
          <a:xfrm>
            <a:off x="304801" y="441789"/>
            <a:ext cx="2479590" cy="3977811"/>
          </a:xfrm>
        </p:spPr>
        <p:txBody>
          <a:bodyPr/>
          <a:lstStyle/>
          <a:p>
            <a:pPr marL="0" indent="0">
              <a:buNone/>
            </a:pPr>
            <a:r>
              <a:rPr lang="en-US" sz="2400" b="1" dirty="0">
                <a:solidFill>
                  <a:srgbClr val="92D050"/>
                </a:solidFill>
              </a:rPr>
              <a:t>Pharmaceutical New Rule Affective in 2021: </a:t>
            </a:r>
            <a:endParaRPr lang="en-US" sz="2400" dirty="0"/>
          </a:p>
          <a:p>
            <a:pPr marL="0" indent="0">
              <a:buNone/>
            </a:pPr>
            <a:endParaRPr lang="en-US" dirty="0"/>
          </a:p>
          <a:p>
            <a:pPr marL="0" indent="0">
              <a:buNone/>
            </a:pPr>
            <a:endParaRPr lang="en-US" dirty="0"/>
          </a:p>
          <a:p>
            <a:r>
              <a:rPr lang="en-US" sz="2400" dirty="0">
                <a:solidFill>
                  <a:srgbClr val="FFFF00"/>
                </a:solidFill>
              </a:rPr>
              <a:t>Pharmaceutical wastes </a:t>
            </a:r>
            <a:r>
              <a:rPr lang="en-US" sz="2400" dirty="0"/>
              <a:t>manifested off-site for disposal must list hazardous waste code </a:t>
            </a:r>
            <a:r>
              <a:rPr lang="en-US" sz="2400" dirty="0">
                <a:solidFill>
                  <a:srgbClr val="FFFF00"/>
                </a:solidFill>
              </a:rPr>
              <a:t>“PHRM” </a:t>
            </a:r>
            <a:r>
              <a:rPr lang="en-US" sz="2400" dirty="0"/>
              <a:t>on manifest</a:t>
            </a:r>
          </a:p>
          <a:p>
            <a:endParaRPr lang="en-US" dirty="0"/>
          </a:p>
        </p:txBody>
      </p:sp>
      <p:sp>
        <p:nvSpPr>
          <p:cNvPr id="4" name="Content Placeholder 3">
            <a:extLst>
              <a:ext uri="{FF2B5EF4-FFF2-40B4-BE49-F238E27FC236}">
                <a16:creationId xmlns:a16="http://schemas.microsoft.com/office/drawing/2014/main" id="{6B58FB52-9425-4266-9F8A-E870EF59EA7D}"/>
              </a:ext>
            </a:extLst>
          </p:cNvPr>
          <p:cNvSpPr>
            <a:spLocks noGrp="1"/>
          </p:cNvSpPr>
          <p:nvPr>
            <p:ph sz="half" idx="3"/>
          </p:nvPr>
        </p:nvSpPr>
        <p:spPr>
          <a:xfrm>
            <a:off x="7420474" y="215330"/>
            <a:ext cx="4118609" cy="7726218"/>
          </a:xfrm>
        </p:spPr>
        <p:txBody>
          <a:bodyPr/>
          <a:lstStyle/>
          <a:p>
            <a:pPr marL="0" indent="0">
              <a:buNone/>
            </a:pPr>
            <a:r>
              <a:rPr lang="en-US" sz="2800" b="1" dirty="0">
                <a:solidFill>
                  <a:srgbClr val="92D050"/>
                </a:solidFill>
              </a:rPr>
              <a:t>Pharmaceutical New Rule Affective in 2022: </a:t>
            </a:r>
          </a:p>
          <a:p>
            <a:pPr marL="0" indent="0">
              <a:buNone/>
            </a:pPr>
            <a:endParaRPr lang="en-US" dirty="0"/>
          </a:p>
          <a:p>
            <a:r>
              <a:rPr lang="en-US" dirty="0"/>
              <a:t>Lethal pharmaceutical hazardous wastes will be </a:t>
            </a:r>
            <a:r>
              <a:rPr lang="en-US" dirty="0">
                <a:solidFill>
                  <a:srgbClr val="FFFF00"/>
                </a:solidFill>
              </a:rPr>
              <a:t>prohibited from sewering </a:t>
            </a:r>
            <a:r>
              <a:rPr lang="en-US" dirty="0"/>
              <a:t>for disposal</a:t>
            </a:r>
          </a:p>
          <a:p>
            <a:endParaRPr lang="en-US" dirty="0"/>
          </a:p>
          <a:p>
            <a:r>
              <a:rPr lang="en-US" dirty="0">
                <a:solidFill>
                  <a:srgbClr val="FFFF00"/>
                </a:solidFill>
              </a:rPr>
              <a:t>SQGS and LQGS </a:t>
            </a:r>
            <a:r>
              <a:rPr lang="en-US" dirty="0"/>
              <a:t>that generate pharmaceutical waste will be required to provide at least </a:t>
            </a:r>
            <a:r>
              <a:rPr lang="en-US" dirty="0">
                <a:solidFill>
                  <a:srgbClr val="FFFF00"/>
                </a:solidFill>
              </a:rPr>
              <a:t>one-time </a:t>
            </a:r>
            <a:r>
              <a:rPr lang="en-US" dirty="0"/>
              <a:t>hazardous waste training to </a:t>
            </a:r>
            <a:r>
              <a:rPr lang="en-US" dirty="0">
                <a:solidFill>
                  <a:srgbClr val="FFFF00"/>
                </a:solidFill>
              </a:rPr>
              <a:t>all employees who handle pharmaceutical hazardous waste</a:t>
            </a:r>
          </a:p>
          <a:p>
            <a:endParaRPr lang="en-US" dirty="0">
              <a:solidFill>
                <a:srgbClr val="FFFF00"/>
              </a:solidFill>
            </a:endParaRPr>
          </a:p>
          <a:p>
            <a:r>
              <a:rPr lang="en-US" dirty="0"/>
              <a:t>Pharmaceutical hazardous waste containers will be required to be secured or located in secured areas. </a:t>
            </a:r>
          </a:p>
          <a:p>
            <a:endParaRPr lang="en-US" dirty="0">
              <a:solidFill>
                <a:srgbClr val="FFFF00"/>
              </a:solidFill>
            </a:endParaRPr>
          </a:p>
          <a:p>
            <a:endParaRPr lang="en-US" dirty="0">
              <a:solidFill>
                <a:srgbClr val="FFFF00"/>
              </a:solidFill>
            </a:endParaRPr>
          </a:p>
          <a:p>
            <a:endParaRPr lang="en-US" dirty="0"/>
          </a:p>
          <a:p>
            <a:endParaRPr lang="en-US" dirty="0"/>
          </a:p>
          <a:p>
            <a:endParaRPr lang="en-US" dirty="0"/>
          </a:p>
        </p:txBody>
      </p:sp>
      <p:pic>
        <p:nvPicPr>
          <p:cNvPr id="10" name="Picture 7" descr="Doc_HWManifest_New">
            <a:extLst>
              <a:ext uri="{FF2B5EF4-FFF2-40B4-BE49-F238E27FC236}">
                <a16:creationId xmlns:a16="http://schemas.microsoft.com/office/drawing/2014/main" id="{0F1CFA42-D38F-4A96-B1FD-BB04023A1CE1}"/>
              </a:ext>
            </a:extLst>
          </p:cNvPr>
          <p:cNvPicPr>
            <a:picLocks noChangeAspect="1" noChangeArrowheads="1"/>
          </p:cNvPicPr>
          <p:nvPr/>
        </p:nvPicPr>
        <p:blipFill>
          <a:blip r:embed="rId2" cstate="print"/>
          <a:srcRect/>
          <a:stretch>
            <a:fillRect/>
          </a:stretch>
        </p:blipFill>
        <p:spPr bwMode="auto">
          <a:xfrm>
            <a:off x="3052672" y="1487185"/>
            <a:ext cx="4118608" cy="5348554"/>
          </a:xfrm>
          <a:prstGeom prst="rect">
            <a:avLst/>
          </a:prstGeom>
          <a:noFill/>
          <a:ln w="9525">
            <a:noFill/>
            <a:miter lim="800000"/>
            <a:headEnd/>
            <a:tailEnd/>
          </a:ln>
        </p:spPr>
      </p:pic>
      <p:sp>
        <p:nvSpPr>
          <p:cNvPr id="11" name="Arrow: Right 10">
            <a:extLst>
              <a:ext uri="{FF2B5EF4-FFF2-40B4-BE49-F238E27FC236}">
                <a16:creationId xmlns:a16="http://schemas.microsoft.com/office/drawing/2014/main" id="{165B7ACC-7A53-44AF-82C8-4B7C9CA89076}"/>
              </a:ext>
            </a:extLst>
          </p:cNvPr>
          <p:cNvSpPr/>
          <p:nvPr/>
        </p:nvSpPr>
        <p:spPr>
          <a:xfrm>
            <a:off x="553996" y="5210709"/>
            <a:ext cx="1981200" cy="120550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F245F2F-46A7-464C-96C1-9F8E8E266350}"/>
              </a:ext>
            </a:extLst>
          </p:cNvPr>
          <p:cNvSpPr txBox="1"/>
          <p:nvPr/>
        </p:nvSpPr>
        <p:spPr>
          <a:xfrm>
            <a:off x="6309141" y="3302042"/>
            <a:ext cx="839912" cy="253916"/>
          </a:xfrm>
          <a:prstGeom prst="rect">
            <a:avLst/>
          </a:prstGeom>
          <a:noFill/>
        </p:spPr>
        <p:txBody>
          <a:bodyPr wrap="square" rtlCol="0">
            <a:spAutoFit/>
          </a:bodyPr>
          <a:lstStyle/>
          <a:p>
            <a:r>
              <a:rPr lang="en-US" sz="1050" dirty="0">
                <a:solidFill>
                  <a:srgbClr val="FF0000"/>
                </a:solidFill>
                <a:highlight>
                  <a:srgbClr val="FFFF00"/>
                </a:highlight>
              </a:rPr>
              <a:t>PHRM</a:t>
            </a:r>
          </a:p>
        </p:txBody>
      </p:sp>
      <p:sp>
        <p:nvSpPr>
          <p:cNvPr id="2" name="Arrow: Down 1">
            <a:extLst>
              <a:ext uri="{FF2B5EF4-FFF2-40B4-BE49-F238E27FC236}">
                <a16:creationId xmlns:a16="http://schemas.microsoft.com/office/drawing/2014/main" id="{D87861BF-D881-4E3C-9C4A-15C73F683BCE}"/>
              </a:ext>
            </a:extLst>
          </p:cNvPr>
          <p:cNvSpPr/>
          <p:nvPr/>
        </p:nvSpPr>
        <p:spPr>
          <a:xfrm>
            <a:off x="1143000" y="1660990"/>
            <a:ext cx="609600" cy="6734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150129"/>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2797</TotalTime>
  <Words>5742</Words>
  <Application>Microsoft Office PowerPoint</Application>
  <PresentationFormat>Widescreen</PresentationFormat>
  <Paragraphs>712</Paragraphs>
  <Slides>84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Calibri</vt:lpstr>
      <vt:lpstr>Corbel</vt:lpstr>
      <vt:lpstr>Trebuchet MS</vt:lpstr>
      <vt:lpstr>Wingdings</vt:lpstr>
      <vt:lpstr>Berlin</vt:lpstr>
      <vt:lpstr>PowerPoint Presentation</vt:lpstr>
      <vt:lpstr>             Regulators</vt:lpstr>
      <vt:lpstr>PowerPoint Presentation</vt:lpstr>
      <vt:lpstr>Hazardous Waste Generator Licensing Schedule</vt:lpstr>
      <vt:lpstr>Hazardous Waste Generator Licensing Schedule Continued… </vt:lpstr>
      <vt:lpstr>PowerPoint Presentation</vt:lpstr>
      <vt:lpstr>Changes in Pharmaceutical Waste Management </vt:lpstr>
      <vt:lpstr>Been in Effect Since 2020 </vt:lpstr>
      <vt:lpstr>PowerPoint Presentation</vt:lpstr>
      <vt:lpstr>E-Manifest Information</vt:lpstr>
      <vt:lpstr>What to expect to see on the E-Manifest website</vt:lpstr>
      <vt:lpstr>PowerPoint Presentation</vt:lpstr>
      <vt:lpstr>PowerPoint Presentation</vt:lpstr>
      <vt:lpstr>PowerPoint Presentation</vt:lpstr>
      <vt:lpstr>To help review the basic hazardous waste requirements, the MPCA has divided them into 10 individual steps known as the                        ‘10 Steps of Compliance’</vt:lpstr>
      <vt:lpstr>Step #1 – EVALUATE YOUR WASTE </vt:lpstr>
      <vt:lpstr>PowerPoint Presentation</vt:lpstr>
      <vt:lpstr>U Listed &amp; P Listed Hazardous Waste examples:</vt:lpstr>
      <vt:lpstr>Examples of K Listed Hazardous Wastes</vt:lpstr>
      <vt:lpstr>PCB Contaminated Waste</vt:lpstr>
      <vt:lpstr>Mixing Listed Waste, What Happens When You Do?</vt:lpstr>
      <vt:lpstr>Minnesota – Specific Hazardous Waste</vt:lpstr>
      <vt:lpstr>Hazardous Due to Characteristic</vt:lpstr>
      <vt:lpstr>Hazardous Waste Characteristics</vt:lpstr>
      <vt:lpstr>Hazardous Waste Characteristics</vt:lpstr>
      <vt:lpstr>Corrosive (D002) (Examples)</vt:lpstr>
      <vt:lpstr>Hazardous Waste Characteristics</vt:lpstr>
      <vt:lpstr>Hazardous Waste Characteristics</vt:lpstr>
      <vt:lpstr>Evaluate the Waste ( What is it? )</vt:lpstr>
      <vt:lpstr>To Determine the Status of a Waste,</vt:lpstr>
      <vt:lpstr>Additional Hazardous Waste: Universal     Wastes</vt:lpstr>
      <vt:lpstr>Universal Wastes: </vt:lpstr>
      <vt:lpstr>Universal Wastes:</vt:lpstr>
      <vt:lpstr>Universal Wastes:</vt:lpstr>
      <vt:lpstr>Universal Wastes:</vt:lpstr>
      <vt:lpstr>Universal Wastes:</vt:lpstr>
      <vt:lpstr>Universal Wastes:</vt:lpstr>
      <vt:lpstr>Universal Wastes:</vt:lpstr>
      <vt:lpstr>What is NOT a Universal Waste</vt:lpstr>
      <vt:lpstr>PowerPoint Presentation</vt:lpstr>
      <vt:lpstr>Used Oil Labeling </vt:lpstr>
      <vt:lpstr>What is Considered Used Oil ?</vt:lpstr>
      <vt:lpstr>Step #2 Determine your generator size</vt:lpstr>
      <vt:lpstr>Step #3 Obtaining a Hazardous Waste  Identification Number (HWID)</vt:lpstr>
      <vt:lpstr>How do I obtain a HWID?</vt:lpstr>
      <vt:lpstr>Step #4 Complete a Hazardous Waste</vt:lpstr>
      <vt:lpstr>Step #5 Accumulate your hazardous waste at your site</vt:lpstr>
      <vt:lpstr>Step #5 Accumulate your hazardous waste at your site</vt:lpstr>
      <vt:lpstr>Step #5 Accumulate your hazardous waste at your site </vt:lpstr>
      <vt:lpstr>Acute Hazardous Waste</vt:lpstr>
      <vt:lpstr>Accumulation Start Date</vt:lpstr>
      <vt:lpstr>Satellite Accumulation</vt:lpstr>
      <vt:lpstr>What Can You Accumulate Hazardous Waste In?</vt:lpstr>
      <vt:lpstr>How should a Hazardous Waste label look</vt:lpstr>
      <vt:lpstr>Can you keep hazardous waste containers</vt:lpstr>
      <vt:lpstr>Step #6: Treat or Dispose of Hazardous  Waste</vt:lpstr>
      <vt:lpstr>Step #6: Treat or Dispose of Hazardous  Waste</vt:lpstr>
      <vt:lpstr>Step #6: Treat and Dispose of Hazardous Waste</vt:lpstr>
      <vt:lpstr>Step #6: Treat and Dispose of Hazardous Waste</vt:lpstr>
      <vt:lpstr>Step #6: Treat and Dispose of Hazardous  Waste</vt:lpstr>
      <vt:lpstr>Step #7: Documenting Your Hazardous Waste</vt:lpstr>
      <vt:lpstr>Step #8: Emergency Planning</vt:lpstr>
      <vt:lpstr>Step #8: Emergency Planning</vt:lpstr>
      <vt:lpstr>Hazardous Waste Contingency Plan  (LQGs Only)</vt:lpstr>
      <vt:lpstr>Step #9: Employee Training</vt:lpstr>
      <vt:lpstr>Step #9 Employee Training</vt:lpstr>
      <vt:lpstr>Step #9 Employee Training</vt:lpstr>
      <vt:lpstr>LQG Training Requirements</vt:lpstr>
      <vt:lpstr>Step #10 Hazardous Waste Records</vt:lpstr>
      <vt:lpstr>Step #10 Hazardous Waste Records</vt:lpstr>
      <vt:lpstr>Special Topics</vt:lpstr>
      <vt:lpstr>Electronic Waste</vt:lpstr>
      <vt:lpstr>Electronic Waste</vt:lpstr>
      <vt:lpstr>PCB Ballasts &amp; Capacitors</vt:lpstr>
      <vt:lpstr>Used Oil Related Wastes</vt:lpstr>
      <vt:lpstr>Used Oil Related Wastes</vt:lpstr>
      <vt:lpstr>Used Oil Related Wastes</vt:lpstr>
      <vt:lpstr>Management of Used Oil  Related  Wastes</vt:lpstr>
      <vt:lpstr>Used Oil Related Wastes</vt:lpstr>
      <vt:lpstr>Management of Rags/Sorbents</vt:lpstr>
      <vt:lpstr>Rags/Absorbents</vt:lpstr>
      <vt:lpstr>Rags/Absorbents</vt:lpstr>
      <vt:lpstr>Rags/Absorbents</vt:lpstr>
      <vt:lpstr>Congratulations!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Hazardous Waste              Training</dc:title>
  <dc:creator>Carley R. Schmidt</dc:creator>
  <cp:lastModifiedBy>Mikayla Stickler</cp:lastModifiedBy>
  <cp:revision>164</cp:revision>
  <dcterms:created xsi:type="dcterms:W3CDTF">2021-04-07T17:30:57Z</dcterms:created>
  <dcterms:modified xsi:type="dcterms:W3CDTF">2025-03-24T16:55:39Z</dcterms:modified>
</cp:coreProperties>
</file>